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4"/>
    <p:sldMasterId id="2147483676" r:id="rId5"/>
    <p:sldMasterId id="2147483699" r:id="rId6"/>
    <p:sldMasterId id="2147483721" r:id="rId7"/>
    <p:sldMasterId id="2147483742" r:id="rId8"/>
    <p:sldMasterId id="2147483764" r:id="rId9"/>
    <p:sldMasterId id="2147483768" r:id="rId10"/>
  </p:sldMasterIdLst>
  <p:notesMasterIdLst>
    <p:notesMasterId r:id="rId27"/>
  </p:notesMasterIdLst>
  <p:sldIdLst>
    <p:sldId id="2147483438" r:id="rId11"/>
    <p:sldId id="2147474820" r:id="rId12"/>
    <p:sldId id="2147474818" r:id="rId13"/>
    <p:sldId id="2147474832" r:id="rId14"/>
    <p:sldId id="2147474819" r:id="rId15"/>
    <p:sldId id="2147483454" r:id="rId16"/>
    <p:sldId id="2147474823" r:id="rId17"/>
    <p:sldId id="2147483439" r:id="rId18"/>
    <p:sldId id="2147483443" r:id="rId19"/>
    <p:sldId id="2147483458" r:id="rId20"/>
    <p:sldId id="2147483459" r:id="rId21"/>
    <p:sldId id="2147483460" r:id="rId22"/>
    <p:sldId id="2147483471" r:id="rId23"/>
    <p:sldId id="2147483463" r:id="rId24"/>
    <p:sldId id="2147483472" r:id="rId25"/>
    <p:sldId id="294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5048"/>
    <a:srgbClr val="00378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217B42-F6CA-48ED-9B56-7EAFC9E94C2E}" v="3" dt="2026-04-20T14:59:07.671"/>
    <p1510:client id="{8CF483A5-8611-460A-B450-D3C8F658E3B3}" v="135" dt="2026-04-20T12:07:18.1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426" autoAdjust="0"/>
    <p:restoredTop sz="96340" autoAdjust="0"/>
  </p:normalViewPr>
  <p:slideViewPr>
    <p:cSldViewPr snapToGrid="0">
      <p:cViewPr varScale="1">
        <p:scale>
          <a:sx n="71" d="100"/>
          <a:sy n="71" d="100"/>
        </p:scale>
        <p:origin x="18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enti, Frank (Allianz Commercial)" userId="c304a698-80f0-48c9-885d-d03f290661f2" providerId="ADAL" clId="{87E1588F-A022-4ED6-8FD8-B856DF0255FC}"/>
    <pc:docChg chg="delSld modSld sldOrd">
      <pc:chgData name="Valenti, Frank (Allianz Commercial)" userId="c304a698-80f0-48c9-885d-d03f290661f2" providerId="ADAL" clId="{87E1588F-A022-4ED6-8FD8-B856DF0255FC}" dt="2026-04-20T17:04:13.963" v="118" actId="47"/>
      <pc:docMkLst>
        <pc:docMk/>
      </pc:docMkLst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555618547" sldId="2147474811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1256940370" sldId="2147474812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4198381953" sldId="2147474813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2635281862" sldId="2147474822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3618585712" sldId="2147474831"/>
        </pc:sldMkLst>
      </pc:sldChg>
      <pc:sldChg chg="modSp del mod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183528994" sldId="2147474834"/>
        </pc:sldMkLst>
        <pc:spChg chg="mod">
          <ac:chgData name="Valenti, Frank (Allianz Commercial)" userId="c304a698-80f0-48c9-885d-d03f290661f2" providerId="ADAL" clId="{87E1588F-A022-4ED6-8FD8-B856DF0255FC}" dt="2026-04-20T14:54:10.607" v="20" actId="20577"/>
          <ac:spMkLst>
            <pc:docMk/>
            <pc:sldMk cId="183528994" sldId="2147474834"/>
            <ac:spMk id="3" creationId="{8E001779-56E9-96B2-0628-DE2075B5E6B3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3667291370" sldId="2147483435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3242029800" sldId="2147483437"/>
        </pc:sldMkLst>
      </pc:sldChg>
      <pc:sldChg chg="modSp del mod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1354590501" sldId="2147483448"/>
        </pc:sldMkLst>
        <pc:spChg chg="mod">
          <ac:chgData name="Valenti, Frank (Allianz Commercial)" userId="c304a698-80f0-48c9-885d-d03f290661f2" providerId="ADAL" clId="{87E1588F-A022-4ED6-8FD8-B856DF0255FC}" dt="2026-04-20T14:56:47.855" v="28" actId="14100"/>
          <ac:spMkLst>
            <pc:docMk/>
            <pc:sldMk cId="1354590501" sldId="2147483448"/>
            <ac:spMk id="4" creationId="{DCE212C8-A018-15AC-53E4-5AB313B78DE2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3351507123" sldId="2147483449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3515284421" sldId="2147483450"/>
        </pc:sldMkLst>
      </pc:sldChg>
      <pc:sldChg chg="modSp del mod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829522396" sldId="2147483451"/>
        </pc:sldMkLst>
        <pc:spChg chg="mod">
          <ac:chgData name="Valenti, Frank (Allianz Commercial)" userId="c304a698-80f0-48c9-885d-d03f290661f2" providerId="ADAL" clId="{87E1588F-A022-4ED6-8FD8-B856DF0255FC}" dt="2026-04-20T14:57:13.295" v="37" actId="20577"/>
          <ac:spMkLst>
            <pc:docMk/>
            <pc:sldMk cId="829522396" sldId="2147483451"/>
            <ac:spMk id="6" creationId="{5512C592-A1A2-AA27-B153-3150A46C5078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1257210024" sldId="2147483452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2183109611" sldId="2147483453"/>
        </pc:sldMkLst>
      </pc:sldChg>
      <pc:sldChg chg="modSp mod">
        <pc:chgData name="Valenti, Frank (Allianz Commercial)" userId="c304a698-80f0-48c9-885d-d03f290661f2" providerId="ADAL" clId="{87E1588F-A022-4ED6-8FD8-B856DF0255FC}" dt="2026-04-20T14:59:21.841" v="45" actId="20577"/>
        <pc:sldMkLst>
          <pc:docMk/>
          <pc:sldMk cId="2554222634" sldId="2147483458"/>
        </pc:sldMkLst>
        <pc:spChg chg="mod">
          <ac:chgData name="Valenti, Frank (Allianz Commercial)" userId="c304a698-80f0-48c9-885d-d03f290661f2" providerId="ADAL" clId="{87E1588F-A022-4ED6-8FD8-B856DF0255FC}" dt="2026-04-20T14:59:21.841" v="45" actId="20577"/>
          <ac:spMkLst>
            <pc:docMk/>
            <pc:sldMk cId="2554222634" sldId="2147483458"/>
            <ac:spMk id="5" creationId="{408680D4-F043-CA32-1915-F593CF2F05B4}"/>
          </ac:spMkLst>
        </pc:spChg>
      </pc:sldChg>
      <pc:sldChg chg="modSp mod">
        <pc:chgData name="Valenti, Frank (Allianz Commercial)" userId="c304a698-80f0-48c9-885d-d03f290661f2" providerId="ADAL" clId="{87E1588F-A022-4ED6-8FD8-B856DF0255FC}" dt="2026-04-20T14:59:26.239" v="46" actId="20577"/>
        <pc:sldMkLst>
          <pc:docMk/>
          <pc:sldMk cId="3136553976" sldId="2147483459"/>
        </pc:sldMkLst>
        <pc:spChg chg="mod">
          <ac:chgData name="Valenti, Frank (Allianz Commercial)" userId="c304a698-80f0-48c9-885d-d03f290661f2" providerId="ADAL" clId="{87E1588F-A022-4ED6-8FD8-B856DF0255FC}" dt="2026-04-20T14:59:26.239" v="46" actId="20577"/>
          <ac:spMkLst>
            <pc:docMk/>
            <pc:sldMk cId="3136553976" sldId="2147483459"/>
            <ac:spMk id="5" creationId="{25AB5703-6A88-3F4F-D7DA-E531005107A6}"/>
          </ac:spMkLst>
        </pc:spChg>
      </pc:sldChg>
      <pc:sldChg chg="modSp mod">
        <pc:chgData name="Valenti, Frank (Allianz Commercial)" userId="c304a698-80f0-48c9-885d-d03f290661f2" providerId="ADAL" clId="{87E1588F-A022-4ED6-8FD8-B856DF0255FC}" dt="2026-04-20T15:00:10.387" v="87" actId="20577"/>
        <pc:sldMkLst>
          <pc:docMk/>
          <pc:sldMk cId="2659604489" sldId="2147483460"/>
        </pc:sldMkLst>
        <pc:spChg chg="mod">
          <ac:chgData name="Valenti, Frank (Allianz Commercial)" userId="c304a698-80f0-48c9-885d-d03f290661f2" providerId="ADAL" clId="{87E1588F-A022-4ED6-8FD8-B856DF0255FC}" dt="2026-04-20T15:00:10.387" v="87" actId="20577"/>
          <ac:spMkLst>
            <pc:docMk/>
            <pc:sldMk cId="2659604489" sldId="2147483460"/>
            <ac:spMk id="4" creationId="{55D44FAC-D117-98F1-C005-8C61306652B7}"/>
          </ac:spMkLst>
        </pc:spChg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4262947860" sldId="2147483466"/>
        </pc:sldMkLst>
      </pc:sldChg>
      <pc:sldChg chg="del ord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517756815" sldId="2147483467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2055246274" sldId="2147483468"/>
        </pc:sldMkLst>
      </pc:sldChg>
      <pc:sldChg chg="del">
        <pc:chgData name="Valenti, Frank (Allianz Commercial)" userId="c304a698-80f0-48c9-885d-d03f290661f2" providerId="ADAL" clId="{87E1588F-A022-4ED6-8FD8-B856DF0255FC}" dt="2026-04-20T17:04:13.963" v="118" actId="47"/>
        <pc:sldMkLst>
          <pc:docMk/>
          <pc:sldMk cId="707043118" sldId="2147483470"/>
        </pc:sldMkLst>
      </pc:sldChg>
      <pc:sldChg chg="modSp mod">
        <pc:chgData name="Valenti, Frank (Allianz Commercial)" userId="c304a698-80f0-48c9-885d-d03f290661f2" providerId="ADAL" clId="{87E1588F-A022-4ED6-8FD8-B856DF0255FC}" dt="2026-04-20T15:00:39.355" v="117" actId="20577"/>
        <pc:sldMkLst>
          <pc:docMk/>
          <pc:sldMk cId="323811866" sldId="2147483471"/>
        </pc:sldMkLst>
        <pc:spChg chg="mod">
          <ac:chgData name="Valenti, Frank (Allianz Commercial)" userId="c304a698-80f0-48c9-885d-d03f290661f2" providerId="ADAL" clId="{87E1588F-A022-4ED6-8FD8-B856DF0255FC}" dt="2026-04-20T15:00:39.355" v="117" actId="20577"/>
          <ac:spMkLst>
            <pc:docMk/>
            <pc:sldMk cId="323811866" sldId="2147483471"/>
            <ac:spMk id="4" creationId="{4C6EFF27-2334-DC9E-3839-784BA972133C}"/>
          </ac:spMkLst>
        </pc:sp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7:12:21.89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0,'0'18622,"0"-18605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6:49:43.009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1,'0'18843,"0"-18831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6:50:19.796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6:49:53.352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0,'0'9619,"0"-9595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31:46.03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0,'0'9417,"0"-9409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8:32:15.347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0,'0'18642,"0"-18627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22:48:09.928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0,'17493'0,"-17470"0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22:48:28.858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0,'0'8277,"0"-8271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22:49:00.556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0,'0'8277,"0"-8271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22:49:10.23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0,'0'8277,"0"-8271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7:12:39.29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0,'15226'0,"-15206"0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6:39.193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0,'13751'0,"-13733"0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7:14.803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0,'0'18468,"0"-18451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7:53.51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0,'0'18732,"0"-18717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8:13.692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1,'0'6102,"0"-6164,0 41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8:25.045"/>
    </inkml:context>
    <inkml:brush xml:id="br0">
      <inkml:brushProperty name="width" value="0.2" units="cm"/>
      <inkml:brushProperty name="height" value="0.4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1,'0'6050,"0"-6036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5:39:03.25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0,'19846'0,"-19832"0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4-10T16:49:11.660"/>
    </inkml:context>
    <inkml:brush xml:id="br0">
      <inkml:brushProperty name="width" value="0.1" units="cm"/>
      <inkml:brushProperty name="height" value="0.2" units="cm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1,'14156'0,"-14132"0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868468-BD9F-4859-BE48-32B7E53F36E9}" type="datetimeFigureOut">
              <a:rPr lang="fr-FR" smtClean="0"/>
              <a:t>20/04/2026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86A789-3911-4EBD-B8E6-AA97102D690B}" type="slidenum">
              <a:rPr lang="fr-FR" smtClean="0"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17903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2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3E0F7A-EA63-40E1-97FB-D173EE3BA0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20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40019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0A76155D-28BD-4C10-BAB6-57A10E8FE88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2D22C-1315-4D74-BBBB-BCE2FB77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C2789B9-E108-4B68-95AC-2F43EFACB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8558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3">
            <a:extLst>
              <a:ext uri="{FF2B5EF4-FFF2-40B4-BE49-F238E27FC236}">
                <a16:creationId xmlns:a16="http://schemas.microsoft.com/office/drawing/2014/main" id="{7597A9F8-9963-7193-6C58-CA4AE2870BC5}"/>
              </a:ext>
            </a:extLst>
          </p:cNvPr>
          <p:cNvSpPr txBox="1">
            <a:spLocks noGrp="1"/>
          </p:cNvSpPr>
          <p:nvPr>
            <p:ph idx="4294967295"/>
          </p:nvPr>
        </p:nvSpPr>
        <p:spPr>
          <a:xfrm>
            <a:off x="6203947" y="1808161"/>
            <a:ext cx="5508629" cy="435768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/>
            </a:lvl6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</p:txBody>
      </p:sp>
      <p:sp>
        <p:nvSpPr>
          <p:cNvPr id="3" name="Fußzeilenplatzhalter 4">
            <a:extLst>
              <a:ext uri="{FF2B5EF4-FFF2-40B4-BE49-F238E27FC236}">
                <a16:creationId xmlns:a16="http://schemas.microsoft.com/office/drawing/2014/main" id="{84BF22CB-7A38-8633-F905-DFBB3D1B8D8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de-DE" dirty="0"/>
          </a:p>
        </p:txBody>
      </p:sp>
      <p:sp>
        <p:nvSpPr>
          <p:cNvPr id="4" name="Foliennummernplatzhalter 5">
            <a:extLst>
              <a:ext uri="{FF2B5EF4-FFF2-40B4-BE49-F238E27FC236}">
                <a16:creationId xmlns:a16="http://schemas.microsoft.com/office/drawing/2014/main" id="{FC7E8D02-EF2D-3D94-77BE-03B3C6FB30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9DC483A-0797-4357-8597-9BE3F319FD65}" type="slidenum">
              <a:t>‹#›</a:t>
            </a:fld>
            <a:endParaRPr lang="de-DE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E96F08EF-D76F-2BCE-56C9-55EC11F08A02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79419" y="476246"/>
            <a:ext cx="9324968" cy="251999"/>
          </a:xfrm>
        </p:spPr>
        <p:txBody>
          <a:bodyPr/>
          <a:lstStyle>
            <a:lvl1pPr>
              <a:defRPr sz="1100" b="1" cap="all" spc="63"/>
            </a:lvl1pPr>
          </a:lstStyle>
          <a:p>
            <a:pPr lvl="0"/>
            <a:r>
              <a:rPr lang="de-DE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777552517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5A5846-4501-444B-8F41-8054258174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424" y="1773239"/>
            <a:ext cx="11233151" cy="1620000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de-DE"/>
              <a:t>Mastertitel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6" y="3384000"/>
            <a:ext cx="7416800" cy="1656000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rgbClr val="13A0D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Untertitelformat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  <a:p>
            <a:pPr lvl="0"/>
            <a:r>
              <a:rPr lang="de-DE"/>
              <a:t>Zweite Zeile</a:t>
            </a:r>
          </a:p>
        </p:txBody>
      </p:sp>
      <p:sp>
        <p:nvSpPr>
          <p:cNvPr id="11" name="Datumsplatzhalter 9">
            <a:extLst>
              <a:ext uri="{FF2B5EF4-FFF2-40B4-BE49-F238E27FC236}">
                <a16:creationId xmlns:a16="http://schemas.microsoft.com/office/drawing/2014/main" id="{179C16DE-E856-43D9-8CC3-1F8444D9F57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16000" y="5772439"/>
            <a:ext cx="1282161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303" rtl="0" eaLnBrk="1" latinLnBrk="0" hangingPunct="1">
              <a:lnSpc>
                <a:spcPct val="100000"/>
              </a:lnSpc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3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4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0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5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07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58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09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>
                <a:solidFill>
                  <a:schemeClr val="tx1"/>
                </a:solidFill>
              </a:rPr>
              <a:t>© Allianz 2021</a:t>
            </a:r>
          </a:p>
        </p:txBody>
      </p:sp>
    </p:spTree>
    <p:extLst>
      <p:ext uri="{BB962C8B-B14F-4D97-AF65-F5344CB8AC3E}">
        <p14:creationId xmlns:p14="http://schemas.microsoft.com/office/powerpoint/2010/main" val="3883505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8800" y="2315702"/>
            <a:ext cx="11233776" cy="28876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bg1"/>
                </a:solidFill>
              </a:defRPr>
            </a:lvl1pPr>
            <a:lvl2pPr marL="0" indent="0" algn="l">
              <a:lnSpc>
                <a:spcPts val="8500"/>
              </a:lnSpc>
              <a:buNone/>
              <a:defRPr sz="8500">
                <a:solidFill>
                  <a:srgbClr val="13A0D3"/>
                </a:solidFill>
              </a:defRPr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Mastertitel</a:t>
            </a:r>
          </a:p>
          <a:p>
            <a:pPr lvl="1"/>
            <a:r>
              <a:rPr lang="de-DE"/>
              <a:t>Untertitelformat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1" name="Datumsplatzhalter 9">
            <a:extLst>
              <a:ext uri="{FF2B5EF4-FFF2-40B4-BE49-F238E27FC236}">
                <a16:creationId xmlns:a16="http://schemas.microsoft.com/office/drawing/2014/main" id="{86C3196C-51EB-4FB9-9C8C-351F403DEE68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016000" y="5772439"/>
            <a:ext cx="1282161" cy="144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defPPr>
              <a:defRPr lang="de-DE"/>
            </a:defPPr>
            <a:lvl1pPr marL="0" algn="l" defTabSz="914303" rtl="0" eaLnBrk="1" latinLnBrk="0" hangingPunct="1">
              <a:lnSpc>
                <a:spcPct val="100000"/>
              </a:lnSpc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51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03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454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0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755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907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058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209" algn="l" defTabSz="914303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800" dirty="0">
                <a:solidFill>
                  <a:schemeClr val="bg1"/>
                </a:solidFill>
              </a:rPr>
              <a:t>© Allianz 2021</a:t>
            </a:r>
          </a:p>
        </p:txBody>
      </p:sp>
    </p:spTree>
    <p:extLst>
      <p:ext uri="{BB962C8B-B14F-4D97-AF65-F5344CB8AC3E}">
        <p14:creationId xmlns:p14="http://schemas.microsoft.com/office/powerpoint/2010/main" val="20883148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2581BF6-597A-45B4-8AC9-E60836C8E9B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200" y="2"/>
            <a:ext cx="6858000" cy="6858000"/>
          </a:xfrm>
          <a:solidFill>
            <a:schemeClr val="tx2"/>
          </a:solidFill>
        </p:spPr>
        <p:txBody>
          <a:bodyPr/>
          <a:lstStyle/>
          <a:p>
            <a:endParaRPr lang="de-DE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36000"/>
            <a:ext cx="4680000" cy="2400235"/>
          </a:xfrm>
        </p:spPr>
        <p:txBody>
          <a:bodyPr rIns="216000" anchor="ctr" anchorCtr="0"/>
          <a:lstStyle>
            <a:lvl1pPr algn="l">
              <a:lnSpc>
                <a:spcPts val="7000"/>
              </a:lnSpc>
              <a:defRPr sz="7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0" y="4788000"/>
            <a:ext cx="4680000" cy="562065"/>
          </a:xfrm>
        </p:spPr>
        <p:txBody>
          <a:bodyPr rIns="216000"/>
          <a:lstStyle>
            <a:lvl1pPr marL="0" indent="0" algn="l">
              <a:buNone/>
              <a:defRPr sz="1600"/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de-DE"/>
              <a:t>Master-Untertitelformat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0C78F-5BF6-4741-8EF4-0317AF8FB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010BB3A1-81DC-451B-8834-303DDC61D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C2200793-2927-4E26-AE27-C3EF192AC9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Erste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4D99D3-D209-4B5F-AFD8-F759B2994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-54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de-DE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3409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E959C2E-B545-4E80-9AC4-851F9331CD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4" y="472218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074D476-49D2-4B7E-BA07-06A8E240F13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dirty="0" smtClean="0"/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 </a:t>
            </a:r>
          </a:p>
        </p:txBody>
      </p:sp>
    </p:spTree>
    <p:extLst>
      <p:ext uri="{BB962C8B-B14F-4D97-AF65-F5344CB8AC3E}">
        <p14:creationId xmlns:p14="http://schemas.microsoft.com/office/powerpoint/2010/main" val="1291758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>
            <a:lvl1pPr>
              <a:lnSpc>
                <a:spcPts val="3200"/>
              </a:lnSpc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22720190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CF798-4565-4831-8B36-3FD19E671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220346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9575878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306EF85-E5E6-4F56-8137-C7F24249B5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D5E193C0-7B61-4003-8EAF-79202BFD9E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4" y="476250"/>
            <a:ext cx="960120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51294803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Topline goes here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126833319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Topline goes here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766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896FE83-F99B-4339-865C-D01C13BF52C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ct val="80000"/>
              </a:lnSpc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8500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165967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911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7020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7A299D-1168-45CC-A493-B951613AC3FB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C4F142-5988-4371-92FF-60F96F701A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476250"/>
            <a:ext cx="360045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026809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BD78A41-D8FA-4D12-8C39-773CC7617B9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5" y="476250"/>
            <a:ext cx="360045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669694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F16D36-7222-414B-8F50-71478632268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9425" y="476250"/>
            <a:ext cx="5508625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15945984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rgbClr val="13A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9864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rgbClr val="13A0D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0F2395-C009-452F-86F1-75A083A20FF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9425" y="476250"/>
            <a:ext cx="521208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>
                <a:solidFill>
                  <a:schemeClr val="tx1"/>
                </a:solidFill>
              </a:defRPr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302334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572178-B1B2-412C-8140-935B64A5BDE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476250"/>
            <a:ext cx="953719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91048763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537192" cy="932854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1A1E33-5423-487B-A82C-F0FA3E011F1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4" y="476250"/>
            <a:ext cx="953719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 marL="288000" indent="0">
              <a:buNone/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36669069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0659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old typo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84903B4-6642-4AFF-90D9-E8903BFF6D0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  <a:prstGeom prst="rect">
            <a:avLst/>
          </a:prstGeo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tx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  <a:prstGeom prst="rect">
            <a:avLst/>
          </a:prstGeo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A9CB5-CAA2-4A49-8F24-799255B5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9333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56540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613970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6" y="875309"/>
            <a:ext cx="9540873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076F72-75C0-4B7C-9FBB-F6996DEC4DD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79424" y="476250"/>
            <a:ext cx="9540872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Topline goes here</a:t>
            </a:r>
          </a:p>
        </p:txBody>
      </p:sp>
    </p:spTree>
    <p:extLst>
      <p:ext uri="{BB962C8B-B14F-4D97-AF65-F5344CB8AC3E}">
        <p14:creationId xmlns:p14="http://schemas.microsoft.com/office/powerpoint/2010/main" val="21833369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92110-7759-4818-B8AB-E43CF4F0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F63EA58-623B-4C98-B0B3-106149A95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8051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13493-086D-4789-9703-1D3FC71378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14763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57794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2178411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6620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833641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2442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old typo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FD4BF3A5-0D07-42B9-83A0-4BB19773B0E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chemeClr val="bg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210355630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0780CC6-0AAA-43D9-B97A-2EF6ED7D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3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B4B0E92-1B2C-41F7-B669-32B6FD5663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2484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89F8AF55-CD46-430D-AC56-3428F98D0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55086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083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8422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6895624-7DAF-4916-BF2D-DA99D815D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476250"/>
            <a:ext cx="5025082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32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BF6088-36A1-4310-BB51-1649635E78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220346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8CBE67-B356-499F-880B-231CBC2AEAB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540874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dirty="0" smtClean="0"/>
            </a:lvl1pPr>
            <a:lvl2pPr>
              <a:defRPr lang="en-US" sz="1800" dirty="0" smtClean="0">
                <a:solidFill>
                  <a:schemeClr val="tx1"/>
                </a:solidFill>
              </a:defRPr>
            </a:lvl2pPr>
            <a:lvl3pPr>
              <a:defRPr lang="en-US" sz="1800" dirty="0" smtClean="0">
                <a:solidFill>
                  <a:schemeClr val="tx1"/>
                </a:solidFill>
              </a:defRPr>
            </a:lvl3pPr>
            <a:lvl4pPr>
              <a:defRPr lang="en-US" sz="1800" dirty="0" smtClean="0">
                <a:solidFill>
                  <a:schemeClr val="tx1"/>
                </a:solidFill>
              </a:defRPr>
            </a:lvl4pPr>
            <a:lvl5pPr>
              <a:defRPr lang="en-US" sz="1800" dirty="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</p:spTree>
    <p:extLst>
      <p:ext uri="{BB962C8B-B14F-4D97-AF65-F5344CB8AC3E}">
        <p14:creationId xmlns:p14="http://schemas.microsoft.com/office/powerpoint/2010/main" val="40115347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58946-949A-488B-8C82-A425EDC09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75914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4843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6998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579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 + imag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BAB04-1D2E-4D8E-B3D2-20C3A531B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14671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49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liennummernplatzhalter 10">
            <a:extLst>
              <a:ext uri="{FF2B5EF4-FFF2-40B4-BE49-F238E27FC236}">
                <a16:creationId xmlns:a16="http://schemas.microsoft.com/office/drawing/2014/main" id="{284ABCF1-F66C-42C3-892B-72AE24E22DF2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6A92110-7759-4818-B8AB-E43CF4F0B5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ußzeilenplatzhalter 9">
            <a:extLst>
              <a:ext uri="{FF2B5EF4-FFF2-40B4-BE49-F238E27FC236}">
                <a16:creationId xmlns:a16="http://schemas.microsoft.com/office/drawing/2014/main" id="{AF63EA58-623B-4C98-B0B3-106149A95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363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 Column - No top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228A5C0F-76A3-4DA0-9F81-A12F1964DA1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44BE1ED-5593-43E7-90D4-F1D53BC3E9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424" y="1376363"/>
            <a:ext cx="11233151" cy="478948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4C13493-086D-4789-9703-1D3FC713785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4518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6FDAA8-8B2C-4943-A92E-AA894087B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89296"/>
            <a:ext cx="9324974" cy="88706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FC2FF63-8857-4442-9FAB-D56DB865FA5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9426" y="6168528"/>
            <a:ext cx="9601200" cy="347472"/>
          </a:xfrm>
        </p:spPr>
        <p:txBody>
          <a:bodyPr vert="horz" lIns="0" tIns="0" rIns="0" bIns="0" rtlCol="0" anchor="b" anchorCtr="0">
            <a:noAutofit/>
          </a:bodyPr>
          <a:lstStyle>
            <a:lvl1pPr>
              <a:defRPr lang="en-US" sz="800" b="0" cap="none" spc="0" baseline="0" smtClean="0"/>
            </a:lvl1pPr>
            <a:lvl2pPr>
              <a:defRPr lang="en-US" sz="1800" smtClean="0">
                <a:solidFill>
                  <a:schemeClr val="tx1"/>
                </a:solidFill>
              </a:defRPr>
            </a:lvl2pPr>
            <a:lvl3pPr>
              <a:defRPr lang="en-US" sz="1800" smtClean="0">
                <a:solidFill>
                  <a:schemeClr val="tx1"/>
                </a:solidFill>
              </a:defRPr>
            </a:lvl3pPr>
            <a:lvl4pPr>
              <a:defRPr lang="en-US" sz="1800" smtClean="0">
                <a:solidFill>
                  <a:schemeClr val="tx1"/>
                </a:solidFill>
              </a:defRPr>
            </a:lvl4pPr>
            <a:lvl5pPr>
              <a:defRPr lang="en-US" sz="1800">
                <a:solidFill>
                  <a:schemeClr val="tx1"/>
                </a:solidFill>
              </a:defRPr>
            </a:lvl5pPr>
          </a:lstStyle>
          <a:p>
            <a:pPr lvl="0" defTabSz="914205">
              <a:lnSpc>
                <a:spcPct val="90000"/>
              </a:lnSpc>
            </a:pPr>
            <a:r>
              <a:rPr lang="en-US" dirty="0"/>
              <a:t>Footer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0CF798-4565-4831-8B36-3FD19E671A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7" y="220346"/>
            <a:ext cx="9418320" cy="256032"/>
          </a:xfrm>
        </p:spPr>
        <p:txBody>
          <a:bodyPr vert="horz" lIns="0" tIns="0" rIns="0" bIns="0" rtlCol="0" anchor="t" anchorCtr="0">
            <a:noAutofit/>
          </a:bodyPr>
          <a:lstStyle>
            <a:lvl1pPr>
              <a:defRPr lang="en-US" sz="1100" b="1" cap="all" spc="63" baseline="0" smtClean="0"/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/>
            <a:r>
              <a:rPr lang="en-US" dirty="0"/>
              <a:t>Topline goes here</a:t>
            </a:r>
          </a:p>
        </p:txBody>
      </p:sp>
      <p:sp>
        <p:nvSpPr>
          <p:cNvPr id="3" name="Foliennummernplatzhalter 9">
            <a:extLst>
              <a:ext uri="{FF2B5EF4-FFF2-40B4-BE49-F238E27FC236}">
                <a16:creationId xmlns:a16="http://schemas.microsoft.com/office/drawing/2014/main" id="{71B2265C-62A0-D647-558B-83A0902706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0482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867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D2575-F934-4AA7-8FDB-F583B1E8E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56069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E807FE-5BC5-4806-B587-BCDD6C4B17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8D43DDA6-9E28-4292-8A58-91764D9BF3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3600451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1808163"/>
            <a:ext cx="3600449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</p:spTree>
    <p:extLst>
      <p:ext uri="{BB962C8B-B14F-4D97-AF65-F5344CB8AC3E}">
        <p14:creationId xmlns:p14="http://schemas.microsoft.com/office/powerpoint/2010/main" val="41926144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+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AE807FE-5BC5-4806-B587-BCDD6C4B176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Textplatzhalter 4">
            <a:extLst>
              <a:ext uri="{FF2B5EF4-FFF2-40B4-BE49-F238E27FC236}">
                <a16:creationId xmlns:a16="http://schemas.microsoft.com/office/drawing/2014/main" id="{C551487E-C11A-4467-98A1-8C3C5A14A95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7F6E1E7D-62F9-4031-8EDE-4D54A0DCE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79425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89B1D163-4D8D-4A72-A40F-8C4E470660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4185851"/>
            <a:ext cx="3600451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0" name="Bildplatzhalter 3">
            <a:extLst>
              <a:ext uri="{FF2B5EF4-FFF2-40B4-BE49-F238E27FC236}">
                <a16:creationId xmlns:a16="http://schemas.microsoft.com/office/drawing/2014/main" id="{F92E55E2-AF52-4C0E-A959-DF683F5CEF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577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DE0FC12B-A1E5-42CC-96D8-0293C920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577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34A88299-44D9-4594-9216-B685B5454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12126" y="1808163"/>
            <a:ext cx="3600450" cy="198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6A50DEAB-0BFD-4146-B54A-21CD06E1B0F4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8112126" y="4185851"/>
            <a:ext cx="3600449" cy="1980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F5DC0C1-41FA-4470-BBAC-3017E7C9FBE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05354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8928000" cy="6084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252000" y="1332000"/>
            <a:ext cx="2460575" cy="4752000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E626A08E-050C-4C68-BDE6-F1BB5A27A38B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03432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9729243C-D78B-4B34-B6EA-A7A7D5BA4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7056000" cy="5940000"/>
          </a:xfrm>
          <a:solidFill>
            <a:schemeClr val="tx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D2F612BB-6DB3-48F4-9220-749BDAAD5D0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2000" y="1808163"/>
            <a:ext cx="4080575" cy="4131838"/>
          </a:xfrm>
        </p:spPr>
        <p:txBody>
          <a:bodyPr/>
          <a:lstStyle>
            <a:lvl1pPr>
              <a:lnSpc>
                <a:spcPts val="3800"/>
              </a:lnSpc>
              <a:spcAft>
                <a:spcPts val="2400"/>
              </a:spcAft>
              <a:defRPr sz="3800" b="0"/>
            </a:lvl1pPr>
            <a:lvl2pPr marL="0" indent="0">
              <a:buNone/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0589E36F-7715-457D-8887-3CAB56AFC0A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3369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rge image + headlin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E0780CC6-0AAA-43D9-B97A-2EF6ED7D8C4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95775" y="-1"/>
            <a:ext cx="7896225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2563200"/>
            <a:ext cx="3600449" cy="2404799"/>
          </a:xfrm>
        </p:spPr>
        <p:txBody>
          <a:bodyPr anchor="b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EB6A8EB-A666-4A27-9824-30E6CEF93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934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2BDBAB04-1D2E-4D8E-B3D2-20C3A531B5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94502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image + headline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extplatzhalter 4">
            <a:extLst>
              <a:ext uri="{FF2B5EF4-FFF2-40B4-BE49-F238E27FC236}">
                <a16:creationId xmlns:a16="http://schemas.microsoft.com/office/drawing/2014/main" id="{DB4B0E92-1B2C-41F7-B669-32B6FD56635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3600450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3168000"/>
            <a:ext cx="3600449" cy="2997850"/>
          </a:xfrm>
        </p:spPr>
        <p:txBody>
          <a:bodyPr anchor="t" anchorCtr="0"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988050" y="1008001"/>
            <a:ext cx="6203950" cy="5850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3600451" cy="14398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716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+ images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01E388C-6A4B-4AA3-B573-6AE8043CAA9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89F8AF55-CD46-430D-AC56-3428F98D0C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5" y="476250"/>
            <a:ext cx="55086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A3F8960E-E537-4E49-AC42-4DEBF27F46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508626" cy="1439863"/>
          </a:xfrm>
        </p:spPr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platzhalter 9">
            <a:extLst>
              <a:ext uri="{FF2B5EF4-FFF2-40B4-BE49-F238E27FC236}">
                <a16:creationId xmlns:a16="http://schemas.microsoft.com/office/drawing/2014/main" id="{73B815B3-09D1-4001-B105-D9E1330B1B6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4176000"/>
            <a:ext cx="3816349" cy="1989850"/>
          </a:xfrm>
        </p:spPr>
        <p:txBody>
          <a:bodyPr anchor="t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56AD9E6D-63E1-41E1-8A4D-9A2F8102A9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03952" y="1044000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9">
            <a:extLst>
              <a:ext uri="{FF2B5EF4-FFF2-40B4-BE49-F238E27FC236}">
                <a16:creationId xmlns:a16="http://schemas.microsoft.com/office/drawing/2014/main" id="{3838915D-D3FB-443D-B066-9871FCA0D90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0000" y="1044000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Bildplatzhalter 6">
            <a:extLst>
              <a:ext uri="{FF2B5EF4-FFF2-40B4-BE49-F238E27FC236}">
                <a16:creationId xmlns:a16="http://schemas.microsoft.com/office/drawing/2014/main" id="{53DA06E5-3D83-444D-925F-F4A41465D6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03952" y="3582001"/>
            <a:ext cx="2088000" cy="2232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Textplatzhalter 9">
            <a:extLst>
              <a:ext uri="{FF2B5EF4-FFF2-40B4-BE49-F238E27FC236}">
                <a16:creationId xmlns:a16="http://schemas.microsoft.com/office/drawing/2014/main" id="{8A4C057F-21D1-4235-9674-D17DA9EE80C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640000" y="3582001"/>
            <a:ext cx="2376000" cy="2232000"/>
          </a:xfrm>
        </p:spPr>
        <p:txBody>
          <a:bodyPr anchor="ctr" anchorCtr="0"/>
          <a:lstStyle>
            <a:lvl1pPr>
              <a:defRPr sz="1600" b="0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D691213-0404-49EC-B501-4C4965B48592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47863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811212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423D4-7901-4F8B-B075-3D0E7C20A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65CB8C84-525E-4B57-BAF4-5CD06402D3A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9425" y="476250"/>
            <a:ext cx="572452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772525" y="1808163"/>
            <a:ext cx="2940050" cy="4357687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C600EDD0-042C-48C5-946C-9122C18A1125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42091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ld headline on blue/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eck 7">
            <a:extLst>
              <a:ext uri="{FF2B5EF4-FFF2-40B4-BE49-F238E27FC236}">
                <a16:creationId xmlns:a16="http://schemas.microsoft.com/office/drawing/2014/main" id="{D85B9BCC-ED7D-4926-91D7-795B583CD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70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E423D4-7901-4F8B-B075-3D0E7C20A6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platzhalter 4">
            <a:extLst>
              <a:ext uri="{FF2B5EF4-FFF2-40B4-BE49-F238E27FC236}">
                <a16:creationId xmlns:a16="http://schemas.microsoft.com/office/drawing/2014/main" id="{86895624-7DAF-4916-BF2D-DA99D815DD9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9425" y="476250"/>
            <a:ext cx="5025082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28E2DDD5-62F8-4BB9-A01C-AC7CC80E2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2"/>
            <a:ext cx="5724523" cy="4357687"/>
          </a:xfrm>
        </p:spPr>
        <p:txBody>
          <a:bodyPr/>
          <a:lstStyle>
            <a:lvl1pPr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5DCC88A-A947-4C0A-827F-38E62459668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560000" y="3024000"/>
            <a:ext cx="4152573" cy="3141849"/>
          </a:xfrm>
        </p:spPr>
        <p:txBody>
          <a:bodyPr/>
          <a:lstStyle>
            <a:lvl1pPr>
              <a:defRPr sz="1600" b="1"/>
            </a:lvl1pPr>
            <a:lvl2pPr marL="0" indent="0">
              <a:buNone/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C3A37E33-1BC4-4258-8988-7DB0EC8D5A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00300" y="0"/>
            <a:ext cx="4320000" cy="2340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7C631362-B5E9-4A03-8563-BC489D509F8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2612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2CBF6088-36A1-4310-BB51-1649635E78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11180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 + topline only b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08E58946-949A-488B-8C82-A425EDC09E3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5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lnSpc>
                <a:spcPts val="8500"/>
              </a:lnSpc>
              <a:defRPr sz="8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371426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A238627-407D-4004-A6C9-31955AAD8E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CCF6E46-F87C-4B64-99C8-86D0AD8F84A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66807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FFB93F98-2502-4A46-903A-C90B11A87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00" y="-152396"/>
            <a:ext cx="1104853" cy="937345"/>
          </a:xfrm>
          <a:prstGeom prst="rect">
            <a:avLst/>
          </a:prstGeom>
        </p:spPr>
      </p:pic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8864DFD-E38D-49D7-BB64-174EB574BF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789C7-E5A6-4AA7-BF30-57CEC805A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1808163"/>
            <a:ext cx="7400615" cy="435768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F20E780E-8236-45DA-A6AF-143D4C7283C7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2285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139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1AAF74-D43E-4774-9DEC-557D0F40A2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AD3F89-8F63-4AD4-9A29-6909CDF4E5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9999" y="3031886"/>
            <a:ext cx="5929704" cy="932854"/>
          </a:xfrm>
        </p:spPr>
        <p:txBody>
          <a:bodyPr/>
          <a:lstStyle>
            <a:lvl1pPr defTabSz="720000">
              <a:defRPr lang="en-US" sz="3800" kern="120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1973957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6197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1E761017-7A9E-407D-8DCD-CEDEF7758D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Bildplatzhalter 11">
            <a:extLst>
              <a:ext uri="{FF2B5EF4-FFF2-40B4-BE49-F238E27FC236}">
                <a16:creationId xmlns:a16="http://schemas.microsoft.com/office/drawing/2014/main" id="{727A807A-44F9-421E-99A3-97AA64680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fik 13">
            <a:extLst>
              <a:ext uri="{FF2B5EF4-FFF2-40B4-BE49-F238E27FC236}">
                <a16:creationId xmlns:a16="http://schemas.microsoft.com/office/drawing/2014/main" id="{CE079E16-C310-4874-A85B-DA706D4C21CA}"/>
              </a:ext>
            </a:extLst>
          </p:cNvPr>
          <p:cNvSpPr>
            <a:spLocks noChangeAspect="1"/>
          </p:cNvSpPr>
          <p:nvPr/>
        </p:nvSpPr>
        <p:spPr>
          <a:xfrm>
            <a:off x="3810098" y="1143097"/>
            <a:ext cx="4571808" cy="4571807"/>
          </a:xfrm>
          <a:custGeom>
            <a:avLst/>
            <a:gdLst>
              <a:gd name="connsiteX0" fmla="*/ 3048606 w 5327650"/>
              <a:gd name="connsiteY0" fmla="*/ 4158431 h 5327649"/>
              <a:gd name="connsiteX1" fmla="*/ 3048606 w 5327650"/>
              <a:gd name="connsiteY1" fmla="*/ 1218444 h 5327649"/>
              <a:gd name="connsiteX2" fmla="*/ 2737659 w 5327650"/>
              <a:gd name="connsiteY2" fmla="*/ 905364 h 5327649"/>
              <a:gd name="connsiteX3" fmla="*/ 2049870 w 5327650"/>
              <a:gd name="connsiteY3" fmla="*/ 905364 h 5327649"/>
              <a:gd name="connsiteX4" fmla="*/ 2049870 w 5327650"/>
              <a:gd name="connsiteY4" fmla="*/ 1233529 h 5327649"/>
              <a:gd name="connsiteX5" fmla="*/ 2090888 w 5327650"/>
              <a:gd name="connsiteY5" fmla="*/ 1233529 h 5327649"/>
              <a:gd name="connsiteX6" fmla="*/ 2278251 w 5327650"/>
              <a:gd name="connsiteY6" fmla="*/ 1458216 h 5327649"/>
              <a:gd name="connsiteX7" fmla="*/ 2278251 w 5327650"/>
              <a:gd name="connsiteY7" fmla="*/ 4158431 h 5327649"/>
              <a:gd name="connsiteX8" fmla="*/ 3048606 w 5327650"/>
              <a:gd name="connsiteY8" fmla="*/ 4158431 h 5327649"/>
              <a:gd name="connsiteX9" fmla="*/ 3387869 w 5327650"/>
              <a:gd name="connsiteY9" fmla="*/ 4158431 h 5327649"/>
              <a:gd name="connsiteX10" fmla="*/ 4152137 w 5327650"/>
              <a:gd name="connsiteY10" fmla="*/ 4158431 h 5327649"/>
              <a:gd name="connsiteX11" fmla="*/ 4152137 w 5327650"/>
              <a:gd name="connsiteY11" fmla="*/ 1868687 h 5327649"/>
              <a:gd name="connsiteX12" fmla="*/ 3839602 w 5327650"/>
              <a:gd name="connsiteY12" fmla="*/ 1556136 h 5327649"/>
              <a:gd name="connsiteX13" fmla="*/ 3387869 w 5327650"/>
              <a:gd name="connsiteY13" fmla="*/ 1556136 h 5327649"/>
              <a:gd name="connsiteX14" fmla="*/ 3387869 w 5327650"/>
              <a:gd name="connsiteY14" fmla="*/ 4158431 h 5327649"/>
              <a:gd name="connsiteX15" fmla="*/ 1940840 w 5327650"/>
              <a:gd name="connsiteY15" fmla="*/ 4158431 h 5327649"/>
              <a:gd name="connsiteX16" fmla="*/ 1940840 w 5327650"/>
              <a:gd name="connsiteY16" fmla="*/ 1556136 h 5327649"/>
              <a:gd name="connsiteX17" fmla="*/ 1488048 w 5327650"/>
              <a:gd name="connsiteY17" fmla="*/ 1556136 h 5327649"/>
              <a:gd name="connsiteX18" fmla="*/ 1176307 w 5327650"/>
              <a:gd name="connsiteY18" fmla="*/ 1868687 h 5327649"/>
              <a:gd name="connsiteX19" fmla="*/ 1176307 w 5327650"/>
              <a:gd name="connsiteY19" fmla="*/ 4158431 h 5327649"/>
              <a:gd name="connsiteX20" fmla="*/ 1940840 w 5327650"/>
              <a:gd name="connsiteY20" fmla="*/ 4158431 h 5327649"/>
              <a:gd name="connsiteX21" fmla="*/ 4875123 w 5327650"/>
              <a:gd name="connsiteY21" fmla="*/ 2664222 h 5327649"/>
              <a:gd name="connsiteX22" fmla="*/ 2664090 w 5327650"/>
              <a:gd name="connsiteY22" fmla="*/ 4901565 h 5327649"/>
              <a:gd name="connsiteX23" fmla="*/ 452792 w 5327650"/>
              <a:gd name="connsiteY23" fmla="*/ 2664222 h 5327649"/>
              <a:gd name="connsiteX24" fmla="*/ 2664090 w 5327650"/>
              <a:gd name="connsiteY24" fmla="*/ 426350 h 5327649"/>
              <a:gd name="connsiteX25" fmla="*/ 4875123 w 5327650"/>
              <a:gd name="connsiteY25" fmla="*/ 2664222 h 5327649"/>
              <a:gd name="connsiteX26" fmla="*/ 5327650 w 5327650"/>
              <a:gd name="connsiteY26" fmla="*/ 2657341 h 5327649"/>
              <a:gd name="connsiteX27" fmla="*/ 2667530 w 5327650"/>
              <a:gd name="connsiteY27" fmla="*/ 0 h 5327649"/>
              <a:gd name="connsiteX28" fmla="*/ 2660649 w 5327650"/>
              <a:gd name="connsiteY28" fmla="*/ 0 h 5327649"/>
              <a:gd name="connsiteX29" fmla="*/ 0 w 5327650"/>
              <a:gd name="connsiteY29" fmla="*/ 2664222 h 5327649"/>
              <a:gd name="connsiteX30" fmla="*/ 2664090 w 5327650"/>
              <a:gd name="connsiteY30" fmla="*/ 5327650 h 5327649"/>
              <a:gd name="connsiteX31" fmla="*/ 5327650 w 5327650"/>
              <a:gd name="connsiteY31" fmla="*/ 2670838 h 5327649"/>
              <a:gd name="connsiteX32" fmla="*/ 5327650 w 5327650"/>
              <a:gd name="connsiteY32" fmla="*/ 2657341 h 53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7650" h="5327649">
                <a:moveTo>
                  <a:pt x="3048606" y="4158431"/>
                </a:moveTo>
                <a:lnTo>
                  <a:pt x="3048606" y="1218444"/>
                </a:lnTo>
                <a:cubicBezTo>
                  <a:pt x="3048606" y="984230"/>
                  <a:pt x="2965245" y="905364"/>
                  <a:pt x="2737659" y="905364"/>
                </a:cubicBezTo>
                <a:lnTo>
                  <a:pt x="2049870" y="905364"/>
                </a:lnTo>
                <a:lnTo>
                  <a:pt x="2049870" y="1233529"/>
                </a:lnTo>
                <a:lnTo>
                  <a:pt x="2090888" y="1233529"/>
                </a:lnTo>
                <a:cubicBezTo>
                  <a:pt x="2248082" y="1233529"/>
                  <a:pt x="2278251" y="1268992"/>
                  <a:pt x="2278251" y="1458216"/>
                </a:cubicBezTo>
                <a:lnTo>
                  <a:pt x="2278251" y="4158431"/>
                </a:lnTo>
                <a:lnTo>
                  <a:pt x="3048606" y="4158431"/>
                </a:lnTo>
                <a:close/>
                <a:moveTo>
                  <a:pt x="3387869" y="4158431"/>
                </a:moveTo>
                <a:lnTo>
                  <a:pt x="4152137" y="4158431"/>
                </a:lnTo>
                <a:lnTo>
                  <a:pt x="4152137" y="1868687"/>
                </a:lnTo>
                <a:cubicBezTo>
                  <a:pt x="4152137" y="1638972"/>
                  <a:pt x="4063484" y="1556136"/>
                  <a:pt x="3839602" y="1556136"/>
                </a:cubicBezTo>
                <a:lnTo>
                  <a:pt x="3387869" y="1556136"/>
                </a:lnTo>
                <a:lnTo>
                  <a:pt x="3387869" y="4158431"/>
                </a:lnTo>
                <a:close/>
                <a:moveTo>
                  <a:pt x="1940840" y="4158431"/>
                </a:moveTo>
                <a:lnTo>
                  <a:pt x="1940840" y="1556136"/>
                </a:lnTo>
                <a:lnTo>
                  <a:pt x="1488048" y="1556136"/>
                </a:lnTo>
                <a:cubicBezTo>
                  <a:pt x="1264166" y="1556136"/>
                  <a:pt x="1176307" y="1638972"/>
                  <a:pt x="1176307" y="1868687"/>
                </a:cubicBezTo>
                <a:lnTo>
                  <a:pt x="1176307" y="4158431"/>
                </a:lnTo>
                <a:lnTo>
                  <a:pt x="1940840" y="4158431"/>
                </a:lnTo>
                <a:close/>
                <a:moveTo>
                  <a:pt x="4875123" y="2664222"/>
                </a:moveTo>
                <a:cubicBezTo>
                  <a:pt x="4875123" y="3959679"/>
                  <a:pt x="3943869" y="4901565"/>
                  <a:pt x="2664090" y="4901565"/>
                </a:cubicBezTo>
                <a:cubicBezTo>
                  <a:pt x="1384310" y="4901565"/>
                  <a:pt x="452792" y="3959679"/>
                  <a:pt x="452792" y="2664222"/>
                </a:cubicBezTo>
                <a:cubicBezTo>
                  <a:pt x="452792" y="1368500"/>
                  <a:pt x="1384310" y="426350"/>
                  <a:pt x="2664090" y="426350"/>
                </a:cubicBezTo>
                <a:cubicBezTo>
                  <a:pt x="3943869" y="426350"/>
                  <a:pt x="4875123" y="1374323"/>
                  <a:pt x="4875123" y="2664222"/>
                </a:cubicBezTo>
                <a:close/>
                <a:moveTo>
                  <a:pt x="5327650" y="2657341"/>
                </a:moveTo>
                <a:cubicBezTo>
                  <a:pt x="5324210" y="1138520"/>
                  <a:pt x="4187599" y="1588"/>
                  <a:pt x="2667530" y="0"/>
                </a:cubicBezTo>
                <a:lnTo>
                  <a:pt x="2660649" y="0"/>
                </a:lnTo>
                <a:cubicBezTo>
                  <a:pt x="1137670" y="1588"/>
                  <a:pt x="0" y="1141961"/>
                  <a:pt x="0" y="2664222"/>
                </a:cubicBezTo>
                <a:cubicBezTo>
                  <a:pt x="0" y="4189395"/>
                  <a:pt x="1139258" y="5327650"/>
                  <a:pt x="2664090" y="5327650"/>
                </a:cubicBezTo>
                <a:cubicBezTo>
                  <a:pt x="4186011" y="5327650"/>
                  <a:pt x="5324210" y="4192835"/>
                  <a:pt x="5327650" y="2670838"/>
                </a:cubicBezTo>
                <a:lnTo>
                  <a:pt x="5327650" y="265734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25000"/>
                  <a:lumMod val="100000"/>
                </a:schemeClr>
              </a:gs>
            </a:gsLst>
            <a:lin ang="18900000" scaled="1"/>
            <a:tileRect/>
          </a:gradFill>
          <a:ln w="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05" dirty="0"/>
          </a:p>
        </p:txBody>
      </p:sp>
    </p:spTree>
    <p:extLst>
      <p:ext uri="{BB962C8B-B14F-4D97-AF65-F5344CB8AC3E}">
        <p14:creationId xmlns:p14="http://schemas.microsoft.com/office/powerpoint/2010/main" val="31254343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ullblea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ildplatzhalter 6">
            <a:extLst>
              <a:ext uri="{FF2B5EF4-FFF2-40B4-BE49-F238E27FC236}">
                <a16:creationId xmlns:a16="http://schemas.microsoft.com/office/drawing/2014/main" id="{543F4184-F695-473F-B37A-0DA4B8E546E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"/>
            <a:ext cx="12192000" cy="6858000"/>
          </a:xfrm>
          <a:solidFill>
            <a:schemeClr val="tx2">
              <a:lumMod val="90000"/>
            </a:schemeClr>
          </a:solidFill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86BD1BC4-FEF0-4830-B116-C4AAB3BFE0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80000" y="3024000"/>
            <a:ext cx="5232125" cy="2248991"/>
          </a:xfrm>
        </p:spPr>
        <p:txBody>
          <a:bodyPr/>
          <a:lstStyle>
            <a:lvl1pPr>
              <a:lnSpc>
                <a:spcPts val="3800"/>
              </a:lnSpc>
              <a:defRPr sz="3800">
                <a:solidFill>
                  <a:schemeClr val="tx1"/>
                </a:solidFill>
              </a:defRPr>
            </a:lvl1pPr>
            <a:lvl2pPr marL="0" indent="0" algn="r">
              <a:lnSpc>
                <a:spcPts val="3800"/>
              </a:lnSpc>
              <a:buNone/>
              <a:defRPr sz="3800">
                <a:solidFill>
                  <a:srgbClr val="13A0D3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1AAF74-D43E-4774-9DEC-557D0F40A22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6C449F3-BD9D-48DC-BFF1-0F66671DA7C6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7F2B9096-2D8C-433C-8C26-F6A72A4C021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61128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855A5846-4501-444B-8F41-8054258174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4" y="1773239"/>
            <a:ext cx="11233151" cy="1620000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8" name="Untertitel 2">
            <a:extLst>
              <a:ext uri="{FF2B5EF4-FFF2-40B4-BE49-F238E27FC236}">
                <a16:creationId xmlns:a16="http://schemas.microsoft.com/office/drawing/2014/main" id="{7909B2E5-8CFF-4102-B771-B048BAA6DB8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6" y="3384000"/>
            <a:ext cx="7416800" cy="1656000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 style</a:t>
            </a:r>
          </a:p>
        </p:txBody>
      </p:sp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  <a:p>
            <a:pPr lvl="0"/>
            <a:r>
              <a:rPr lang="en-US" dirty="0"/>
              <a:t>Second row</a:t>
            </a:r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15B85D1-F199-4887-990C-E3BAA240783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1027399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4A093-8B28-4E43-B2A4-684048524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800" y="2315700"/>
            <a:ext cx="11233775" cy="2887655"/>
          </a:xfrm>
        </p:spPr>
        <p:txBody>
          <a:bodyPr/>
          <a:lstStyle>
            <a:lvl1pPr>
              <a:lnSpc>
                <a:spcPts val="8500"/>
              </a:lnSpc>
              <a:defRPr lang="en-US" sz="8500" kern="1200" smtClean="0">
                <a:solidFill>
                  <a:schemeClr val="bg1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3FA13754-0890-465C-BA8A-E18B554E31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9" name="Textplatzhalter 14">
            <a:extLst>
              <a:ext uri="{FF2B5EF4-FFF2-40B4-BE49-F238E27FC236}">
                <a16:creationId xmlns:a16="http://schemas.microsoft.com/office/drawing/2014/main" id="{A89B177C-F8F6-4738-B4AF-9E4A8243858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0" name="Textplatzhalter 14">
            <a:extLst>
              <a:ext uri="{FF2B5EF4-FFF2-40B4-BE49-F238E27FC236}">
                <a16:creationId xmlns:a16="http://schemas.microsoft.com/office/drawing/2014/main" id="{D04322D5-0CE0-4328-BE55-EFF287C34B0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0A8EF058-F745-44F5-9C5A-CB9010BB232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162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bg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670828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12">
            <a:extLst>
              <a:ext uri="{FF2B5EF4-FFF2-40B4-BE49-F238E27FC236}">
                <a16:creationId xmlns:a16="http://schemas.microsoft.com/office/drawing/2014/main" id="{E2581BF6-597A-45B4-8AC9-E60836C8E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335200" y="2"/>
            <a:ext cx="6858000" cy="6858000"/>
          </a:xfrm>
          <a:solidFill>
            <a:schemeClr val="tx2"/>
          </a:solidFill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8800" y="1836000"/>
            <a:ext cx="4680000" cy="2400235"/>
          </a:xfrm>
        </p:spPr>
        <p:txBody>
          <a:bodyPr rIns="216000" anchor="ctr" anchorCtr="0"/>
          <a:lstStyle>
            <a:lvl1pPr algn="l">
              <a:lnSpc>
                <a:spcPts val="7000"/>
              </a:lnSpc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8800" y="4788000"/>
            <a:ext cx="4680000" cy="562065"/>
          </a:xfrm>
        </p:spPr>
        <p:txBody>
          <a:bodyPr rIns="216000"/>
          <a:lstStyle>
            <a:lvl1pPr marL="0" indent="0" algn="l">
              <a:buNone/>
              <a:defRPr sz="1600"/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DB0C78F-5BF6-4741-8EF4-0317AF8FB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9425" y="476250"/>
            <a:ext cx="2057313" cy="509277"/>
          </a:xfrm>
          <a:prstGeom prst="rect">
            <a:avLst/>
          </a:prstGeom>
        </p:spPr>
      </p:pic>
      <p:sp>
        <p:nvSpPr>
          <p:cNvPr id="12" name="Textplatzhalter 14">
            <a:extLst>
              <a:ext uri="{FF2B5EF4-FFF2-40B4-BE49-F238E27FC236}">
                <a16:creationId xmlns:a16="http://schemas.microsoft.com/office/drawing/2014/main" id="{010BB3A1-81DC-451B-8834-303DDC61D17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88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14" name="Textplatzhalter 14">
            <a:extLst>
              <a:ext uri="{FF2B5EF4-FFF2-40B4-BE49-F238E27FC236}">
                <a16:creationId xmlns:a16="http://schemas.microsoft.com/office/drawing/2014/main" id="{C2200793-2927-4E26-AE27-C3EF192AC9F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87600" y="5968800"/>
            <a:ext cx="1692900" cy="546124"/>
          </a:xfrm>
        </p:spPr>
        <p:txBody>
          <a:bodyPr anchor="b" anchorCtr="0"/>
          <a:lstStyle>
            <a:lvl1pPr>
              <a:lnSpc>
                <a:spcPct val="100000"/>
              </a:lnSpc>
              <a:defRPr sz="11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44D99D3-D209-4B5F-AFD8-F759B2994FF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 rot="-5400000">
            <a:off x="11016000" y="5772158"/>
            <a:ext cx="1281600" cy="144000"/>
          </a:xfrm>
        </p:spPr>
        <p:txBody>
          <a:bodyPr anchor="b" anchorCtr="0"/>
          <a:lstStyle>
            <a:lvl1pPr>
              <a:defRPr sz="800">
                <a:solidFill>
                  <a:schemeClr val="tx1"/>
                </a:solidFill>
              </a:defRPr>
            </a:lvl1pPr>
            <a:lvl5pPr marL="288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286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4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rgbClr val="122B54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ts val="8500"/>
              </a:lnSpc>
              <a:defRPr sz="8500">
                <a:solidFill>
                  <a:srgbClr val="122B54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ts val="8500"/>
              </a:lnSpc>
              <a:buNone/>
              <a:defRPr sz="8500">
                <a:solidFill>
                  <a:schemeClr val="tx1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Subtitle style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92D22C-1315-4D74-BBBB-BCE2FB771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C2789B9-E108-4B68-95AC-2F43EFACBD4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F17AC3-9F34-4EF4-A025-CE840FAF3174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6111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platzhalter 14">
            <a:extLst>
              <a:ext uri="{FF2B5EF4-FFF2-40B4-BE49-F238E27FC236}">
                <a16:creationId xmlns:a16="http://schemas.microsoft.com/office/drawing/2014/main" id="{453A991D-E53C-4B2C-9CE8-F24616E7F3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9425" y="496800"/>
            <a:ext cx="1692275" cy="1044000"/>
          </a:xfrm>
        </p:spPr>
        <p:txBody>
          <a:bodyPr anchor="t" anchorCtr="0"/>
          <a:lstStyle>
            <a:lvl1pPr algn="l">
              <a:lnSpc>
                <a:spcPct val="80000"/>
              </a:lnSpc>
              <a:defRPr sz="3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First level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425" y="1620000"/>
            <a:ext cx="11233150" cy="1676355"/>
          </a:xfrm>
        </p:spPr>
        <p:txBody>
          <a:bodyPr rIns="216000" anchor="b" anchorCtr="0"/>
          <a:lstStyle>
            <a:lvl1pPr algn="l">
              <a:lnSpc>
                <a:spcPct val="80000"/>
              </a:lnSpc>
              <a:defRPr sz="85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Master 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295775" y="3240000"/>
            <a:ext cx="7416800" cy="1676355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8500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5452799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old typo blu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  <a:prstGeom prst="rect">
            <a:avLst/>
          </a:prstGeo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  <a:prstGeom prst="rect">
            <a:avLst/>
          </a:prstGeo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74A9CB5-CAA2-4A49-8F24-799255B5E5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7F399C-405B-4E0B-AAEF-3FFA2C846380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5029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bold typo whit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344D3D-750E-4AA5-BD45-F6CFA3D07F0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-228590" y="1152000"/>
            <a:ext cx="12801058" cy="2666928"/>
          </a:xfrm>
        </p:spPr>
        <p:txBody>
          <a:bodyPr rIns="216000" anchor="b" anchorCtr="0"/>
          <a:lstStyle>
            <a:lvl1pPr algn="r">
              <a:lnSpc>
                <a:spcPct val="80000"/>
              </a:lnSpc>
              <a:defRPr sz="20002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9F4A5A7B-32F1-4538-86EC-D0B2317455D4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-228590" y="3420000"/>
            <a:ext cx="12801058" cy="3581884"/>
          </a:xfrm>
        </p:spPr>
        <p:txBody>
          <a:bodyPr rIns="216000"/>
          <a:lstStyle>
            <a:lvl1pPr marL="0" indent="0" algn="l">
              <a:lnSpc>
                <a:spcPct val="80000"/>
              </a:lnSpc>
              <a:buNone/>
              <a:defRPr sz="20002">
                <a:solidFill>
                  <a:srgbClr val="13A0D3"/>
                </a:solidFill>
                <a:latin typeface="+mj-lt"/>
              </a:defRPr>
            </a:lvl1pPr>
            <a:lvl2pPr marL="483855" indent="0" algn="ctr">
              <a:buNone/>
              <a:defRPr sz="2117"/>
            </a:lvl2pPr>
            <a:lvl3pPr marL="967710" indent="0" algn="ctr">
              <a:buNone/>
              <a:defRPr sz="1905"/>
            </a:lvl3pPr>
            <a:lvl4pPr marL="1451564" indent="0" algn="ctr">
              <a:buNone/>
              <a:defRPr sz="1693"/>
            </a:lvl4pPr>
            <a:lvl5pPr marL="1935419" indent="0" algn="ctr">
              <a:buNone/>
              <a:defRPr sz="1693"/>
            </a:lvl5pPr>
            <a:lvl6pPr marL="2419274" indent="0" algn="ctr">
              <a:buNone/>
              <a:defRPr sz="1693"/>
            </a:lvl6pPr>
            <a:lvl7pPr marL="2903129" indent="0" algn="ctr">
              <a:buNone/>
              <a:defRPr sz="1693"/>
            </a:lvl7pPr>
            <a:lvl8pPr marL="3386983" indent="0" algn="ctr">
              <a:buNone/>
              <a:defRPr sz="1693"/>
            </a:lvl8pPr>
            <a:lvl9pPr marL="3870838" indent="0" algn="ctr">
              <a:buNone/>
              <a:defRPr sz="1693"/>
            </a:lvl9pPr>
          </a:lstStyle>
          <a:p>
            <a:r>
              <a:rPr lang="en-US" dirty="0"/>
              <a:t>Sub</a:t>
            </a:r>
          </a:p>
        </p:txBody>
      </p:sp>
    </p:spTree>
    <p:extLst>
      <p:ext uri="{BB962C8B-B14F-4D97-AF65-F5344CB8AC3E}">
        <p14:creationId xmlns:p14="http://schemas.microsoft.com/office/powerpoint/2010/main" val="244200072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blue + image">
    <p:bg>
      <p:bgPr>
        <a:solidFill>
          <a:srgbClr val="122B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DB399A-C3C8-418F-9B09-4D3B2B956806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>
                <a:solidFill>
                  <a:schemeClr val="tx1"/>
                </a:solidFill>
              </a:rPr>
              <a:pPr lvl="0" algn="r"/>
              <a:t>‹#›</a:t>
            </a:fld>
            <a:endParaRPr lang="de-D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1373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Divider whi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2219988-30BF-4574-85B3-793CCEE2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476250"/>
            <a:ext cx="3600448" cy="1080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469759C4-BC62-4FF7-9444-30229490F12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479425" y="3600000"/>
            <a:ext cx="3816350" cy="1947863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Bildplatzhalter 6">
            <a:extLst>
              <a:ext uri="{FF2B5EF4-FFF2-40B4-BE49-F238E27FC236}">
                <a16:creationId xmlns:a16="http://schemas.microsoft.com/office/drawing/2014/main" id="{CE71AF72-2FFB-40A2-ADC6-9889A3507C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148001" y="0"/>
            <a:ext cx="7044000" cy="4968000"/>
          </a:xfrm>
          <a:solidFill>
            <a:schemeClr val="tx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Bildplatzhalter 9">
            <a:extLst>
              <a:ext uri="{FF2B5EF4-FFF2-40B4-BE49-F238E27FC236}">
                <a16:creationId xmlns:a16="http://schemas.microsoft.com/office/drawing/2014/main" id="{783CECED-A8D5-4BD6-A656-0D10C41795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lvl1pPr>
              <a:defRPr sz="800"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85658A5-E3E2-4768-9A61-D2C7A342B0E6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64610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D2575-F934-4AA7-8FDB-F583B1E8E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98831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11">
            <a:extLst>
              <a:ext uri="{FF2B5EF4-FFF2-40B4-BE49-F238E27FC236}">
                <a16:creationId xmlns:a16="http://schemas.microsoft.com/office/drawing/2014/main" id="{727A807A-44F9-421E-99A3-97AA646802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Grafik 13">
            <a:extLst>
              <a:ext uri="{FF2B5EF4-FFF2-40B4-BE49-F238E27FC236}">
                <a16:creationId xmlns:a16="http://schemas.microsoft.com/office/drawing/2014/main" id="{CE079E16-C310-4874-A85B-DA706D4C21CA}"/>
              </a:ext>
            </a:extLst>
          </p:cNvPr>
          <p:cNvSpPr>
            <a:spLocks noChangeAspect="1"/>
          </p:cNvSpPr>
          <p:nvPr/>
        </p:nvSpPr>
        <p:spPr>
          <a:xfrm>
            <a:off x="3810098" y="1143097"/>
            <a:ext cx="4571808" cy="4571807"/>
          </a:xfrm>
          <a:custGeom>
            <a:avLst/>
            <a:gdLst>
              <a:gd name="connsiteX0" fmla="*/ 3048606 w 5327650"/>
              <a:gd name="connsiteY0" fmla="*/ 4158431 h 5327649"/>
              <a:gd name="connsiteX1" fmla="*/ 3048606 w 5327650"/>
              <a:gd name="connsiteY1" fmla="*/ 1218444 h 5327649"/>
              <a:gd name="connsiteX2" fmla="*/ 2737659 w 5327650"/>
              <a:gd name="connsiteY2" fmla="*/ 905364 h 5327649"/>
              <a:gd name="connsiteX3" fmla="*/ 2049870 w 5327650"/>
              <a:gd name="connsiteY3" fmla="*/ 905364 h 5327649"/>
              <a:gd name="connsiteX4" fmla="*/ 2049870 w 5327650"/>
              <a:gd name="connsiteY4" fmla="*/ 1233529 h 5327649"/>
              <a:gd name="connsiteX5" fmla="*/ 2090888 w 5327650"/>
              <a:gd name="connsiteY5" fmla="*/ 1233529 h 5327649"/>
              <a:gd name="connsiteX6" fmla="*/ 2278251 w 5327650"/>
              <a:gd name="connsiteY6" fmla="*/ 1458216 h 5327649"/>
              <a:gd name="connsiteX7" fmla="*/ 2278251 w 5327650"/>
              <a:gd name="connsiteY7" fmla="*/ 4158431 h 5327649"/>
              <a:gd name="connsiteX8" fmla="*/ 3048606 w 5327650"/>
              <a:gd name="connsiteY8" fmla="*/ 4158431 h 5327649"/>
              <a:gd name="connsiteX9" fmla="*/ 3387869 w 5327650"/>
              <a:gd name="connsiteY9" fmla="*/ 4158431 h 5327649"/>
              <a:gd name="connsiteX10" fmla="*/ 4152137 w 5327650"/>
              <a:gd name="connsiteY10" fmla="*/ 4158431 h 5327649"/>
              <a:gd name="connsiteX11" fmla="*/ 4152137 w 5327650"/>
              <a:gd name="connsiteY11" fmla="*/ 1868687 h 5327649"/>
              <a:gd name="connsiteX12" fmla="*/ 3839602 w 5327650"/>
              <a:gd name="connsiteY12" fmla="*/ 1556136 h 5327649"/>
              <a:gd name="connsiteX13" fmla="*/ 3387869 w 5327650"/>
              <a:gd name="connsiteY13" fmla="*/ 1556136 h 5327649"/>
              <a:gd name="connsiteX14" fmla="*/ 3387869 w 5327650"/>
              <a:gd name="connsiteY14" fmla="*/ 4158431 h 5327649"/>
              <a:gd name="connsiteX15" fmla="*/ 1940840 w 5327650"/>
              <a:gd name="connsiteY15" fmla="*/ 4158431 h 5327649"/>
              <a:gd name="connsiteX16" fmla="*/ 1940840 w 5327650"/>
              <a:gd name="connsiteY16" fmla="*/ 1556136 h 5327649"/>
              <a:gd name="connsiteX17" fmla="*/ 1488048 w 5327650"/>
              <a:gd name="connsiteY17" fmla="*/ 1556136 h 5327649"/>
              <a:gd name="connsiteX18" fmla="*/ 1176307 w 5327650"/>
              <a:gd name="connsiteY18" fmla="*/ 1868687 h 5327649"/>
              <a:gd name="connsiteX19" fmla="*/ 1176307 w 5327650"/>
              <a:gd name="connsiteY19" fmla="*/ 4158431 h 5327649"/>
              <a:gd name="connsiteX20" fmla="*/ 1940840 w 5327650"/>
              <a:gd name="connsiteY20" fmla="*/ 4158431 h 5327649"/>
              <a:gd name="connsiteX21" fmla="*/ 4875123 w 5327650"/>
              <a:gd name="connsiteY21" fmla="*/ 2664222 h 5327649"/>
              <a:gd name="connsiteX22" fmla="*/ 2664090 w 5327650"/>
              <a:gd name="connsiteY22" fmla="*/ 4901565 h 5327649"/>
              <a:gd name="connsiteX23" fmla="*/ 452792 w 5327650"/>
              <a:gd name="connsiteY23" fmla="*/ 2664222 h 5327649"/>
              <a:gd name="connsiteX24" fmla="*/ 2664090 w 5327650"/>
              <a:gd name="connsiteY24" fmla="*/ 426350 h 5327649"/>
              <a:gd name="connsiteX25" fmla="*/ 4875123 w 5327650"/>
              <a:gd name="connsiteY25" fmla="*/ 2664222 h 5327649"/>
              <a:gd name="connsiteX26" fmla="*/ 5327650 w 5327650"/>
              <a:gd name="connsiteY26" fmla="*/ 2657341 h 5327649"/>
              <a:gd name="connsiteX27" fmla="*/ 2667530 w 5327650"/>
              <a:gd name="connsiteY27" fmla="*/ 0 h 5327649"/>
              <a:gd name="connsiteX28" fmla="*/ 2660649 w 5327650"/>
              <a:gd name="connsiteY28" fmla="*/ 0 h 5327649"/>
              <a:gd name="connsiteX29" fmla="*/ 0 w 5327650"/>
              <a:gd name="connsiteY29" fmla="*/ 2664222 h 5327649"/>
              <a:gd name="connsiteX30" fmla="*/ 2664090 w 5327650"/>
              <a:gd name="connsiteY30" fmla="*/ 5327650 h 5327649"/>
              <a:gd name="connsiteX31" fmla="*/ 5327650 w 5327650"/>
              <a:gd name="connsiteY31" fmla="*/ 2670838 h 5327649"/>
              <a:gd name="connsiteX32" fmla="*/ 5327650 w 5327650"/>
              <a:gd name="connsiteY32" fmla="*/ 2657341 h 53276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</a:cxnLst>
            <a:rect l="l" t="t" r="r" b="b"/>
            <a:pathLst>
              <a:path w="5327650" h="5327649">
                <a:moveTo>
                  <a:pt x="3048606" y="4158431"/>
                </a:moveTo>
                <a:lnTo>
                  <a:pt x="3048606" y="1218444"/>
                </a:lnTo>
                <a:cubicBezTo>
                  <a:pt x="3048606" y="984230"/>
                  <a:pt x="2965245" y="905364"/>
                  <a:pt x="2737659" y="905364"/>
                </a:cubicBezTo>
                <a:lnTo>
                  <a:pt x="2049870" y="905364"/>
                </a:lnTo>
                <a:lnTo>
                  <a:pt x="2049870" y="1233529"/>
                </a:lnTo>
                <a:lnTo>
                  <a:pt x="2090888" y="1233529"/>
                </a:lnTo>
                <a:cubicBezTo>
                  <a:pt x="2248082" y="1233529"/>
                  <a:pt x="2278251" y="1268992"/>
                  <a:pt x="2278251" y="1458216"/>
                </a:cubicBezTo>
                <a:lnTo>
                  <a:pt x="2278251" y="4158431"/>
                </a:lnTo>
                <a:lnTo>
                  <a:pt x="3048606" y="4158431"/>
                </a:lnTo>
                <a:close/>
                <a:moveTo>
                  <a:pt x="3387869" y="4158431"/>
                </a:moveTo>
                <a:lnTo>
                  <a:pt x="4152137" y="4158431"/>
                </a:lnTo>
                <a:lnTo>
                  <a:pt x="4152137" y="1868687"/>
                </a:lnTo>
                <a:cubicBezTo>
                  <a:pt x="4152137" y="1638972"/>
                  <a:pt x="4063484" y="1556136"/>
                  <a:pt x="3839602" y="1556136"/>
                </a:cubicBezTo>
                <a:lnTo>
                  <a:pt x="3387869" y="1556136"/>
                </a:lnTo>
                <a:lnTo>
                  <a:pt x="3387869" y="4158431"/>
                </a:lnTo>
                <a:close/>
                <a:moveTo>
                  <a:pt x="1940840" y="4158431"/>
                </a:moveTo>
                <a:lnTo>
                  <a:pt x="1940840" y="1556136"/>
                </a:lnTo>
                <a:lnTo>
                  <a:pt x="1488048" y="1556136"/>
                </a:lnTo>
                <a:cubicBezTo>
                  <a:pt x="1264166" y="1556136"/>
                  <a:pt x="1176307" y="1638972"/>
                  <a:pt x="1176307" y="1868687"/>
                </a:cubicBezTo>
                <a:lnTo>
                  <a:pt x="1176307" y="4158431"/>
                </a:lnTo>
                <a:lnTo>
                  <a:pt x="1940840" y="4158431"/>
                </a:lnTo>
                <a:close/>
                <a:moveTo>
                  <a:pt x="4875123" y="2664222"/>
                </a:moveTo>
                <a:cubicBezTo>
                  <a:pt x="4875123" y="3959679"/>
                  <a:pt x="3943869" y="4901565"/>
                  <a:pt x="2664090" y="4901565"/>
                </a:cubicBezTo>
                <a:cubicBezTo>
                  <a:pt x="1384310" y="4901565"/>
                  <a:pt x="452792" y="3959679"/>
                  <a:pt x="452792" y="2664222"/>
                </a:cubicBezTo>
                <a:cubicBezTo>
                  <a:pt x="452792" y="1368500"/>
                  <a:pt x="1384310" y="426350"/>
                  <a:pt x="2664090" y="426350"/>
                </a:cubicBezTo>
                <a:cubicBezTo>
                  <a:pt x="3943869" y="426350"/>
                  <a:pt x="4875123" y="1374323"/>
                  <a:pt x="4875123" y="2664222"/>
                </a:cubicBezTo>
                <a:close/>
                <a:moveTo>
                  <a:pt x="5327650" y="2657341"/>
                </a:moveTo>
                <a:cubicBezTo>
                  <a:pt x="5324210" y="1138520"/>
                  <a:pt x="4187599" y="1588"/>
                  <a:pt x="2667530" y="0"/>
                </a:cubicBezTo>
                <a:lnTo>
                  <a:pt x="2660649" y="0"/>
                </a:lnTo>
                <a:cubicBezTo>
                  <a:pt x="1137670" y="1588"/>
                  <a:pt x="0" y="1141961"/>
                  <a:pt x="0" y="2664222"/>
                </a:cubicBezTo>
                <a:cubicBezTo>
                  <a:pt x="0" y="4189395"/>
                  <a:pt x="1139258" y="5327650"/>
                  <a:pt x="2664090" y="5327650"/>
                </a:cubicBezTo>
                <a:cubicBezTo>
                  <a:pt x="4186011" y="5327650"/>
                  <a:pt x="5324210" y="4192835"/>
                  <a:pt x="5327650" y="2670838"/>
                </a:cubicBezTo>
                <a:lnTo>
                  <a:pt x="5327650" y="2657341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alpha val="25000"/>
                  <a:lumMod val="100000"/>
                </a:schemeClr>
              </a:gs>
            </a:gsLst>
            <a:lin ang="18900000" scaled="1"/>
            <a:tileRect/>
          </a:gradFill>
          <a:ln w="264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1905" dirty="0"/>
          </a:p>
        </p:txBody>
      </p:sp>
    </p:spTree>
    <p:extLst>
      <p:ext uri="{BB962C8B-B14F-4D97-AF65-F5344CB8AC3E}">
        <p14:creationId xmlns:p14="http://schemas.microsoft.com/office/powerpoint/2010/main" val="22817232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9D2575-F934-4AA7-8FDB-F583B1E8E3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  <a:prstGeom prst="rect">
            <a:avLst/>
          </a:prstGeom>
        </p:spPr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platzhalter 4">
            <a:extLst>
              <a:ext uri="{FF2B5EF4-FFF2-40B4-BE49-F238E27FC236}">
                <a16:creationId xmlns:a16="http://schemas.microsoft.com/office/drawing/2014/main" id="{7A1C0ECB-E7FD-4CFC-BB65-99367A5A0F3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96D3917-AE3D-4FCF-A7A1-1898AD291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EE051C-6EF3-470E-8A6F-3ACCAEC2B8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4F1D8F2-5ECC-4655-A1DA-16D1D9E29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950" y="1808163"/>
            <a:ext cx="5508625" cy="4357687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04BDB62-A86B-4312-84AC-605A043A529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939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5F45E11-429A-423F-97E9-1B1309F4DB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platzhalter 4">
            <a:extLst>
              <a:ext uri="{FF2B5EF4-FFF2-40B4-BE49-F238E27FC236}">
                <a16:creationId xmlns:a16="http://schemas.microsoft.com/office/drawing/2014/main" id="{97955563-D116-42F8-9493-607FD96D811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79424" y="476250"/>
            <a:ext cx="9324973" cy="252000"/>
          </a:xfrm>
        </p:spPr>
        <p:txBody>
          <a:bodyPr/>
          <a:lstStyle>
            <a:lvl1pPr>
              <a:defRPr lang="en-US" sz="1100" b="1" kern="1200" cap="all" spc="63" baseline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/>
              <a:t>Allianz Commercial | Lorem Ipsum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FE0FA48-9F47-4B37-94C3-D2CE80E96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91DF75E5-F9FE-4B14-8C90-B1BF90164CF4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524691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80E809D7-298E-4784-9AE3-F5FC40D204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9427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Bildplatzhalter 3">
            <a:extLst>
              <a:ext uri="{FF2B5EF4-FFF2-40B4-BE49-F238E27FC236}">
                <a16:creationId xmlns:a16="http://schemas.microsoft.com/office/drawing/2014/main" id="{B7EEF68F-5357-4EC1-854D-F85E9950B8D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34104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4FD059CA-F54D-436B-83BF-7C80E05A47B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29577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Bildplatzhalter 3">
            <a:extLst>
              <a:ext uri="{FF2B5EF4-FFF2-40B4-BE49-F238E27FC236}">
                <a16:creationId xmlns:a16="http://schemas.microsoft.com/office/drawing/2014/main" id="{F40182DB-D138-4445-9088-170FAB7AB943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8157390" y="1836000"/>
            <a:ext cx="1872000" cy="1872000"/>
          </a:xfrm>
          <a:prstGeom prst="ellipse">
            <a:avLst/>
          </a:prstGeom>
          <a:solidFill>
            <a:schemeClr val="tx2">
              <a:lumMod val="90000"/>
            </a:schemeClr>
          </a:solidFill>
          <a:ln w="127000">
            <a:solidFill>
              <a:schemeClr val="bg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Textplatzhalter 7">
            <a:extLst>
              <a:ext uri="{FF2B5EF4-FFF2-40B4-BE49-F238E27FC236}">
                <a16:creationId xmlns:a16="http://schemas.microsoft.com/office/drawing/2014/main" id="{3F0C00D3-5C3B-4DEC-B521-74B05D0D8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112125" y="3983525"/>
            <a:ext cx="3600450" cy="2182325"/>
          </a:xfrm>
        </p:spPr>
        <p:txBody>
          <a:bodyPr/>
          <a:lstStyle>
            <a:lvl1pPr>
              <a:spcAft>
                <a:spcPts val="600"/>
              </a:spcAft>
              <a:defRPr sz="1600" b="1"/>
            </a:lvl1pPr>
            <a:lvl2pPr marL="0" indent="0">
              <a:buNone/>
              <a:tabLst>
                <a:tab pos="288000" algn="l"/>
              </a:tabLst>
              <a:defRPr sz="1600"/>
            </a:lvl2pPr>
            <a:lvl3pPr marL="180000" indent="-180000">
              <a:buFontTx/>
              <a:buBlip>
                <a:blip r:embed="rId2"/>
              </a:buBlip>
              <a:defRPr sz="1600"/>
            </a:lvl3pPr>
            <a:lvl4pPr marL="180000" indent="-180000">
              <a:buFontTx/>
              <a:buBlip>
                <a:blip r:embed="rId3"/>
              </a:buBlip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B12C489F-F019-4419-9172-668E44FC8C2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14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2.xml"/><Relationship Id="rId9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image" Target="../media/image2.sv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image" Target="../media/image2.svg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53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image" Target="../media/image2.svg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image" Target="../media/image2.svg"/><Relationship Id="rId5" Type="http://schemas.openxmlformats.org/officeDocument/2006/relationships/slideLayout" Target="../slideLayouts/slideLayout78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77.xml"/><Relationship Id="rId9" Type="http://schemas.openxmlformats.org/officeDocument/2006/relationships/theme" Target="../theme/theme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  <a:p>
            <a:pPr lvl="5"/>
            <a:r>
              <a:rPr lang="en-US"/>
              <a:t>Sixth level</a:t>
            </a:r>
          </a:p>
          <a:p>
            <a:pPr lvl="6"/>
            <a:r>
              <a:rPr lang="en-US"/>
              <a:t>Don´t use level 7 to 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A2F4508-9777-4819-A665-39ABDE492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984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2" r:id="rId8"/>
    <p:sldLayoutId id="2147483673" r:id="rId9"/>
    <p:sldLayoutId id="2147483675" r:id="rId10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00B03737-301A-4B89-A081-638AD584021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348743593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271" imgH="277" progId="TCLayout.ActiveDocument.1">
                  <p:embed/>
                </p:oleObj>
              </mc:Choice>
              <mc:Fallback>
                <p:oleObj name="think-cell Slide" r:id="rId6" imgW="271" imgH="277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00B03737-301A-4B89-A081-638AD5840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  <a:p>
            <a:pPr lvl="5"/>
            <a:r>
              <a:rPr lang="de-DE"/>
              <a:t>Sechste Ebene</a:t>
            </a:r>
          </a:p>
          <a:p>
            <a:pPr lvl="6"/>
            <a:r>
              <a:rPr lang="de-DE"/>
              <a:t>Ebenen 7 bis 9 nicht verwenden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de-DE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93629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n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5057C8-0EAF-4890-96F5-AEE0C043F7DB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772288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  <p:sldLayoutId id="2147483717" r:id="rId18"/>
    <p:sldLayoutId id="2147483718" r:id="rId19"/>
  </p:sldLayoutIdLst>
  <p:hf hdr="0" ftr="0" dt="0"/>
  <p:txStyles>
    <p:titleStyle>
      <a:lvl1pPr algn="l" defTabSz="967710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37F1AB-4777-4DFA-9F66-ADFECEBB2923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8255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hf hdr="0" ftr="0" dt="0"/>
  <p:txStyles>
    <p:titleStyle>
      <a:lvl1pPr algn="l" defTabSz="967710" rtl="0" eaLnBrk="1" latinLnBrk="0" hangingPunct="1">
        <a:lnSpc>
          <a:spcPts val="3000"/>
        </a:lnSpc>
        <a:spcBef>
          <a:spcPct val="0"/>
        </a:spcBef>
        <a:buNone/>
        <a:defRPr sz="3000" kern="1200" baseline="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88440D7-D4EC-4E78-AA22-CBC23D0FE46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4" name="Foliennummernplatzhalter 9">
            <a:extLst>
              <a:ext uri="{FF2B5EF4-FFF2-40B4-BE49-F238E27FC236}">
                <a16:creationId xmlns:a16="http://schemas.microsoft.com/office/drawing/2014/main" id="{D485D6BE-60BD-3389-E66F-3D779C26C123}"/>
              </a:ext>
            </a:extLst>
          </p:cNvPr>
          <p:cNvSpPr txBox="1">
            <a:spLocks/>
          </p:cNvSpPr>
          <p:nvPr userDrawn="1"/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914205" rtl="0" eaLnBrk="1" latinLnBrk="0" hangingPunct="1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102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205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308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410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511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2614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99716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6819" algn="l" defTabSz="914205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31840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  <p:sldLayoutId id="2147483757" r:id="rId15"/>
    <p:sldLayoutId id="2147483758" r:id="rId16"/>
    <p:sldLayoutId id="2147483759" r:id="rId17"/>
    <p:sldLayoutId id="2147483760" r:id="rId18"/>
    <p:sldLayoutId id="2147483761" r:id="rId19"/>
    <p:sldLayoutId id="2147483776" r:id="rId20"/>
  </p:sldLayoutIdLst>
  <p:hf hdr="0" ftr="0" dt="0"/>
  <p:txStyles>
    <p:titleStyle>
      <a:lvl1pPr algn="l" defTabSz="967710" rtl="0" eaLnBrk="1" latinLnBrk="0" hangingPunct="1">
        <a:lnSpc>
          <a:spcPts val="3200"/>
        </a:lnSpc>
        <a:spcBef>
          <a:spcPct val="0"/>
        </a:spcBef>
        <a:buNone/>
        <a:defRPr sz="32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oliennummernplatzhalter 9">
            <a:extLst>
              <a:ext uri="{FF2B5EF4-FFF2-40B4-BE49-F238E27FC236}">
                <a16:creationId xmlns:a16="http://schemas.microsoft.com/office/drawing/2014/main" id="{804B8442-C573-4F72-B4E9-57061958D6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43580" y="6372000"/>
            <a:ext cx="268995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lnSpc>
                <a:spcPts val="1000"/>
              </a:lnSpc>
              <a:defRPr lang="en-US" sz="800" b="1" kern="120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56C449F3-BD9D-48DC-BFF1-0F66671DA7C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073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DE283E6-A5BA-4B3C-88E4-54966FAC3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7" y="875309"/>
            <a:ext cx="9324974" cy="93285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C845E14-909C-4B3E-8D6E-D6710B8703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9424" y="1808163"/>
            <a:ext cx="11233151" cy="43576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Don´t use level 7 to 9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69A9FCF-4D55-4AF3-8D50-049F0279B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92000" y="504000"/>
            <a:ext cx="1017998" cy="252000"/>
          </a:xfrm>
          <a:prstGeom prst="rect">
            <a:avLst/>
          </a:prstGeom>
        </p:spPr>
      </p:pic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DA2F4508-9777-4819-A665-39ABDE4929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79426" y="6165850"/>
            <a:ext cx="9324974" cy="3501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lnSpc>
                <a:spcPct val="90000"/>
              </a:lnSpc>
              <a:defRPr sz="800" b="0" cap="none" spc="0" baseline="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A347F4-BA27-4D26-A741-B4877BC376B1}"/>
              </a:ext>
            </a:extLst>
          </p:cNvPr>
          <p:cNvSpPr txBox="1"/>
          <p:nvPr userDrawn="1"/>
        </p:nvSpPr>
        <p:spPr>
          <a:xfrm>
            <a:off x="11443580" y="6369696"/>
            <a:ext cx="265176" cy="146304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algn="r">
              <a:lnSpc>
                <a:spcPts val="1000"/>
              </a:lnSpc>
              <a:defRPr sz="800" b="1">
                <a:solidFill>
                  <a:schemeClr val="bg1"/>
                </a:solidFill>
              </a:defRPr>
            </a:lvl1pPr>
          </a:lstStyle>
          <a:p>
            <a:pPr lvl="0" algn="r"/>
            <a:fld id="{0F96B16C-3F5F-44BC-AFCC-8CBCBD90898D}" type="slidenum">
              <a:rPr lang="de-DE" smtClean="0"/>
              <a:pPr lvl="0" algn="r"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0904421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7" r:id="rId8"/>
  </p:sldLayoutIdLst>
  <p:hf hdr="0" ftr="0" dt="0"/>
  <p:txStyles>
    <p:titleStyle>
      <a:lvl1pPr algn="l" defTabSz="967710" rtl="0" eaLnBrk="1" latinLnBrk="0" hangingPunct="1">
        <a:lnSpc>
          <a:spcPts val="3800"/>
        </a:lnSpc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967710" rtl="0" eaLnBrk="1" latinLnBrk="0" hangingPunct="1">
        <a:lnSpc>
          <a:spcPct val="100000"/>
        </a:lnSpc>
        <a:spcBef>
          <a:spcPts val="0"/>
        </a:spcBef>
        <a:buFont typeface="+mj-lt"/>
        <a:buNone/>
        <a:defRPr sz="2000" kern="1200">
          <a:solidFill>
            <a:schemeClr val="bg1"/>
          </a:solidFill>
          <a:latin typeface="+mn-lt"/>
          <a:ea typeface="+mn-ea"/>
          <a:cs typeface="+mn-cs"/>
        </a:defRPr>
      </a:lvl1pPr>
      <a:lvl2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+mj-lt"/>
        <a:buAutoNum type="arabicPeriod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288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576000" indent="-288000" algn="l" defTabSz="967710" rtl="0" eaLnBrk="1" latinLnBrk="0" hangingPunct="1">
        <a:lnSpc>
          <a:spcPct val="100000"/>
        </a:lnSpc>
        <a:spcBef>
          <a:spcPts val="0"/>
        </a:spcBef>
        <a:buFont typeface="Symbol" panose="05050102010706020507" pitchFamily="18" charset="2"/>
        <a:buChar char="-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0" indent="0" algn="l" defTabSz="967710" rtl="0" eaLnBrk="1" latinLnBrk="0" hangingPunct="1">
        <a:lnSpc>
          <a:spcPct val="100000"/>
        </a:lnSpc>
        <a:spcBef>
          <a:spcPts val="2400"/>
        </a:spcBef>
        <a:buFont typeface="Arial" panose="020B0604020202020204" pitchFamily="34" charset="0"/>
        <a:buNone/>
        <a:defRPr sz="800" kern="1200">
          <a:solidFill>
            <a:schemeClr val="bg1"/>
          </a:solidFill>
          <a:latin typeface="+mn-lt"/>
          <a:ea typeface="+mn-ea"/>
          <a:cs typeface="+mn-cs"/>
        </a:defRPr>
      </a:lvl6pPr>
      <a:lvl7pPr marL="0" indent="0" algn="l" defTabSz="96771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1800" kern="1200">
          <a:solidFill>
            <a:srgbClr val="FF0000"/>
          </a:solidFill>
          <a:latin typeface="+mn-lt"/>
          <a:ea typeface="+mn-ea"/>
          <a:cs typeface="+mn-cs"/>
        </a:defRPr>
      </a:lvl7pPr>
      <a:lvl8pPr marL="3628911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4112765" indent="-241927" algn="l" defTabSz="967710" rtl="0" eaLnBrk="1" latinLnBrk="0" hangingPunct="1">
        <a:lnSpc>
          <a:spcPct val="90000"/>
        </a:lnSpc>
        <a:spcBef>
          <a:spcPts val="529"/>
        </a:spcBef>
        <a:buFont typeface="Arial" panose="020B0604020202020204" pitchFamily="34" charset="0"/>
        <a:buChar char="•"/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855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710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56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41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9274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3129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983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838" algn="l" defTabSz="967710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pos="7378">
          <p15:clr>
            <a:srgbClr val="F26B43"/>
          </p15:clr>
        </p15:guide>
        <p15:guide id="3" orient="horz" pos="300">
          <p15:clr>
            <a:srgbClr val="F26B43"/>
          </p15:clr>
        </p15:guide>
        <p15:guide id="6" orient="horz" pos="3884">
          <p15:clr>
            <a:srgbClr val="F26B43"/>
          </p15:clr>
        </p15:guide>
        <p15:guide id="9" pos="1368">
          <p15:clr>
            <a:srgbClr val="F26B43"/>
          </p15:clr>
        </p15:guide>
        <p15:guide id="10" pos="1504">
          <p15:clr>
            <a:srgbClr val="F26B43"/>
          </p15:clr>
        </p15:guide>
        <p15:guide id="11" pos="2570">
          <p15:clr>
            <a:srgbClr val="F26B43"/>
          </p15:clr>
        </p15:guide>
        <p15:guide id="12" pos="2706">
          <p15:clr>
            <a:srgbClr val="F26B43"/>
          </p15:clr>
        </p15:guide>
        <p15:guide id="13" pos="3772">
          <p15:clr>
            <a:srgbClr val="F26B43"/>
          </p15:clr>
        </p15:guide>
        <p15:guide id="14" pos="3908">
          <p15:clr>
            <a:srgbClr val="F26B43"/>
          </p15:clr>
        </p15:guide>
        <p15:guide id="15" pos="4974">
          <p15:clr>
            <a:srgbClr val="F26B43"/>
          </p15:clr>
        </p15:guide>
        <p15:guide id="16" pos="5110">
          <p15:clr>
            <a:srgbClr val="F26B43"/>
          </p15:clr>
        </p15:guide>
        <p15:guide id="17" pos="6176">
          <p15:clr>
            <a:srgbClr val="F26B43"/>
          </p15:clr>
        </p15:guide>
        <p15:guide id="18" pos="6312">
          <p15:clr>
            <a:srgbClr val="F26B43"/>
          </p15:clr>
        </p15:guide>
        <p15:guide id="19" orient="horz" pos="550">
          <p15:clr>
            <a:srgbClr val="F26B43"/>
          </p15:clr>
        </p15:guide>
        <p15:guide id="22" orient="horz" pos="11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8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88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0.xml"/><Relationship Id="rId6" Type="http://schemas.openxmlformats.org/officeDocument/2006/relationships/customXml" Target="../ink/ink2.xml"/><Relationship Id="rId5" Type="http://schemas.openxmlformats.org/officeDocument/2006/relationships/image" Target="../media/image87.png"/><Relationship Id="rId4" Type="http://schemas.openxmlformats.org/officeDocument/2006/relationships/customXml" Target="../ink/ink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97.png"/><Relationship Id="rId18" Type="http://schemas.openxmlformats.org/officeDocument/2006/relationships/customXml" Target="../ink/ink7.xml"/><Relationship Id="rId3" Type="http://schemas.openxmlformats.org/officeDocument/2006/relationships/image" Target="../media/image27.jpeg"/><Relationship Id="rId21" Type="http://schemas.openxmlformats.org/officeDocument/2006/relationships/image" Target="../media/image70.png"/><Relationship Id="rId7" Type="http://schemas.openxmlformats.org/officeDocument/2006/relationships/image" Target="../media/image31.png"/><Relationship Id="rId12" Type="http://schemas.openxmlformats.org/officeDocument/2006/relationships/customXml" Target="../ink/ink4.xml"/><Relationship Id="rId17" Type="http://schemas.openxmlformats.org/officeDocument/2006/relationships/image" Target="../media/image59.png"/><Relationship Id="rId2" Type="http://schemas.openxmlformats.org/officeDocument/2006/relationships/image" Target="../media/image26.png"/><Relationship Id="rId16" Type="http://schemas.openxmlformats.org/officeDocument/2006/relationships/customXml" Target="../ink/ink6.xml"/><Relationship Id="rId20" Type="http://schemas.openxmlformats.org/officeDocument/2006/relationships/customXml" Target="../ink/ink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30.png"/><Relationship Id="rId11" Type="http://schemas.openxmlformats.org/officeDocument/2006/relationships/image" Target="../media/image50.png"/><Relationship Id="rId5" Type="http://schemas.openxmlformats.org/officeDocument/2006/relationships/image" Target="../media/image29.png"/><Relationship Id="rId15" Type="http://schemas.openxmlformats.org/officeDocument/2006/relationships/image" Target="../media/image98.png"/><Relationship Id="rId10" Type="http://schemas.openxmlformats.org/officeDocument/2006/relationships/customXml" Target="../ink/ink3.xml"/><Relationship Id="rId19" Type="http://schemas.openxmlformats.org/officeDocument/2006/relationships/image" Target="../media/image60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customXml" Target="../ink/ink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106.png"/><Relationship Id="rId3" Type="http://schemas.openxmlformats.org/officeDocument/2006/relationships/image" Target="../media/image36.jpeg"/><Relationship Id="rId7" Type="http://schemas.openxmlformats.org/officeDocument/2006/relationships/customXml" Target="../ink/ink10.xml"/><Relationship Id="rId17" Type="http://schemas.openxmlformats.org/officeDocument/2006/relationships/image" Target="../media/image108.png"/><Relationship Id="rId2" Type="http://schemas.openxmlformats.org/officeDocument/2006/relationships/image" Target="../media/image35.png"/><Relationship Id="rId16" Type="http://schemas.openxmlformats.org/officeDocument/2006/relationships/customXml" Target="../ink/ink14.xml"/><Relationship Id="rId1" Type="http://schemas.openxmlformats.org/officeDocument/2006/relationships/slideLayout" Target="../slideLayouts/slideLayout60.xml"/><Relationship Id="rId6" Type="http://schemas.openxmlformats.org/officeDocument/2006/relationships/image" Target="../media/image103.png"/><Relationship Id="rId11" Type="http://schemas.openxmlformats.org/officeDocument/2006/relationships/customXml" Target="../ink/ink12.xml"/><Relationship Id="rId5" Type="http://schemas.openxmlformats.org/officeDocument/2006/relationships/customXml" Target="../ink/ink9.xml"/><Relationship Id="rId15" Type="http://schemas.openxmlformats.org/officeDocument/2006/relationships/image" Target="../media/image107.png"/><Relationship Id="rId10" Type="http://schemas.openxmlformats.org/officeDocument/2006/relationships/image" Target="../media/image105.png"/><Relationship Id="rId4" Type="http://schemas.openxmlformats.org/officeDocument/2006/relationships/image" Target="../media/image37.jpeg"/><Relationship Id="rId9" Type="http://schemas.openxmlformats.org/officeDocument/2006/relationships/customXml" Target="../ink/ink11.xml"/><Relationship Id="rId14" Type="http://schemas.openxmlformats.org/officeDocument/2006/relationships/customXml" Target="../ink/ink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41.png"/><Relationship Id="rId7" Type="http://schemas.openxmlformats.org/officeDocument/2006/relationships/customXml" Target="../ink/ink16.xm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22.png"/><Relationship Id="rId5" Type="http://schemas.openxmlformats.org/officeDocument/2006/relationships/customXml" Target="../ink/ink15.xml"/><Relationship Id="rId10" Type="http://schemas.openxmlformats.org/officeDocument/2006/relationships/customXml" Target="../ink/ink18.xml"/><Relationship Id="rId4" Type="http://schemas.openxmlformats.org/officeDocument/2006/relationships/image" Target="../media/image42.png"/><Relationship Id="rId9" Type="http://schemas.openxmlformats.org/officeDocument/2006/relationships/customXml" Target="../ink/ink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E2734-D429-2656-B484-48B84EABC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Ga. Senator speaks on losing job after voting against lawsuit reform">
            <a:extLst>
              <a:ext uri="{FF2B5EF4-FFF2-40B4-BE49-F238E27FC236}">
                <a16:creationId xmlns:a16="http://schemas.microsoft.com/office/drawing/2014/main" id="{A15DC03B-3E04-C753-180D-3A2BD379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Strokes/>
                    </a14:imgEffect>
                    <a14:imgEffect>
                      <a14:brightnessContrast bright="-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Picture Placeholder 4">
            <a:extLst>
              <a:ext uri="{FF2B5EF4-FFF2-40B4-BE49-F238E27FC236}">
                <a16:creationId xmlns:a16="http://schemas.microsoft.com/office/drawing/2014/main" id="{6D0728D4-FCF5-82CE-B7F8-EAB521FA550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692000" y="504000"/>
            <a:ext cx="1018800" cy="252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D68F0E7-B42C-FFEA-BA0A-DD6CC4522E26}"/>
              </a:ext>
            </a:extLst>
          </p:cNvPr>
          <p:cNvSpPr txBox="1"/>
          <p:nvPr/>
        </p:nvSpPr>
        <p:spPr>
          <a:xfrm>
            <a:off x="671119" y="3050146"/>
            <a:ext cx="115208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THE BATTLE FOR MODERN TORT REFORM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EF62BB0-8992-BA7E-AA80-0157252C8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2" y="5494790"/>
            <a:ext cx="1249959" cy="118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071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986BF3F-C2FE-D2B8-6C54-C9A65782147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30A12DE-F965-2F74-33FF-6834A5E9E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561975"/>
            <a:ext cx="9324977" cy="1246188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Personal Injury Scenario One: </a:t>
            </a:r>
            <a:b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</a:br>
            <a:r>
              <a:rPr lang="en-US" b="1" dirty="0">
                <a:latin typeface="Allianz Neo" panose="020B0504020203020204" pitchFamily="34" charset="0"/>
              </a:rPr>
              <a:t>Premises Liability / Negligent Security In Florida </a:t>
            </a:r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08680D4-F043-CA32-1915-F593CF2F0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571625"/>
            <a:ext cx="11560176" cy="4594226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Allianz Neo" panose="020B0504020203020204" pitchFamily="34" charset="0"/>
              </a:rPr>
              <a:t>Before</a:t>
            </a:r>
            <a:r>
              <a:rPr lang="en-US" sz="2400" b="1" dirty="0">
                <a:latin typeface="Allianz Neo" panose="020B0504020203020204" pitchFamily="34" charset="0"/>
              </a:rPr>
              <a:t> Florida Tort Reform</a:t>
            </a:r>
            <a:endParaRPr lang="en-US" sz="2400" dirty="0">
              <a:latin typeface="Allianz Neo" panose="020B0504020203020204" pitchFamily="34" charset="0"/>
            </a:endParaRPr>
          </a:p>
          <a:p>
            <a:r>
              <a:rPr lang="en-US" sz="2400" b="1" dirty="0">
                <a:solidFill>
                  <a:srgbClr val="FF0000"/>
                </a:solidFill>
                <a:latin typeface="Allianz Neo" panose="020B0504020203020204" pitchFamily="34" charset="0"/>
              </a:rPr>
              <a:t>Estimated Settlement Range: $2,250,000 – $3,000,000</a:t>
            </a:r>
            <a:endParaRPr lang="en-US" sz="2400" dirty="0">
              <a:solidFill>
                <a:srgbClr val="FF0000"/>
              </a:solidFill>
              <a:latin typeface="Allianz Neo" panose="020B0504020203020204" pitchFamily="34" charset="0"/>
            </a:endParaRPr>
          </a:p>
          <a:p>
            <a:endParaRPr lang="en-US" sz="2400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Medicals (billed) </a:t>
            </a:r>
            <a:r>
              <a:rPr lang="en-US" sz="2000" dirty="0">
                <a:latin typeface="Allianz Neo" panose="020B0504020203020204" pitchFamily="34" charset="0"/>
              </a:rPr>
              <a:t>$500,000 (past) + $1,000,000 (future) </a:t>
            </a:r>
          </a:p>
          <a:p>
            <a:r>
              <a:rPr lang="en-US" sz="2000" b="1" dirty="0">
                <a:latin typeface="Allianz Neo" panose="020B0504020203020204" pitchFamily="34" charset="0"/>
              </a:rPr>
              <a:t>Pain &amp; Suffering</a:t>
            </a:r>
            <a:r>
              <a:rPr lang="en-US" sz="2000" dirty="0">
                <a:latin typeface="Allianz Neo" panose="020B0504020203020204" pitchFamily="34" charset="0"/>
              </a:rPr>
              <a:t> $3,000,000 (2x medicals)</a:t>
            </a:r>
            <a:endParaRPr lang="en-US" sz="2000" b="1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Lost Wages</a:t>
            </a:r>
            <a:r>
              <a:rPr lang="en-US" sz="2000" dirty="0">
                <a:latin typeface="Allianz Neo" panose="020B0504020203020204" pitchFamily="34" charset="0"/>
              </a:rPr>
              <a:t> $500,000</a:t>
            </a:r>
            <a:endParaRPr lang="en-US" sz="2000" b="1" dirty="0">
              <a:latin typeface="Allianz Neo" panose="020B0504020203020204" pitchFamily="34" charset="0"/>
            </a:endParaRPr>
          </a:p>
          <a:p>
            <a:endParaRPr lang="en-US" sz="2000" b="1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Criminal not on verdict form:</a:t>
            </a:r>
            <a:r>
              <a:rPr lang="en-US" sz="2000" dirty="0">
                <a:latin typeface="Allianz Neo" panose="020B0504020203020204" pitchFamily="34" charset="0"/>
              </a:rPr>
              <a:t> Only Retailer and Security Firm share liability  </a:t>
            </a:r>
          </a:p>
          <a:p>
            <a:endParaRPr lang="en-US" sz="2000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Comparative fault:</a:t>
            </a:r>
            <a:r>
              <a:rPr lang="en-US" sz="2000" dirty="0">
                <a:latin typeface="Allianz Neo" panose="020B0504020203020204" pitchFamily="34" charset="0"/>
              </a:rPr>
              <a:t> no threat of zero recovery</a:t>
            </a:r>
          </a:p>
          <a:p>
            <a:endParaRPr lang="en-US" sz="2000" dirty="0">
              <a:latin typeface="Allianz Neo" panose="020B0504020203020204" pitchFamily="34" charset="0"/>
            </a:endParaRPr>
          </a:p>
          <a:p>
            <a:r>
              <a:rPr lang="en-US" sz="2000" dirty="0">
                <a:latin typeface="Allianz Neo" panose="020B0504020203020204" pitchFamily="34" charset="0"/>
              </a:rPr>
              <a:t>No presumption of adequate security; </a:t>
            </a:r>
            <a:r>
              <a:rPr lang="en-US" sz="2000" b="1" dirty="0">
                <a:latin typeface="Allianz Neo" panose="020B0504020203020204" pitchFamily="34" charset="0"/>
              </a:rPr>
              <a:t>burden on defense</a:t>
            </a:r>
          </a:p>
          <a:p>
            <a:endParaRPr lang="en-US" sz="2000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Inflated damages; limited defenses; no risk of zero recovery for plaintiff; strong pressure – defense motivated to settle to avoid risk of large verdict</a:t>
            </a:r>
          </a:p>
          <a:p>
            <a:endParaRPr lang="en-US" sz="1800" b="1" dirty="0">
              <a:latin typeface="Allianz Neo" panose="020B0504020203020204" pitchFamily="34" charset="0"/>
            </a:endParaRPr>
          </a:p>
        </p:txBody>
      </p:sp>
      <p:pic>
        <p:nvPicPr>
          <p:cNvPr id="1026" name="Picture 2" descr="Florida's signature industry shows up for Tourism Day at the Capitol">
            <a:extLst>
              <a:ext uri="{FF2B5EF4-FFF2-40B4-BE49-F238E27FC236}">
                <a16:creationId xmlns:a16="http://schemas.microsoft.com/office/drawing/2014/main" id="{95FA7567-2B24-F886-EE6D-225DF113C1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64" y="1458931"/>
            <a:ext cx="3612736" cy="1970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42226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4BCB30-ACE5-1CC3-98E2-2BA92263D9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07FD30-53BA-718A-C084-1DDEC1450E9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026169E-0A78-9D18-C4D5-5E4CFDC78F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561975"/>
            <a:ext cx="9324977" cy="1246188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Personal Injury Scenario One: </a:t>
            </a:r>
            <a:b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</a:br>
            <a:r>
              <a:rPr lang="en-US" b="1" dirty="0">
                <a:latin typeface="Allianz Neo" panose="020B0504020203020204" pitchFamily="34" charset="0"/>
              </a:rPr>
              <a:t>Premises Liability / Negligent Security In Florida </a:t>
            </a:r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5AB5703-6A88-3F4F-D7DA-E53100510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3" y="1571624"/>
            <a:ext cx="11360151" cy="4800375"/>
          </a:xfrm>
        </p:spPr>
        <p:txBody>
          <a:bodyPr/>
          <a:lstStyle/>
          <a:p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After</a:t>
            </a:r>
            <a:r>
              <a:rPr lang="en-US" sz="2400" b="1" dirty="0">
                <a:latin typeface="Allianz Neo" panose="020B0504020203020204" pitchFamily="34" charset="0"/>
              </a:rPr>
              <a:t> Florida Tort Reform</a:t>
            </a:r>
            <a:endParaRPr lang="en-US" sz="2400" dirty="0">
              <a:latin typeface="Allianz Neo" panose="020B0504020203020204" pitchFamily="34" charset="0"/>
            </a:endParaRPr>
          </a:p>
          <a:p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Estimated Settlement Range:</a:t>
            </a:r>
            <a:r>
              <a:rPr lang="en-US" sz="2400" dirty="0">
                <a:solidFill>
                  <a:srgbClr val="00B050"/>
                </a:solidFill>
                <a:latin typeface="Allianz Neo" panose="020B0504020203020204" pitchFamily="34" charset="0"/>
              </a:rPr>
              <a:t> </a:t>
            </a:r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$180,000 – $250,000</a:t>
            </a:r>
            <a:endParaRPr lang="en-US" sz="2400" dirty="0">
              <a:solidFill>
                <a:srgbClr val="00B050"/>
              </a:solidFill>
              <a:latin typeface="Allianz Neo" panose="020B0504020203020204" pitchFamily="34" charset="0"/>
            </a:endParaRPr>
          </a:p>
          <a:p>
            <a:endParaRPr lang="en-US" sz="2400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Medicals (actual paid)</a:t>
            </a:r>
            <a:r>
              <a:rPr lang="en-US" sz="2000" dirty="0">
                <a:latin typeface="Allianz Neo" panose="020B0504020203020204" pitchFamily="34" charset="0"/>
              </a:rPr>
              <a:t> $125,000 (past) + $250,000 (future)  </a:t>
            </a:r>
          </a:p>
          <a:p>
            <a:r>
              <a:rPr lang="en-US" sz="2000" b="1" dirty="0">
                <a:latin typeface="Allianz Neo" panose="020B0504020203020204" pitchFamily="34" charset="0"/>
              </a:rPr>
              <a:t>Pain &amp; Suffering</a:t>
            </a:r>
            <a:r>
              <a:rPr lang="en-US" sz="2000" dirty="0">
                <a:latin typeface="Allianz Neo" panose="020B0504020203020204" pitchFamily="34" charset="0"/>
              </a:rPr>
              <a:t> $750,000 (2x medicals)</a:t>
            </a:r>
          </a:p>
          <a:p>
            <a:r>
              <a:rPr lang="en-US" sz="2000" b="1" dirty="0">
                <a:latin typeface="Allianz Neo" panose="020B0504020203020204" pitchFamily="34" charset="0"/>
              </a:rPr>
              <a:t>Lost Wages</a:t>
            </a:r>
            <a:r>
              <a:rPr lang="en-US" sz="2000" dirty="0">
                <a:latin typeface="Allianz Neo" panose="020B0504020203020204" pitchFamily="34" charset="0"/>
              </a:rPr>
              <a:t> $500,000</a:t>
            </a:r>
          </a:p>
          <a:p>
            <a:endParaRPr lang="en-US" sz="2000" b="1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Criminal on verdict form</a:t>
            </a:r>
            <a:r>
              <a:rPr lang="en-US" sz="2000" dirty="0">
                <a:latin typeface="Allianz Neo" panose="020B0504020203020204" pitchFamily="34" charset="0"/>
              </a:rPr>
              <a:t>, so</a:t>
            </a:r>
            <a:r>
              <a:rPr lang="en-US" sz="2000" b="1" dirty="0">
                <a:latin typeface="Allianz Neo" panose="020B0504020203020204" pitchFamily="34" charset="0"/>
              </a:rPr>
              <a:t> j</a:t>
            </a:r>
            <a:r>
              <a:rPr lang="en-US" sz="2000" dirty="0">
                <a:latin typeface="Allianz Neo" panose="020B0504020203020204" pitchFamily="34" charset="0"/>
              </a:rPr>
              <a:t>ury likely assigns at least 50% to actual perpetrator of crime</a:t>
            </a:r>
          </a:p>
          <a:p>
            <a:endParaRPr lang="en-US" sz="2000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Customer’s comparative fault</a:t>
            </a:r>
            <a:r>
              <a:rPr lang="en-US" sz="2000" dirty="0">
                <a:latin typeface="Allianz Neo" panose="020B0504020203020204" pitchFamily="34" charset="0"/>
              </a:rPr>
              <a:t> Award is $0 if over 50% </a:t>
            </a:r>
          </a:p>
          <a:p>
            <a:endParaRPr lang="en-US" sz="2000" dirty="0">
              <a:latin typeface="Allianz Neo" panose="020B0504020203020204" pitchFamily="34" charset="0"/>
            </a:endParaRPr>
          </a:p>
          <a:p>
            <a:r>
              <a:rPr lang="en-US" sz="2000" dirty="0">
                <a:latin typeface="Allianz Neo" panose="020B0504020203020204" pitchFamily="34" charset="0"/>
              </a:rPr>
              <a:t>Statutory presumption of adequate security; </a:t>
            </a:r>
            <a:r>
              <a:rPr lang="en-US" sz="2000" b="1" dirty="0">
                <a:latin typeface="Allianz Neo" panose="020B0504020203020204" pitchFamily="34" charset="0"/>
              </a:rPr>
              <a:t>burden on plaintiff</a:t>
            </a:r>
          </a:p>
          <a:p>
            <a:r>
              <a:rPr lang="en-US" sz="2000" dirty="0">
                <a:latin typeface="Allianz Neo" panose="020B0504020203020204" pitchFamily="34" charset="0"/>
              </a:rPr>
              <a:t> </a:t>
            </a:r>
            <a:endParaRPr lang="en-US" sz="2000" b="1" dirty="0">
              <a:latin typeface="Allianz Neo" panose="020B0504020203020204" pitchFamily="34" charset="0"/>
            </a:endParaRPr>
          </a:p>
          <a:p>
            <a:r>
              <a:rPr lang="en-US" sz="2000" b="1" dirty="0">
                <a:latin typeface="Allianz Neo" panose="020B0504020203020204" pitchFamily="34" charset="0"/>
              </a:rPr>
              <a:t>Lower damages; significant apportionment to criminal; risk of zero recovery; statutory presumptions for security measures drive settlement values down</a:t>
            </a:r>
            <a:endParaRPr lang="en-US" sz="2000" dirty="0">
              <a:latin typeface="Allianz Neo" panose="020B0504020203020204" pitchFamily="34" charset="0"/>
            </a:endParaRPr>
          </a:p>
          <a:p>
            <a:endParaRPr lang="en-US" sz="1800" b="1" dirty="0">
              <a:latin typeface="Allianz Neo" panose="020B0504020203020204" pitchFamily="34" charset="0"/>
            </a:endParaRPr>
          </a:p>
        </p:txBody>
      </p:sp>
      <p:pic>
        <p:nvPicPr>
          <p:cNvPr id="3" name="Picture 2" descr="Florida's signature industry shows up for Tourism Day at the Capitol">
            <a:extLst>
              <a:ext uri="{FF2B5EF4-FFF2-40B4-BE49-F238E27FC236}">
                <a16:creationId xmlns:a16="http://schemas.microsoft.com/office/drawing/2014/main" id="{44605690-A18D-C3AB-8C37-94F403C5E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864" y="1458931"/>
            <a:ext cx="3612736" cy="19700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6553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52AE-EE2E-9558-BFBB-376649AF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3EADB62-B965-4704-FD2C-F9EC5B8EAB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5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E74C57A-7FF1-1AEE-BC7A-B2227B41E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571500"/>
            <a:ext cx="11396619" cy="123666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Personal Injury Scenario Two: </a:t>
            </a:r>
            <a:b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</a:br>
            <a:r>
              <a:rPr lang="en-US" b="1" dirty="0">
                <a:latin typeface="Allianz Neo" panose="020B0504020203020204" pitchFamily="34" charset="0"/>
              </a:rPr>
              <a:t>Trucking Accident / Equipment Safety In Georgia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D44FAC-D117-98F1-C005-8C61306652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5" y="1808163"/>
            <a:ext cx="10325100" cy="4357687"/>
          </a:xfrm>
        </p:spPr>
        <p:txBody>
          <a:bodyPr anchor="t">
            <a:noAutofit/>
          </a:bodyPr>
          <a:lstStyle/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llianz Neo" panose="020B0504020203020204" pitchFamily="34" charset="0"/>
              </a:rPr>
              <a:t>Truck Manufacturer’s </a:t>
            </a:r>
            <a:r>
              <a:rPr lang="en-US" sz="2400" dirty="0">
                <a:latin typeface="Allianz Neo" panose="020B0504020203020204" pitchFamily="34" charset="0"/>
              </a:rPr>
              <a:t>accident avoidance technology product is involved in serious highway accident involving multiple fatalities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Emotionally-charged narrative around plaintiffs  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llianz Neo" panose="020B0504020203020204" pitchFamily="34" charset="0"/>
              </a:rPr>
              <a:t>MOTIVATES JURY TO CREATE LIABILITY + AWARD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Plaintiffs not wearing seatbelts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llianz Neo" panose="020B0504020203020204" pitchFamily="34" charset="0"/>
              </a:rPr>
              <a:t>INADMISSIBLE, NO FAULT APPORTIONED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Significant driver fault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Allianz Neo" panose="020B0504020203020204" pitchFamily="34" charset="0"/>
              </a:rPr>
              <a:t>INSURED SOLE PARTY ON VERDICT FORM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lvl="0"/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llianz Neo" panose="020B0504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90E1BE-85AE-2BE2-A263-71D1492CD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11" y="4382032"/>
            <a:ext cx="4071258" cy="20619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59604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2898EF-6963-986F-9803-C81A0BA79B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B9A5A8-696F-9C5E-7BC8-8D2F19E67C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13</a:t>
            </a:fld>
            <a:endParaRPr lang="en-US" sz="5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58780244-E4FD-E311-661E-7A5667C1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571500"/>
            <a:ext cx="11396619" cy="123666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Personal Injury Scenario Two: </a:t>
            </a:r>
            <a:b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</a:br>
            <a:r>
              <a:rPr lang="en-US" b="1" dirty="0">
                <a:latin typeface="Allianz Neo" panose="020B0504020203020204" pitchFamily="34" charset="0"/>
              </a:rPr>
              <a:t>Trucking Accident / Equipment Safety In Georgia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6EFF27-2334-DC9E-3839-784BA97213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5" y="1808163"/>
            <a:ext cx="10325100" cy="4357687"/>
          </a:xfrm>
        </p:spPr>
        <p:txBody>
          <a:bodyPr anchor="t">
            <a:noAutofit/>
          </a:bodyPr>
          <a:lstStyle/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b="1" dirty="0">
                <a:latin typeface="Allianz Neo" panose="020B0504020203020204" pitchFamily="34" charset="0"/>
              </a:rPr>
              <a:t>Truck Manufacturer’s </a:t>
            </a:r>
            <a:r>
              <a:rPr lang="en-US" sz="2400" dirty="0">
                <a:latin typeface="Allianz Neo" panose="020B0504020203020204" pitchFamily="34" charset="0"/>
              </a:rPr>
              <a:t>accident avoidance technology product is involved in serious highway accident involving multiple fatalities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Emotionally-charged narrative around plaintiffs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SEPARATE LIABILITY FROM DAMAGES = CLARITY ON FAULT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Plaintiffs not wearing seatbelts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INTRODUCES COMPARATIVE FAULT = REDUCE DAMAGES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Allianz Neo" panose="020B0504020203020204" pitchFamily="34" charset="0"/>
              </a:rPr>
              <a:t>Significant driver fault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00B050"/>
                </a:solidFill>
                <a:latin typeface="Allianz Neo" panose="020B0504020203020204" pitchFamily="34" charset="0"/>
              </a:rPr>
              <a:t>EMPTY CHAIR DEFENSE = APPORTION LIABILITY</a:t>
            </a:r>
          </a:p>
          <a:p>
            <a:pPr marL="573750" lvl="1" indent="-285750">
              <a:buFont typeface="Arial" panose="020B0604020202020204" pitchFamily="34" charset="0"/>
              <a:buChar char="•"/>
            </a:pPr>
            <a:endParaRPr lang="en-US" sz="2400" dirty="0">
              <a:latin typeface="Allianz Neo" panose="020B0504020203020204" pitchFamily="34" charset="0"/>
            </a:endParaRPr>
          </a:p>
          <a:p>
            <a:pPr lvl="0"/>
            <a:endParaRPr lang="en-US" sz="2400" dirty="0">
              <a:latin typeface="Allianz Neo" panose="020B0504020203020204" pitchFamily="34" charset="0"/>
            </a:endParaRP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latin typeface="Allianz Neo" panose="020B0504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130263-FAE7-9186-450B-A8B433ADC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2111" y="4382032"/>
            <a:ext cx="4071258" cy="2061968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23811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D16952-B858-4000-8E0C-3F92A42F1E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C66A3C6-FDAD-83AC-70CF-852F78D5C9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181"/>
            <a:ext cx="12192000" cy="68148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ACCBAFF-F877-E9AD-849F-17C89CDF9913}"/>
              </a:ext>
            </a:extLst>
          </p:cNvPr>
          <p:cNvSpPr txBox="1"/>
          <p:nvPr/>
        </p:nvSpPr>
        <p:spPr>
          <a:xfrm>
            <a:off x="3571875" y="3050146"/>
            <a:ext cx="64865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GLOBAL OUTLOOK</a:t>
            </a:r>
          </a:p>
        </p:txBody>
      </p:sp>
    </p:spTree>
    <p:extLst>
      <p:ext uri="{BB962C8B-B14F-4D97-AF65-F5344CB8AC3E}">
        <p14:creationId xmlns:p14="http://schemas.microsoft.com/office/powerpoint/2010/main" val="423601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CCF218-A978-4216-FF9C-EDE2BE76E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1D60B50-7E86-EC8F-70B6-C32596CAAA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15</a:t>
            </a:fld>
            <a:endParaRPr lang="en-US" sz="5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04A3D68-6D14-A061-315F-F255A39EB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692150"/>
            <a:ext cx="11396619" cy="111601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Global Risk Management: Impact of US Reforms</a:t>
            </a:r>
            <a:endParaRPr lang="en-US" b="1" dirty="0">
              <a:latin typeface="Allianz Neo" panose="020B0504020203020204" pitchFamily="34" charset="0"/>
            </a:endParaRPr>
          </a:p>
        </p:txBody>
      </p:sp>
      <p:sp>
        <p:nvSpPr>
          <p:cNvPr id="17" name="Content Placeholder 16">
            <a:extLst>
              <a:ext uri="{FF2B5EF4-FFF2-40B4-BE49-F238E27FC236}">
                <a16:creationId xmlns:a16="http://schemas.microsoft.com/office/drawing/2014/main" id="{DC137C3F-7EE9-9EE9-DDD8-D3867E4192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504335"/>
            <a:ext cx="7809170" cy="4661515"/>
          </a:xfrm>
        </p:spPr>
        <p:txBody>
          <a:bodyPr/>
          <a:lstStyle/>
          <a:p>
            <a:pPr lvl="0"/>
            <a:r>
              <a:rPr lang="en-US" sz="1800" b="1" dirty="0">
                <a:latin typeface="Allianz Neo" panose="020B0504020203020204" pitchFamily="34" charset="0"/>
              </a:rPr>
              <a:t>Stabilizes Liability Premiums</a:t>
            </a:r>
            <a:br>
              <a:rPr lang="en-US" sz="1800" dirty="0">
                <a:latin typeface="Allianz Neo" panose="020B0504020203020204" pitchFamily="34" charset="0"/>
              </a:rPr>
            </a:br>
            <a:r>
              <a:rPr lang="en-US" sz="1800" dirty="0">
                <a:latin typeface="Allianz Neo" panose="020B0504020203020204" pitchFamily="34" charset="0"/>
              </a:rPr>
              <a:t>Reducing "nuclear verdicts" and unpredictable jury awards allows global insurers to more accurately price risk and stabilize commercial premiums.</a:t>
            </a:r>
          </a:p>
          <a:p>
            <a:pPr lvl="0"/>
            <a:endParaRPr lang="en-US" sz="1800" dirty="0">
              <a:latin typeface="Allianz Neo" panose="020B0504020203020204" pitchFamily="34" charset="0"/>
            </a:endParaRPr>
          </a:p>
          <a:p>
            <a:pPr lvl="0"/>
            <a:r>
              <a:rPr lang="en-US" sz="1800" b="1" dirty="0">
                <a:latin typeface="Allianz Neo" panose="020B0504020203020204" pitchFamily="34" charset="0"/>
              </a:rPr>
              <a:t>Mitigates "Judicial Hellhole" Risk</a:t>
            </a:r>
            <a:br>
              <a:rPr lang="en-US" sz="1800" dirty="0">
                <a:latin typeface="Allianz Neo" panose="020B0504020203020204" pitchFamily="34" charset="0"/>
              </a:rPr>
            </a:br>
            <a:r>
              <a:rPr lang="en-US" sz="1800" dirty="0">
                <a:latin typeface="Allianz Neo" panose="020B0504020203020204" pitchFamily="34" charset="0"/>
              </a:rPr>
              <a:t>Reforms curb the hostility of specific local jurisdictions known for bias against multinationals, creating a more level playing field for international defendants.</a:t>
            </a:r>
          </a:p>
          <a:p>
            <a:pPr lvl="0"/>
            <a:endParaRPr lang="en-US" sz="1800" dirty="0">
              <a:latin typeface="Allianz Neo" panose="020B0504020203020204" pitchFamily="34" charset="0"/>
            </a:endParaRPr>
          </a:p>
          <a:p>
            <a:pPr lvl="0"/>
            <a:r>
              <a:rPr lang="en-US" sz="1800" b="1" dirty="0">
                <a:latin typeface="Allianz Neo" panose="020B0504020203020204" pitchFamily="34" charset="0"/>
              </a:rPr>
              <a:t>Lowers Global "Litigation Tax"</a:t>
            </a:r>
            <a:br>
              <a:rPr lang="en-US" sz="1800" dirty="0">
                <a:latin typeface="Allianz Neo" panose="020B0504020203020204" pitchFamily="34" charset="0"/>
              </a:rPr>
            </a:br>
            <a:r>
              <a:rPr lang="en-US" sz="1800" dirty="0">
                <a:latin typeface="Allianz Neo" panose="020B0504020203020204" pitchFamily="34" charset="0"/>
              </a:rPr>
              <a:t>Reducing excessive legal friction; removes hidden expenses for international firms doing business in the U.S.</a:t>
            </a:r>
          </a:p>
          <a:p>
            <a:pPr lvl="0"/>
            <a:endParaRPr lang="en-US" sz="1800" dirty="0">
              <a:latin typeface="Allianz Neo" panose="020B0504020203020204" pitchFamily="34" charset="0"/>
            </a:endParaRPr>
          </a:p>
          <a:p>
            <a:pPr lvl="0"/>
            <a:r>
              <a:rPr lang="en-US" sz="1800" b="1" dirty="0">
                <a:latin typeface="Allianz Neo" panose="020B0504020203020204" pitchFamily="34" charset="0"/>
              </a:rPr>
              <a:t>Enhances Underwriting Predictability</a:t>
            </a:r>
            <a:br>
              <a:rPr lang="en-US" sz="1800" dirty="0">
                <a:latin typeface="Allianz Neo" panose="020B0504020203020204" pitchFamily="34" charset="0"/>
              </a:rPr>
            </a:br>
            <a:r>
              <a:rPr lang="en-US" sz="1800" dirty="0">
                <a:latin typeface="Allianz Neo" panose="020B0504020203020204" pitchFamily="34" charset="0"/>
              </a:rPr>
              <a:t>Procedural shifts—like Georgia’s mandatory bifurcation—provide a clearer actuarial path, encouraging multinational insurers &amp; reinsurers to maintain capacity in the U.S. market.</a:t>
            </a:r>
          </a:p>
          <a:p>
            <a:endParaRPr lang="en-US" sz="1800" dirty="0">
              <a:latin typeface="Allianz Neo" panose="020B0504020203020204" pitchFamily="34" charset="0"/>
            </a:endParaRPr>
          </a:p>
        </p:txBody>
      </p:sp>
      <p:pic>
        <p:nvPicPr>
          <p:cNvPr id="2060" name="Picture 12" descr="The Streatham &amp; Brixton Chess Blog: Chess goes to the movies: The Seventh  Seal">
            <a:extLst>
              <a:ext uri="{FF2B5EF4-FFF2-40B4-BE49-F238E27FC236}">
                <a16:creationId xmlns:a16="http://schemas.microsoft.com/office/drawing/2014/main" id="{C0F9C53E-454E-554D-341C-49261CFCF7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3673" y="3965944"/>
            <a:ext cx="3939695" cy="26634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2725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9">
            <a:extLst>
              <a:ext uri="{FF2B5EF4-FFF2-40B4-BE49-F238E27FC236}">
                <a16:creationId xmlns:a16="http://schemas.microsoft.com/office/drawing/2014/main" id="{5DA91C4D-D8FF-46FB-8996-9F6E23069A3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3106994" y="3308675"/>
            <a:ext cx="6125496" cy="8559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88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76000" indent="-288000" algn="l" defTabSz="967710" rtl="0" eaLnBrk="1" latinLnBrk="0" hangingPunct="1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indent="0" algn="l" defTabSz="967710" rtl="0" eaLnBrk="1" latinLnBrk="0" hangingPunct="1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  <a:defRPr sz="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indent="0" algn="l" defTabSz="96771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  <a:defRPr sz="1800" kern="1200">
                <a:solidFill>
                  <a:srgbClr val="FF0000"/>
                </a:solidFill>
                <a:latin typeface="+mn-lt"/>
                <a:ea typeface="+mn-ea"/>
                <a:cs typeface="+mn-cs"/>
              </a:defRPr>
            </a:lvl7pPr>
            <a:lvl8pPr marL="3628911" indent="-241927" algn="l" defTabSz="967710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2765" indent="-241927" algn="l" defTabSz="967710" rtl="0" eaLnBrk="1" latinLnBrk="0" hangingPunct="1">
              <a:lnSpc>
                <a:spcPct val="90000"/>
              </a:lnSpc>
              <a:spcBef>
                <a:spcPts val="529"/>
              </a:spcBef>
              <a:buFont typeface="Arial" panose="020B0604020202020204" pitchFamily="34" charset="0"/>
              <a:buChar char="•"/>
              <a:defRPr sz="190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ts val="3800"/>
              </a:lnSpc>
              <a:defRPr/>
            </a:pP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THANK YOU</a:t>
            </a:r>
            <a:endParaRPr kumimoji="0" lang="en-US" sz="4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0580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241598-D73F-EC72-8FD8-5C804605E9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616B63-3DEF-6815-1C23-3E73573E16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1B9C554-B053-D7CD-F028-2537D2E49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10812158" cy="907103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b="1" dirty="0">
                <a:latin typeface="Allianz Neo" panose="020B0504020203020204" pitchFamily="34" charset="0"/>
              </a:rPr>
              <a:t>Modern Tort Reform</a:t>
            </a:r>
            <a:br>
              <a:rPr lang="en-US" sz="5400" dirty="0">
                <a:latin typeface="Allianz Neo" panose="020B0504020203020204" pitchFamily="34" charset="0"/>
              </a:rPr>
            </a:br>
            <a:r>
              <a:rPr lang="en-US" sz="1800" b="1" dirty="0">
                <a:solidFill>
                  <a:srgbClr val="00B0F0"/>
                </a:solidFill>
                <a:latin typeface="Allianz Neo" panose="020B0504020203020204" pitchFamily="34" charset="0"/>
              </a:rPr>
              <a:t>Where Will Reforms Benefit Business Most?</a:t>
            </a:r>
            <a:endParaRPr lang="en-US" sz="1800" dirty="0">
              <a:latin typeface="Allianz Neo" panose="020B0504020203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995C54C-7E25-FD2B-00FE-3A6CE56A7E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713382"/>
            <a:ext cx="6096000" cy="49016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ED7070-E902-09F1-9912-2E5C1C64BD5E}"/>
              </a:ext>
            </a:extLst>
          </p:cNvPr>
          <p:cNvSpPr txBox="1"/>
          <p:nvPr/>
        </p:nvSpPr>
        <p:spPr>
          <a:xfrm>
            <a:off x="562063" y="2086612"/>
            <a:ext cx="2483140" cy="435613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Top States for Nuclear Verdicts (per capita)</a:t>
            </a:r>
          </a:p>
          <a:p>
            <a:pPr algn="l"/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Florida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New York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Pennsylvania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Illinois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California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Georgia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Missouri 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Texas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New Mexico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Washington</a:t>
            </a:r>
          </a:p>
          <a:p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  <a:p>
            <a:pPr marL="342900" indent="-342900" algn="l">
              <a:buAutoNum type="arabicPeriod"/>
            </a:pPr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  <a:p>
            <a:pPr marL="342900" indent="-342900" algn="l">
              <a:buAutoNum type="arabicPeriod"/>
            </a:pPr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1158B6-244A-9C67-B3EA-498C7A682F6B}"/>
              </a:ext>
            </a:extLst>
          </p:cNvPr>
          <p:cNvSpPr txBox="1"/>
          <p:nvPr/>
        </p:nvSpPr>
        <p:spPr>
          <a:xfrm>
            <a:off x="3241646" y="2086612"/>
            <a:ext cx="2311865" cy="4429387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Top Cities Renown </a:t>
            </a:r>
          </a:p>
          <a:p>
            <a:pPr algn="l"/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For High Awards</a:t>
            </a:r>
          </a:p>
          <a:p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Atlanta, GA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Chicago, IL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Houston, TX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Los Angeles,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Miami, FL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New York City, 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Philadelphia, PA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San Francisco, 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Seattle, WA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llianz Neo" panose="020B0504020203020204" pitchFamily="34" charset="0"/>
              </a:rPr>
              <a:t>St. Louis, MO</a:t>
            </a:r>
          </a:p>
          <a:p>
            <a:pPr algn="l"/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  <a:p>
            <a:pPr algn="l"/>
            <a:endParaRPr lang="en-US" b="1" dirty="0">
              <a:solidFill>
                <a:schemeClr val="bg1"/>
              </a:solidFill>
              <a:latin typeface="Allianz Neo" panose="020B0504020203020204" pitchFamily="34" charset="0"/>
            </a:endParaRPr>
          </a:p>
        </p:txBody>
      </p:sp>
      <p:pic>
        <p:nvPicPr>
          <p:cNvPr id="22" name="Picture 21" descr="A red and white flag&#10;&#10;AI-generated content may be incorrect.">
            <a:extLst>
              <a:ext uri="{FF2B5EF4-FFF2-40B4-BE49-F238E27FC236}">
                <a16:creationId xmlns:a16="http://schemas.microsoft.com/office/drawing/2014/main" id="{1F130FBB-49DC-2A88-6DFA-4D6C3F4CFE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53485">
            <a:off x="8585873" y="3983701"/>
            <a:ext cx="1367606" cy="1148789"/>
          </a:xfrm>
          <a:prstGeom prst="rect">
            <a:avLst/>
          </a:prstGeom>
        </p:spPr>
      </p:pic>
      <p:pic>
        <p:nvPicPr>
          <p:cNvPr id="24" name="Picture 23" descr="A small flag on a toothpick&#10;&#10;AI-generated content may be incorrect.">
            <a:extLst>
              <a:ext uri="{FF2B5EF4-FFF2-40B4-BE49-F238E27FC236}">
                <a16:creationId xmlns:a16="http://schemas.microsoft.com/office/drawing/2014/main" id="{8E1C12AD-84C8-F152-62BB-5A5C52CBC1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0568" y="4804556"/>
            <a:ext cx="1322746" cy="1158804"/>
          </a:xfrm>
          <a:prstGeom prst="rect">
            <a:avLst/>
          </a:prstGeom>
        </p:spPr>
      </p:pic>
      <p:pic>
        <p:nvPicPr>
          <p:cNvPr id="26" name="Picture 25" descr="A red and blue flag on a stick&#10;&#10;AI-generated content may be incorrect.">
            <a:extLst>
              <a:ext uri="{FF2B5EF4-FFF2-40B4-BE49-F238E27FC236}">
                <a16:creationId xmlns:a16="http://schemas.microsoft.com/office/drawing/2014/main" id="{47CE9912-85F5-339F-92C0-F6BE8B1D2E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69230">
            <a:off x="6083735" y="3337546"/>
            <a:ext cx="1308067" cy="1098776"/>
          </a:xfrm>
          <a:prstGeom prst="rect">
            <a:avLst/>
          </a:prstGeom>
        </p:spPr>
      </p:pic>
      <p:pic>
        <p:nvPicPr>
          <p:cNvPr id="28" name="Picture 27" descr="A white and blue flag with a blue cross on a stick&#10;&#10;AI-generated content may be incorrect.">
            <a:extLst>
              <a:ext uri="{FF2B5EF4-FFF2-40B4-BE49-F238E27FC236}">
                <a16:creationId xmlns:a16="http://schemas.microsoft.com/office/drawing/2014/main" id="{5DFE6EF1-1C26-71BE-A8B3-1A4A578723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5399">
            <a:off x="7216401" y="2718350"/>
            <a:ext cx="1046213" cy="93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457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F046E4-EEFE-19DC-6812-C89DADE28C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3A8734-61F9-A295-44DD-317844BA663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5E4E9-F95D-C789-66F0-7301EF64678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5226" y="1442906"/>
            <a:ext cx="6207853" cy="4722945"/>
          </a:xfrm>
        </p:spPr>
        <p:txBody>
          <a:bodyPr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Anti-Anchoring</a:t>
            </a:r>
            <a:r>
              <a:rPr lang="en-US" sz="1800" b="0" dirty="0">
                <a:latin typeface="Allianz Neo" panose="020B0504020203020204" pitchFamily="34" charset="0"/>
              </a:rPr>
              <a:t>: Only damages "rationally related" to facts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TPLF Regulation</a:t>
            </a:r>
            <a:r>
              <a:rPr lang="en-US" sz="1800" b="0" dirty="0">
                <a:latin typeface="Allianz Neo" panose="020B0504020203020204" pitchFamily="34" charset="0"/>
              </a:rPr>
              <a:t>: Mandatory disclosure of funders; bans foreign-affiliated funding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Mandatory Bifurcation</a:t>
            </a:r>
            <a:r>
              <a:rPr lang="en-US" sz="1800" b="0" dirty="0">
                <a:latin typeface="Allianz Neo" panose="020B0504020203020204" pitchFamily="34" charset="0"/>
              </a:rPr>
              <a:t>: Ability to split trials—liability decided before the jury hears about damages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Seatbelt Admissibility</a:t>
            </a:r>
            <a:r>
              <a:rPr lang="en-US" sz="1800" b="0" dirty="0">
                <a:latin typeface="Allianz Neo" panose="020B0504020203020204" pitchFamily="34" charset="0"/>
              </a:rPr>
              <a:t>: Evidence of non-use now admissible for negligence and fault apportionment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No “Phantom” Damages</a:t>
            </a:r>
            <a:r>
              <a:rPr lang="en-US" sz="1800" b="0" dirty="0">
                <a:latin typeface="Allianz Neo" panose="020B0504020203020204" pitchFamily="34" charset="0"/>
              </a:rPr>
              <a:t>: Reorients medical value to "reasonable" levels using both billed and paid amounts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Negligent Security</a:t>
            </a:r>
            <a:r>
              <a:rPr lang="en-US" sz="1800" b="0" dirty="0">
                <a:latin typeface="Allianz Neo" panose="020B0504020203020204" pitchFamily="34" charset="0"/>
              </a:rPr>
              <a:t>: Juries must now apportion fault to the criminal perpetrator, not just the property owner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No “Direct Action”: </a:t>
            </a:r>
            <a:r>
              <a:rPr lang="en-US" sz="1800" b="0" dirty="0">
                <a:latin typeface="Allianz Neo" panose="020B0504020203020204" pitchFamily="34" charset="0"/>
              </a:rPr>
              <a:t>Plaintiffs no longer can sue insurers directly to name a “deep pocket,” in certain cases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endParaRPr lang="en-US" sz="1800" b="0" dirty="0">
              <a:latin typeface="Allianz Neo" panose="020B0504020203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ADD599F-3DD7-7E70-BDCB-20DE7EC05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6332437" cy="569781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GEORGIA</a:t>
            </a:r>
            <a:r>
              <a:rPr lang="en-US" b="1" dirty="0">
                <a:latin typeface="Allianz Neo" panose="020B0504020203020204" pitchFamily="34" charset="0"/>
              </a:rPr>
              <a:t> SB 68/69 (2025)</a:t>
            </a:r>
          </a:p>
        </p:txBody>
      </p:sp>
      <p:pic>
        <p:nvPicPr>
          <p:cNvPr id="8194" name="Picture 2" descr="Tort reform legislation signed by Georgia Gov. Kemp - Rough Draft Atlanta">
            <a:extLst>
              <a:ext uri="{FF2B5EF4-FFF2-40B4-BE49-F238E27FC236}">
                <a16:creationId xmlns:a16="http://schemas.microsoft.com/office/drawing/2014/main" id="{999F1065-866B-15D5-A4C5-E7786FCA8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859" y="3163968"/>
            <a:ext cx="5531141" cy="3694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What is tort reform? Georgia Gov. Brian Kemp signs it into law">
            <a:extLst>
              <a:ext uri="{FF2B5EF4-FFF2-40B4-BE49-F238E27FC236}">
                <a16:creationId xmlns:a16="http://schemas.microsoft.com/office/drawing/2014/main" id="{E2821337-19CB-3A82-096C-410654E62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942" y="6606"/>
            <a:ext cx="5510058" cy="315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3CDED911-7F11-08BC-93DC-92CF599F1125}"/>
                  </a:ext>
                </a:extLst>
              </p14:cNvPr>
              <p14:cNvContentPartPr/>
              <p14:nvPr/>
            </p14:nvContentPartPr>
            <p14:xfrm>
              <a:off x="6681582" y="67832"/>
              <a:ext cx="360" cy="6710473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3CDED911-7F11-08BC-93DC-92CF599F112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645942" y="-4169"/>
                <a:ext cx="72000" cy="68541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9F2C9B5E-B2F1-EB3B-9BF9-3208E16CAAAD}"/>
                  </a:ext>
                </a:extLst>
              </p14:cNvPr>
              <p14:cNvContentPartPr/>
              <p14:nvPr/>
            </p14:nvContentPartPr>
            <p14:xfrm>
              <a:off x="6702665" y="3163969"/>
              <a:ext cx="5488974" cy="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9F2C9B5E-B2F1-EB3B-9BF9-3208E16CAAA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85025" y="3127969"/>
                <a:ext cx="5524614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255073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709CF4-A1CE-5C72-5B2E-5C7C515421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E8F7F5F5-7E3B-6923-C0F2-9AD1C1533B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748" y="2781104"/>
            <a:ext cx="7331923" cy="4090442"/>
          </a:xfrm>
          <a:prstGeom prst="rect">
            <a:avLst/>
          </a:prstGeom>
        </p:spPr>
      </p:pic>
      <p:pic>
        <p:nvPicPr>
          <p:cNvPr id="3106" name="Picture 34" descr="Photo by Tim Leedy 3/9/04Medical victims and lawyers rally at the state capitol to protest against Tort Reform.">
            <a:extLst>
              <a:ext uri="{FF2B5EF4-FFF2-40B4-BE49-F238E27FC236}">
                <a16:creationId xmlns:a16="http://schemas.microsoft.com/office/drawing/2014/main" id="{F3A64F0F-B0FD-698A-5666-6E01F58707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95617" cy="3338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B32041-6876-0CE2-B347-9C84D18975F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326AFA3F-A661-DD3D-2AA1-068C548E8B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847725"/>
            <a:ext cx="5610225" cy="609600"/>
          </a:xfrm>
        </p:spPr>
        <p:txBody>
          <a:bodyPr/>
          <a:lstStyle/>
          <a:p>
            <a:r>
              <a:rPr lang="en-US" sz="1600" i="1" dirty="0"/>
              <a:t> 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21D4F718-A585-A720-8550-EDE1E280D199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0" y="220663"/>
            <a:ext cx="9418638" cy="255587"/>
          </a:xfrm>
        </p:spPr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520BA16-8F65-0C43-02C0-714278DBD1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5617" y="1"/>
            <a:ext cx="7196382" cy="4857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F059F98-ACA7-00EC-4297-B60A907057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5723" y="4509216"/>
            <a:ext cx="2749457" cy="23584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EA504E-E593-E73F-072E-6B16C18819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95617" y="4530516"/>
            <a:ext cx="2326243" cy="233719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5B03D92-7519-B553-2769-97891A1FF3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49728" y="4530516"/>
            <a:ext cx="2838955" cy="23274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0718403-ABC3-D088-42D8-8B5E88E509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6777"/>
            <a:ext cx="2256639" cy="35526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02324A1-8369-562E-7DEE-6FE553CAF4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16" y="3301190"/>
            <a:ext cx="2246406" cy="356651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96D283B-933D-6DB6-AE32-0C0C28C7DBDD}"/>
                  </a:ext>
                </a:extLst>
              </p14:cNvPr>
              <p14:cNvContentPartPr/>
              <p14:nvPr/>
            </p14:nvContentPartPr>
            <p14:xfrm>
              <a:off x="41598" y="3311865"/>
              <a:ext cx="495720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96D283B-933D-6DB6-AE32-0C0C28C7DBD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3958" y="3275865"/>
                <a:ext cx="499284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34229F6-423E-EC05-107D-A74B15FE3CC4}"/>
                  </a:ext>
                </a:extLst>
              </p14:cNvPr>
              <p14:cNvContentPartPr/>
              <p14:nvPr/>
            </p14:nvContentPartPr>
            <p14:xfrm>
              <a:off x="4986918" y="75465"/>
              <a:ext cx="360" cy="66549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34229F6-423E-EC05-107D-A74B15FE3CC4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51278" y="3465"/>
                <a:ext cx="72000" cy="6798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67E150DF-212E-E836-BE40-4F96EA106413}"/>
                  </a:ext>
                </a:extLst>
              </p14:cNvPr>
              <p14:cNvContentPartPr/>
              <p14:nvPr/>
            </p14:nvContentPartPr>
            <p14:xfrm>
              <a:off x="2235438" y="50265"/>
              <a:ext cx="360" cy="67492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67E150DF-212E-E836-BE40-4F96EA10641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99798" y="-21735"/>
                <a:ext cx="72000" cy="689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472FDA4-7A5A-03BA-F08E-C99A85C335D1}"/>
                  </a:ext>
                </a:extLst>
              </p14:cNvPr>
              <p14:cNvContentPartPr/>
              <p14:nvPr/>
            </p14:nvContentPartPr>
            <p14:xfrm>
              <a:off x="7302438" y="4605345"/>
              <a:ext cx="360" cy="219708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472FDA4-7A5A-03BA-F08E-C99A85C335D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266438" y="4533705"/>
                <a:ext cx="72000" cy="2340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C542E9CF-694E-7524-6BF8-2CB4B5F54B13}"/>
                  </a:ext>
                </a:extLst>
              </p14:cNvPr>
              <p14:cNvContentPartPr/>
              <p14:nvPr/>
            </p14:nvContentPartPr>
            <p14:xfrm>
              <a:off x="9332478" y="4621905"/>
              <a:ext cx="360" cy="21834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C542E9CF-694E-7524-6BF8-2CB4B5F54B1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296838" y="4550265"/>
                <a:ext cx="72000" cy="232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27A1988C-157A-45EC-B601-471E49CDAD99}"/>
                  </a:ext>
                </a:extLst>
              </p14:cNvPr>
              <p14:cNvContentPartPr/>
              <p14:nvPr/>
            </p14:nvContentPartPr>
            <p14:xfrm>
              <a:off x="5033358" y="4523625"/>
              <a:ext cx="71499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27A1988C-157A-45EC-B601-471E49CDAD9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15358" y="4487625"/>
                <a:ext cx="71856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85912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B0094-8898-2AE1-33F9-5F127000F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2D4E85-2ED0-3FFB-57B6-2C3C5FD8B75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5</a:t>
            </a:fld>
            <a:endParaRPr lang="en-US" sz="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856208-5E15-BC93-2F94-EECBD9FD677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5" y="476250"/>
            <a:ext cx="3600450" cy="25200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2136ED-8DB3-6A6F-4A6B-91ACA436C3C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9426" y="1552353"/>
            <a:ext cx="5871040" cy="5092996"/>
          </a:xfrm>
        </p:spPr>
        <p:txBody>
          <a:bodyPr anchor="t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Modified Comparative Fault</a:t>
            </a:r>
            <a:r>
              <a:rPr lang="en-US" sz="1800" b="0" dirty="0">
                <a:latin typeface="Allianz Neo" panose="020B0504020203020204" pitchFamily="34" charset="0"/>
              </a:rPr>
              <a:t>: Plaintiffs &gt;50% at fault are now barred from recovery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Truth in Damages</a:t>
            </a:r>
            <a:r>
              <a:rPr lang="en-US" sz="1800" b="0" dirty="0">
                <a:latin typeface="Allianz Neo" panose="020B0504020203020204" pitchFamily="34" charset="0"/>
              </a:rPr>
              <a:t>: Medical damages limited to actually paid / payable, eliminating "phantom damages"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Bad Faith Reform</a:t>
            </a:r>
            <a:r>
              <a:rPr lang="en-US" sz="1800" b="0" dirty="0">
                <a:latin typeface="Allianz Neo" panose="020B0504020203020204" pitchFamily="34" charset="0"/>
              </a:rPr>
              <a:t>: 90-day safe harbor to tender policy limits; "mere negligence" is no longer bad faith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Attorney Fee Reform</a:t>
            </a:r>
            <a:r>
              <a:rPr lang="en-US" sz="1800" b="0" dirty="0">
                <a:latin typeface="Allianz Neo" panose="020B0504020203020204" pitchFamily="34" charset="0"/>
              </a:rPr>
              <a:t>: Eliminated one-way fee shifting; restored "strong presumption" of the lodestar fee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Premises Liability</a:t>
            </a:r>
            <a:r>
              <a:rPr lang="en-US" sz="1800" b="0" dirty="0">
                <a:latin typeface="Allianz Neo" panose="020B0504020203020204" pitchFamily="34" charset="0"/>
              </a:rPr>
              <a:t>: New protections for owners who implement defined security measures; criminal perpetrator must go on verdict form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Statute of Limitations</a:t>
            </a:r>
            <a:r>
              <a:rPr lang="en-US" sz="1800" b="0" dirty="0">
                <a:latin typeface="Allianz Neo" panose="020B0504020203020204" pitchFamily="34" charset="0"/>
              </a:rPr>
              <a:t>: Reduced general negligence filing window from four years to two years</a:t>
            </a:r>
          </a:p>
          <a:p>
            <a:pPr marL="285750" lvl="0" indent="-28575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800" b="0" dirty="0">
              <a:latin typeface="Allianz Neo" panose="020B0504020203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2AD018-92C2-AE83-3CB9-8E41FAE69D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327" r="19884" b="-1"/>
          <a:stretch>
            <a:fillRect/>
          </a:stretch>
        </p:blipFill>
        <p:spPr>
          <a:xfrm>
            <a:off x="6565338" y="1552353"/>
            <a:ext cx="5626662" cy="5305648"/>
          </a:xfrm>
          <a:prstGeom prst="rect">
            <a:avLst/>
          </a:prstGeom>
          <a:noFill/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3843C52-0054-AD5D-5A5C-566DBDA18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6"/>
            <a:ext cx="5527093" cy="679228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FLORIDA</a:t>
            </a:r>
            <a:r>
              <a:rPr lang="en-US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Allianz Neo" panose="020B0504020203020204" pitchFamily="34" charset="0"/>
              </a:rPr>
              <a:t> </a:t>
            </a:r>
            <a:r>
              <a:rPr lang="en-US" b="1" dirty="0">
                <a:latin typeface="Allianz Neo" panose="020B0504020203020204" pitchFamily="34" charset="0"/>
              </a:rPr>
              <a:t>HB 837 (2023)</a:t>
            </a:r>
          </a:p>
        </p:txBody>
      </p:sp>
    </p:spTree>
    <p:extLst>
      <p:ext uri="{BB962C8B-B14F-4D97-AF65-F5344CB8AC3E}">
        <p14:creationId xmlns:p14="http://schemas.microsoft.com/office/powerpoint/2010/main" val="115918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00AEB1-4215-695E-246C-DA359CE86F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51EF66-8A5D-8F99-B58F-53C814D02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4681" y="3018889"/>
            <a:ext cx="2657846" cy="3839111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A5D4A05-FA95-3AD1-18B6-F7BB1B6C49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1660" y="2875703"/>
            <a:ext cx="2687400" cy="398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39DF78D2-459F-5CDB-28B5-DA2BA61147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0986" y="2794"/>
            <a:ext cx="5158073" cy="332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45213E1-06AE-D20D-3204-20C72B59AAB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6C449F3-BD9D-48DC-BFF1-0F66671DA7C6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B18B33-9AC4-E59B-A58E-EBDBCF0F3F62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F0965-F0C8-D889-30BA-FADABE5934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7710" y="1888197"/>
            <a:ext cx="6304760" cy="4308475"/>
          </a:xfrm>
        </p:spPr>
        <p:txBody>
          <a:bodyPr/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Arkansas:</a:t>
            </a:r>
            <a:r>
              <a:rPr lang="en-US" sz="1800" b="0" dirty="0">
                <a:latin typeface="Allianz Neo" panose="020B0504020203020204" pitchFamily="34" charset="0"/>
              </a:rPr>
              <a:t> Limits damages to sums actually paid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California:</a:t>
            </a:r>
            <a:r>
              <a:rPr lang="en-US" sz="1800" b="0" dirty="0">
                <a:latin typeface="Allianz Neo" panose="020B0504020203020204" pitchFamily="34" charset="0"/>
              </a:rPr>
              <a:t> Modernized caps for medical malpractice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Indiana:</a:t>
            </a:r>
            <a:r>
              <a:rPr lang="en-US" sz="1800" b="0" dirty="0">
                <a:latin typeface="Allianz Neo" panose="020B0504020203020204" pitchFamily="34" charset="0"/>
              </a:rPr>
              <a:t> Seatbelt evidence admissible; TPLF disclosure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Iowa:</a:t>
            </a:r>
            <a:r>
              <a:rPr lang="en-US" sz="1800" b="0" dirty="0">
                <a:latin typeface="Allianz Neo" panose="020B0504020203020204" pitchFamily="34" charset="0"/>
              </a:rPr>
              <a:t> $5 million cap on trucking verdicts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Kansas:</a:t>
            </a:r>
            <a:r>
              <a:rPr lang="en-US" sz="1800" b="0" dirty="0">
                <a:latin typeface="Allianz Neo" panose="020B0504020203020204" pitchFamily="34" charset="0"/>
              </a:rPr>
              <a:t> Anti-anchoring bill under consideration</a:t>
            </a:r>
            <a:endParaRPr lang="en-US" sz="1800" dirty="0">
              <a:latin typeface="Allianz Neo" panose="020B0504020203020204" pitchFamily="34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Louisiana:</a:t>
            </a:r>
            <a:r>
              <a:rPr lang="en-US" sz="1800" b="0" dirty="0">
                <a:latin typeface="Allianz Neo" panose="020B0504020203020204" pitchFamily="34" charset="0"/>
              </a:rPr>
              <a:t> Modified comparative fault / no liab. if &gt;51% fault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Montana:</a:t>
            </a:r>
            <a:r>
              <a:rPr lang="en-US" sz="1800" b="0" dirty="0">
                <a:latin typeface="Allianz Neo" panose="020B0504020203020204" pitchFamily="34" charset="0"/>
              </a:rPr>
              <a:t> Reforms on noneconomic damages 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Oklahoma:</a:t>
            </a:r>
            <a:r>
              <a:rPr lang="en-US" sz="1800" b="0" dirty="0">
                <a:latin typeface="Allianz Neo" panose="020B0504020203020204" pitchFamily="34" charset="0"/>
              </a:rPr>
              <a:t> Noneconomic damage caps; TPLF disclosure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S. Carolina:</a:t>
            </a:r>
            <a:r>
              <a:rPr lang="en-US" sz="1800" b="0" dirty="0">
                <a:latin typeface="Allianz Neo" panose="020B0504020203020204" pitchFamily="34" charset="0"/>
              </a:rPr>
              <a:t> Curbs joint &amp; several; non-parties on verdict form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Texas:</a:t>
            </a:r>
            <a:r>
              <a:rPr lang="en-US" sz="1800" b="0" dirty="0">
                <a:latin typeface="Allianz Neo" panose="020B0504020203020204" pitchFamily="34" charset="0"/>
              </a:rPr>
              <a:t> HB 939 proposes caps to all personal injury cases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latin typeface="Allianz Neo" panose="020B0504020203020204" pitchFamily="34" charset="0"/>
              </a:rPr>
              <a:t>U.S. Federal:</a:t>
            </a:r>
            <a:r>
              <a:rPr lang="en-US" sz="1800" b="0" dirty="0">
                <a:latin typeface="Allianz Neo" panose="020B0504020203020204" pitchFamily="34" charset="0"/>
              </a:rPr>
              <a:t> Bill stalled in Congress; no clear timeline </a:t>
            </a:r>
          </a:p>
          <a:p>
            <a:pPr>
              <a:lnSpc>
                <a:spcPct val="150000"/>
              </a:lnSpc>
              <a:spcAft>
                <a:spcPts val="600"/>
              </a:spcAft>
            </a:pPr>
            <a:endParaRPr lang="en-US" sz="1800" dirty="0">
              <a:latin typeface="Allianz Neo" panose="020B0504020203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F7775E2-F504-4B8C-A202-59CA7FC96D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4" y="873125"/>
            <a:ext cx="5397501" cy="1439863"/>
          </a:xfrm>
        </p:spPr>
        <p:txBody>
          <a:bodyPr/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National Picture</a:t>
            </a:r>
            <a:br>
              <a:rPr lang="en-US" b="1" dirty="0">
                <a:latin typeface="Allianz Neo" panose="020B0504020203020204" pitchFamily="34" charset="0"/>
              </a:rPr>
            </a:br>
            <a:r>
              <a:rPr lang="en-US" sz="2400" b="1" dirty="0">
                <a:latin typeface="Allianz Neo" panose="020B0504020203020204" pitchFamily="34" charset="0"/>
              </a:rPr>
              <a:t>State &amp; Federal Momentum</a:t>
            </a:r>
            <a:br>
              <a:rPr lang="en-US" dirty="0">
                <a:latin typeface="Allianz Neo" panose="020B0504020203020204" pitchFamily="34" charset="0"/>
              </a:rPr>
            </a:br>
            <a:endParaRPr lang="en-US" dirty="0">
              <a:latin typeface="Allianz Neo" panose="020B0504020203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AB7C7019-5095-2800-8844-95994322A255}"/>
                  </a:ext>
                </a:extLst>
              </p14:cNvPr>
              <p14:cNvContentPartPr/>
              <p14:nvPr/>
            </p14:nvContentPartPr>
            <p14:xfrm>
              <a:off x="7037802" y="3333252"/>
              <a:ext cx="51051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AB7C7019-5095-2800-8844-95994322A25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19802" y="3297612"/>
                <a:ext cx="51408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96093F54-46A1-E52C-53D8-63255C05A25B}"/>
                  </a:ext>
                </a:extLst>
              </p14:cNvPr>
              <p14:cNvContentPartPr/>
              <p14:nvPr/>
            </p14:nvContentPartPr>
            <p14:xfrm>
              <a:off x="7004682" y="40692"/>
              <a:ext cx="360" cy="67881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96093F54-46A1-E52C-53D8-63255C05A25B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987042" y="5052"/>
                <a:ext cx="36000" cy="685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9AF22F6-E667-203F-1877-1A8276DE57C3}"/>
                  </a:ext>
                </a:extLst>
              </p14:cNvPr>
              <p14:cNvContentPartPr/>
              <p14:nvPr/>
            </p14:nvContentPartPr>
            <p14:xfrm>
              <a:off x="2065122" y="-431628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9AF22F6-E667-203F-1877-1A8276DE57C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047122" y="-467628"/>
                <a:ext cx="36000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24F82E6E-E900-8E07-7CB9-1DB87A4219B1}"/>
                  </a:ext>
                </a:extLst>
              </p14:cNvPr>
              <p14:cNvContentPartPr/>
              <p14:nvPr/>
            </p14:nvContentPartPr>
            <p14:xfrm>
              <a:off x="9511722" y="3369972"/>
              <a:ext cx="360" cy="347184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24F82E6E-E900-8E07-7CB9-1DB87A4219B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9494082" y="3333972"/>
                <a:ext cx="36000" cy="354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7E7D1AE2-8877-976E-5C11-660892D625B7}"/>
                  </a:ext>
                </a:extLst>
              </p14:cNvPr>
              <p14:cNvContentPartPr/>
              <p14:nvPr/>
            </p14:nvContentPartPr>
            <p14:xfrm>
              <a:off x="9521784" y="3369973"/>
              <a:ext cx="360" cy="3393098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7E7D1AE2-8877-976E-5C11-660892D625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9486144" y="3297979"/>
                <a:ext cx="72000" cy="353672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B8AFD51E-C4C5-5E4A-AAC1-422F0C200C93}"/>
                  </a:ext>
                </a:extLst>
              </p14:cNvPr>
              <p14:cNvContentPartPr/>
              <p14:nvPr/>
            </p14:nvContentPartPr>
            <p14:xfrm>
              <a:off x="7004502" y="100668"/>
              <a:ext cx="360" cy="67166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B8AFD51E-C4C5-5E4A-AAC1-422F0C200C93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968862" y="28667"/>
                <a:ext cx="72000" cy="686028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2680830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12A6A-9625-A522-AACD-43025ECE0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8ED0B33-95B2-157B-EEFA-8D51A3DCAF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7</a:t>
            </a:fld>
            <a:endParaRPr lang="en-US" sz="5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8937E-4B80-49D2-B16A-20B46200270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79424" y="476250"/>
            <a:ext cx="9324973" cy="252000"/>
          </a:xfrm>
        </p:spPr>
        <p:txBody>
          <a:bodyPr anchor="t">
            <a:normAutofit/>
          </a:bodyPr>
          <a:lstStyle/>
          <a:p>
            <a:r>
              <a:rPr lang="en-US" dirty="0">
                <a:latin typeface="Allianz Neo" panose="020B0504020203020204" pitchFamily="34" charset="0"/>
              </a:rPr>
              <a:t>NORDICS/US litigation update	</a:t>
            </a:r>
          </a:p>
          <a:p>
            <a:endParaRPr lang="en-US" dirty="0">
              <a:latin typeface="Allianz Neo" panose="020B0504020203020204" pitchFamily="34" charset="0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F1FE547-A70B-A844-9EF4-8DE53FA99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23" y="889178"/>
            <a:ext cx="9324974" cy="932854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The Road Ahead: </a:t>
            </a:r>
            <a:r>
              <a:rPr lang="en-US" b="1" dirty="0">
                <a:latin typeface="Allianz Neo" panose="020B0504020203020204" pitchFamily="34" charset="0"/>
              </a:rPr>
              <a:t>Challenges &amp; Adaptation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330C59-D4F3-7544-9CFD-B27F8F435D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79424" y="1808163"/>
            <a:ext cx="7473339" cy="4357687"/>
          </a:xfrm>
        </p:spPr>
        <p:txBody>
          <a:bodyPr anchor="t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Short-term spike: </a:t>
            </a:r>
            <a:r>
              <a:rPr lang="en-US" sz="2000" b="0" dirty="0">
                <a:latin typeface="Allianz Neo" panose="020B0504020203020204" pitchFamily="34" charset="0"/>
              </a:rPr>
              <a:t>Plaintiffs will race to secure pre-statutory frameworks</a:t>
            </a:r>
            <a:endParaRPr lang="en-US" sz="20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Pronounced Lag:  </a:t>
            </a:r>
            <a:r>
              <a:rPr lang="en-US" sz="2000" b="0" dirty="0">
                <a:latin typeface="Allianz Neo" panose="020B0504020203020204" pitchFamily="34" charset="0"/>
              </a:rPr>
              <a:t>Three-to-five-year gap between enactment and observable impact / actuarial maturity (est. 12% to 15% loss ratio improvement)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Allianz Neo" panose="020B05040202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Legal Challenges: </a:t>
            </a:r>
            <a:r>
              <a:rPr lang="en-US" sz="2000" b="0" dirty="0">
                <a:latin typeface="Allianz Neo" panose="020B0504020203020204" pitchFamily="34" charset="0"/>
              </a:rPr>
              <a:t>Constitutional challenges expected on damage caps and apportionment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Judicial Inconsistency: </a:t>
            </a:r>
            <a:r>
              <a:rPr lang="en-US" sz="2000" b="0" dirty="0">
                <a:latin typeface="Allianz Neo" panose="020B0504020203020204" pitchFamily="34" charset="0"/>
              </a:rPr>
              <a:t>Expect uneven adoption in trial courts during the initial phase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sz="2000" b="0" dirty="0">
              <a:latin typeface="Allianz Neo" panose="020B0504020203020204" pitchFamily="34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Plaintiff Adaptation: </a:t>
            </a:r>
            <a:r>
              <a:rPr lang="en-US" sz="2000" b="0" dirty="0">
                <a:latin typeface="Allianz Neo" panose="020B0504020203020204" pitchFamily="34" charset="0"/>
              </a:rPr>
              <a:t>Anticipate tactical shifts like forum shopping and refined anchoring</a:t>
            </a:r>
            <a:endParaRPr lang="en-US" sz="2000" dirty="0">
              <a:latin typeface="Allianz Neo" panose="020B05040202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B0ADB-61EC-FDD4-F562-D3426BE76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2952" y="2854717"/>
            <a:ext cx="4109048" cy="4003281"/>
          </a:xfrm>
          <a:prstGeom prst="rect">
            <a:avLst/>
          </a:prstGeom>
          <a:effectLst>
            <a:softEdge rad="508000"/>
          </a:effectLst>
        </p:spPr>
      </p:pic>
    </p:spTree>
    <p:extLst>
      <p:ext uri="{BB962C8B-B14F-4D97-AF65-F5344CB8AC3E}">
        <p14:creationId xmlns:p14="http://schemas.microsoft.com/office/powerpoint/2010/main" val="19912843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6B9E62-523E-C87B-E9CD-C677DA0772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1,529 How Use Extinguisher Stock Video Footage - 4K and HD Video Clips |  Shutterstock">
            <a:extLst>
              <a:ext uri="{FF2B5EF4-FFF2-40B4-BE49-F238E27FC236}">
                <a16:creationId xmlns:a16="http://schemas.microsoft.com/office/drawing/2014/main" id="{69AB54A9-4C4D-3479-9EC9-7063C2B5CF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3E9B56-FAF6-9624-D873-F83244A81BBB}"/>
              </a:ext>
            </a:extLst>
          </p:cNvPr>
          <p:cNvSpPr txBox="1"/>
          <p:nvPr/>
        </p:nvSpPr>
        <p:spPr>
          <a:xfrm>
            <a:off x="2764465" y="3050146"/>
            <a:ext cx="72939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de-DE" sz="4000" b="1" dirty="0"/>
              <a:t>TORT REFORM IN ACTION</a:t>
            </a:r>
          </a:p>
        </p:txBody>
      </p:sp>
    </p:spTree>
    <p:extLst>
      <p:ext uri="{BB962C8B-B14F-4D97-AF65-F5344CB8AC3E}">
        <p14:creationId xmlns:p14="http://schemas.microsoft.com/office/powerpoint/2010/main" val="8396464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3DB1DB-03B1-9B9C-7FF6-76A421637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E928805-5EB1-13BD-5F79-9244671C85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0516480" y="6372000"/>
            <a:ext cx="268995" cy="1440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56C449F3-BD9D-48DC-BFF1-0F66671DA7C6}" type="slidenum">
              <a:rPr lang="en-US" sz="500" smtClean="0"/>
              <a:pPr>
                <a:lnSpc>
                  <a:spcPct val="90000"/>
                </a:lnSpc>
                <a:spcAft>
                  <a:spcPts val="600"/>
                </a:spcAft>
              </a:pPr>
              <a:t>9</a:t>
            </a:fld>
            <a:endParaRPr lang="en-US" sz="500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FE69593-5449-17E4-0C5D-6868B0AF7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750" y="571500"/>
            <a:ext cx="11396619" cy="1236663"/>
          </a:xfrm>
        </p:spPr>
        <p:txBody>
          <a:bodyPr anchor="t">
            <a:normAutofit/>
          </a:bodyPr>
          <a:lstStyle/>
          <a:p>
            <a: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  <a:t>Personal Injury Scenario One:</a:t>
            </a:r>
            <a:br>
              <a:rPr lang="en-US" b="1" dirty="0">
                <a:solidFill>
                  <a:srgbClr val="00B0F0"/>
                </a:solidFill>
                <a:latin typeface="Allianz Neo" panose="020B0504020203020204" pitchFamily="34" charset="0"/>
              </a:rPr>
            </a:br>
            <a:r>
              <a:rPr lang="en-US" b="1" dirty="0">
                <a:latin typeface="Allianz Neo" panose="020B0504020203020204" pitchFamily="34" charset="0"/>
              </a:rPr>
              <a:t>Premises Liability / Negligent Security In Florida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AA4B94-19D0-5DF7-42C9-3C1A99B0ECA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5" y="1629543"/>
            <a:ext cx="10325100" cy="4536307"/>
          </a:xfrm>
        </p:spPr>
        <p:txBody>
          <a:bodyPr anchor="t">
            <a:noAutofit/>
          </a:bodyPr>
          <a:lstStyle/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Security Firm </a:t>
            </a:r>
            <a:r>
              <a:rPr lang="en-US" sz="2000" dirty="0">
                <a:latin typeface="Allianz Neo" panose="020B0504020203020204" pitchFamily="34" charset="0"/>
              </a:rPr>
              <a:t>provides in-store security for </a:t>
            </a:r>
            <a:r>
              <a:rPr lang="en-US" sz="2000" b="1" dirty="0">
                <a:latin typeface="Allianz Neo" panose="020B0504020203020204" pitchFamily="34" charset="0"/>
              </a:rPr>
              <a:t>Retailer </a:t>
            </a:r>
            <a:r>
              <a:rPr lang="en-US" sz="2000" dirty="0">
                <a:latin typeface="Allianz Neo" panose="020B0504020203020204" pitchFamily="34" charset="0"/>
              </a:rPr>
              <a:t>with multiple outlets in US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latin typeface="Allianz Neo" panose="020B0504020203020204" pitchFamily="34" charset="0"/>
              </a:rPr>
              <a:t>Customer of </a:t>
            </a:r>
            <a:r>
              <a:rPr lang="en-US" sz="2000" b="1" dirty="0">
                <a:latin typeface="Allianz Neo" panose="020B0504020203020204" pitchFamily="34" charset="0"/>
              </a:rPr>
              <a:t>Retailer </a:t>
            </a:r>
            <a:r>
              <a:rPr lang="en-US" sz="2000" dirty="0">
                <a:latin typeface="Allianz Neo" panose="020B0504020203020204" pitchFamily="34" charset="0"/>
              </a:rPr>
              <a:t>is seriously injured during a robbery attempt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Security Firm </a:t>
            </a:r>
            <a:r>
              <a:rPr lang="en-US" sz="2000" dirty="0">
                <a:latin typeface="Allianz Neo" panose="020B0504020203020204" pitchFamily="34" charset="0"/>
              </a:rPr>
              <a:t>and </a:t>
            </a:r>
            <a:r>
              <a:rPr lang="en-US" sz="2000" b="1" dirty="0">
                <a:latin typeface="Allianz Neo" panose="020B0504020203020204" pitchFamily="34" charset="0"/>
              </a:rPr>
              <a:t>Retailer </a:t>
            </a:r>
            <a:r>
              <a:rPr lang="en-US" sz="2000" dirty="0">
                <a:latin typeface="Allianz Neo" panose="020B0504020203020204" pitchFamily="34" charset="0"/>
              </a:rPr>
              <a:t>implemented cameras, lighting, locks, and crime-prevention training to provide adequate security, but </a:t>
            </a:r>
            <a:r>
              <a:rPr lang="en-US" sz="2000" b="1" dirty="0">
                <a:latin typeface="Allianz Neo" panose="020B0504020203020204" pitchFamily="34" charset="0"/>
              </a:rPr>
              <a:t>Customer </a:t>
            </a:r>
            <a:r>
              <a:rPr lang="en-US" sz="2000" dirty="0">
                <a:latin typeface="Allianz Neo" panose="020B0504020203020204" pitchFamily="34" charset="0"/>
              </a:rPr>
              <a:t>alleges these were insufficient </a:t>
            </a:r>
          </a:p>
          <a:p>
            <a:pPr marL="285750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Customer’s Alleged Damages = </a:t>
            </a:r>
            <a:r>
              <a:rPr lang="en-US" sz="2000" b="1" dirty="0">
                <a:solidFill>
                  <a:srgbClr val="00B050"/>
                </a:solidFill>
                <a:latin typeface="Allianz Neo" panose="020B0504020203020204" pitchFamily="34" charset="0"/>
              </a:rPr>
              <a:t>$4,000,000</a:t>
            </a:r>
          </a:p>
          <a:p>
            <a:pPr marL="573750" lvl="2" indent="-285750">
              <a:lnSpc>
                <a:spcPts val="2400"/>
              </a:lnSpc>
              <a:spcAft>
                <a:spcPts val="600"/>
              </a:spcAft>
            </a:pPr>
            <a:r>
              <a:rPr lang="en-US" sz="2000" b="1" dirty="0">
                <a:latin typeface="Allianz Neo" panose="020B0504020203020204" pitchFamily="34" charset="0"/>
              </a:rPr>
              <a:t>Hospital “sticker price” $500,000 </a:t>
            </a:r>
          </a:p>
          <a:p>
            <a:pPr marL="573750" lvl="3" indent="-285750">
              <a:lnSpc>
                <a:spcPts val="2400"/>
              </a:lnSpc>
              <a:spcAft>
                <a:spcPts val="600"/>
              </a:spcAft>
            </a:pPr>
            <a:r>
              <a:rPr lang="en-US" sz="2000" dirty="0">
                <a:latin typeface="Allianz Neo" panose="020B0504020203020204" pitchFamily="34" charset="0"/>
              </a:rPr>
              <a:t>Actual paid = $125,000</a:t>
            </a:r>
          </a:p>
          <a:p>
            <a:pPr marL="573750" lvl="2" indent="-285750">
              <a:lnSpc>
                <a:spcPts val="2400"/>
              </a:lnSpc>
              <a:spcAft>
                <a:spcPts val="600"/>
              </a:spcAft>
            </a:pPr>
            <a:r>
              <a:rPr lang="en-US" sz="2000" b="1" dirty="0">
                <a:latin typeface="Allianz Neo" panose="020B0504020203020204" pitchFamily="34" charset="0"/>
              </a:rPr>
              <a:t>Future care “sticker price” $1,000,000</a:t>
            </a:r>
          </a:p>
          <a:p>
            <a:pPr marL="573750" lvl="3" indent="-285750">
              <a:lnSpc>
                <a:spcPts val="2400"/>
              </a:lnSpc>
              <a:spcAft>
                <a:spcPts val="600"/>
              </a:spcAft>
            </a:pPr>
            <a:r>
              <a:rPr lang="en-US" sz="2000" dirty="0">
                <a:latin typeface="Allianz Neo" panose="020B0504020203020204" pitchFamily="34" charset="0"/>
              </a:rPr>
              <a:t>Actual paid = $250,000</a:t>
            </a:r>
          </a:p>
          <a:p>
            <a:pPr marL="573750" lvl="3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Pain &amp; Suffering $3,000,000</a:t>
            </a:r>
          </a:p>
          <a:p>
            <a:pPr marL="573750" lvl="3" indent="-285750">
              <a:lnSpc>
                <a:spcPts val="24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latin typeface="Allianz Neo" panose="020B0504020203020204" pitchFamily="34" charset="0"/>
              </a:rPr>
              <a:t>Lost Wages $500,000</a:t>
            </a:r>
          </a:p>
        </p:txBody>
      </p:sp>
      <p:pic>
        <p:nvPicPr>
          <p:cNvPr id="8224" name="Picture 32" descr="Retail Security Guard - Force 1 Security">
            <a:extLst>
              <a:ext uri="{FF2B5EF4-FFF2-40B4-BE49-F238E27FC236}">
                <a16:creationId xmlns:a16="http://schemas.microsoft.com/office/drawing/2014/main" id="{E811BF5A-FD65-F83B-B510-97ABCE9F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3758406"/>
            <a:ext cx="4114800" cy="308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EDC87C0-AB0E-9D00-C822-85CAF0783B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201" y="3758406"/>
            <a:ext cx="2273035" cy="3099594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23538F75-9809-0C95-CB1F-9E2E3ADD06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6003" y="3758406"/>
            <a:ext cx="1200198" cy="30995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0EF72EBC-057E-A55F-9A63-9EED68FAB780}"/>
                  </a:ext>
                </a:extLst>
              </p14:cNvPr>
              <p14:cNvContentPartPr/>
              <p14:nvPr/>
            </p14:nvContentPartPr>
            <p14:xfrm>
              <a:off x="5886003" y="3758406"/>
              <a:ext cx="6305997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0EF72EBC-057E-A55F-9A63-9EED68FAB780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868363" y="3722406"/>
                <a:ext cx="6341636" cy="7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F7E5907-C530-8887-07CE-6B5F984DAB9E}"/>
                  </a:ext>
                </a:extLst>
              </p14:cNvPr>
              <p14:cNvContentPartPr/>
              <p14:nvPr/>
            </p14:nvContentPartPr>
            <p14:xfrm>
              <a:off x="5885643" y="3810414"/>
              <a:ext cx="360" cy="2982084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F7E5907-C530-8887-07CE-6B5F984DAB9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50003" y="3738418"/>
                <a:ext cx="72000" cy="3125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EE6BCD2D-4A1F-7978-B8CB-522235672C74}"/>
                  </a:ext>
                </a:extLst>
              </p14:cNvPr>
              <p14:cNvContentPartPr/>
              <p14:nvPr/>
            </p14:nvContentPartPr>
            <p14:xfrm>
              <a:off x="7095366" y="3810414"/>
              <a:ext cx="360" cy="2982084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EE6BCD2D-4A1F-7978-B8CB-522235672C74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059726" y="3738418"/>
                <a:ext cx="72000" cy="31257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DFF8CC7D-3621-3E3B-7A01-D2EADEE787CD}"/>
                  </a:ext>
                </a:extLst>
              </p14:cNvPr>
              <p14:cNvContentPartPr/>
              <p14:nvPr/>
            </p14:nvContentPartPr>
            <p14:xfrm>
              <a:off x="9358876" y="3810414"/>
              <a:ext cx="360" cy="2982084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DFF8CC7D-3621-3E3B-7A01-D2EADEE787C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323236" y="3738418"/>
                <a:ext cx="72000" cy="3125716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66396036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ivider + end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2" id="{24B4B2C9-E980-554D-9316-A6366F83ADCA}" vid="{0DABDFF2-09D9-8945-8176-4551937C791F}"/>
    </a:ext>
  </a:extLst>
</a:theme>
</file>

<file path=ppt/theme/theme2.xml><?xml version="1.0" encoding="utf-8"?>
<a:theme xmlns:a="http://schemas.openxmlformats.org/drawingml/2006/main" name="Title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</a:theme>
</file>

<file path=ppt/theme/theme3.xml><?xml version="1.0" encoding="utf-8"?>
<a:theme xmlns:a="http://schemas.openxmlformats.org/drawingml/2006/main" name="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_PPT_Master_2" id="{FB0CB869-110C-40C6-B816-E120CC4E4EA4}" vid="{51D20F68-8089-43CF-A984-8DC817CB3824}"/>
    </a:ext>
  </a:extLst>
</a:theme>
</file>

<file path=ppt/theme/theme4.xml><?xml version="1.0" encoding="utf-8"?>
<a:theme xmlns:a="http://schemas.openxmlformats.org/drawingml/2006/main" name="1_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 Commercial_PowerPoint_Master" id="{ADA5427B-91EB-43F3-BB8C-6C0D0F63D68C}" vid="{756CD841-862B-4CC4-922D-86EE75B5910C}"/>
    </a:ext>
  </a:extLst>
</a:theme>
</file>

<file path=ppt/theme/theme5.xml><?xml version="1.0" encoding="utf-8"?>
<a:theme xmlns:a="http://schemas.openxmlformats.org/drawingml/2006/main" name="2_Content charts white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dirty="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0" id="{519BA2AB-1CBC-F24E-BDB7-6D7D74A86AF5}" vid="{981A81A5-51A0-274A-932D-0C1CF682C4AF}"/>
    </a:ext>
  </a:extLst>
</a:theme>
</file>

<file path=ppt/theme/theme6.xml><?xml version="1.0" encoding="utf-8"?>
<a:theme xmlns:a="http://schemas.openxmlformats.org/drawingml/2006/main" name="1_Title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ZC_PowerPoint_Master_10" id="{519BA2AB-1CBC-F24E-BDB7-6D7D74A86AF5}" vid="{7DA0B15C-80A8-894C-B8B2-531970670069}"/>
    </a:ext>
  </a:extLst>
</a:theme>
</file>

<file path=ppt/theme/theme7.xml><?xml version="1.0" encoding="utf-8"?>
<a:theme xmlns:a="http://schemas.openxmlformats.org/drawingml/2006/main" name="1_Divider + end charts">
  <a:themeElements>
    <a:clrScheme name="AllianzBlue">
      <a:dk1>
        <a:srgbClr val="003781"/>
      </a:dk1>
      <a:lt1>
        <a:srgbClr val="FFFFFF"/>
      </a:lt1>
      <a:dk2>
        <a:srgbClr val="414141"/>
      </a:dk2>
      <a:lt2>
        <a:srgbClr val="CFCFCF"/>
      </a:lt2>
      <a:accent1>
        <a:srgbClr val="122B54"/>
      </a:accent1>
      <a:accent2>
        <a:srgbClr val="006192"/>
      </a:accent2>
      <a:accent3>
        <a:srgbClr val="007AB3"/>
      </a:accent3>
      <a:accent4>
        <a:srgbClr val="13A0D3"/>
      </a:accent4>
      <a:accent5>
        <a:srgbClr val="B5DAE6"/>
      </a:accent5>
      <a:accent6>
        <a:srgbClr val="DFEFF2"/>
      </a:accent6>
      <a:hlink>
        <a:srgbClr val="003781"/>
      </a:hlink>
      <a:folHlink>
        <a:srgbClr val="B4B4B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22B54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 anchorCtr="0">
        <a:noAutofit/>
      </a:bodyPr>
      <a:lstStyle>
        <a:defPPr algn="l">
          <a:defRPr sz="1600" smtClean="0">
            <a:solidFill>
              <a:schemeClr val="bg1"/>
            </a:solidFill>
          </a:defRPr>
        </a:defPPr>
      </a:lstStyle>
    </a:txDef>
  </a:objectDefaults>
  <a:extraClrSchemeLst>
    <a:extraClrScheme>
      <a:clrScheme name="AllianzBlue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122B54"/>
        </a:accent1>
        <a:accent2>
          <a:srgbClr val="006192"/>
        </a:accent2>
        <a:accent3>
          <a:srgbClr val="007AB3"/>
        </a:accent3>
        <a:accent4>
          <a:srgbClr val="13A0D3"/>
        </a:accent4>
        <a:accent5>
          <a:srgbClr val="B5DAE6"/>
        </a:accent5>
        <a:accent6>
          <a:srgbClr val="DFEFF2"/>
        </a:accent6>
        <a:hlink>
          <a:srgbClr val="003781"/>
        </a:hlink>
        <a:folHlink>
          <a:srgbClr val="B4B4B4"/>
        </a:folHlink>
      </a:clrScheme>
    </a:extraClrScheme>
    <a:extraClrScheme>
      <a:clrScheme name="AllianzVibrant">
        <a:dk1>
          <a:srgbClr val="003781"/>
        </a:dk1>
        <a:lt1>
          <a:srgbClr val="FFFFFF"/>
        </a:lt1>
        <a:dk2>
          <a:srgbClr val="414141"/>
        </a:dk2>
        <a:lt2>
          <a:srgbClr val="CFCFCF"/>
        </a:lt2>
        <a:accent1>
          <a:srgbClr val="00908D"/>
        </a:accent1>
        <a:accent2>
          <a:srgbClr val="5FCD8A"/>
        </a:accent2>
        <a:accent3>
          <a:srgbClr val="A6276F"/>
        </a:accent3>
        <a:accent4>
          <a:srgbClr val="F62459"/>
        </a:accent4>
        <a:accent5>
          <a:srgbClr val="F86200"/>
        </a:accent5>
        <a:accent6>
          <a:srgbClr val="FAB600"/>
        </a:accent6>
        <a:hlink>
          <a:srgbClr val="003781"/>
        </a:hlink>
        <a:folHlink>
          <a:srgbClr val="B4B4B4"/>
        </a:folHlink>
      </a:clrScheme>
    </a:extraClrScheme>
  </a:extraClrSchemeLst>
  <a:custClrLst>
    <a:custClr name="rgb(18,43,84)">
      <a:srgbClr val="122B54"/>
    </a:custClr>
    <a:custClr name="rgb(0,97,146)">
      <a:srgbClr val="006192"/>
    </a:custClr>
    <a:custClr name="rgb(0,122,179)">
      <a:srgbClr val="007AB3"/>
    </a:custClr>
    <a:custClr name="rgb(19,160,211)">
      <a:srgbClr val="13A0D3"/>
    </a:custClr>
    <a:custClr name="rgb(181,218,230)">
      <a:srgbClr val="B5DAE6"/>
    </a:custClr>
    <a:custClr name="rgb(223,239,242)">
      <a:srgbClr val="DFEFF2"/>
    </a:custClr>
    <a:custClr name="rgb(0,144,141)">
      <a:srgbClr val="00908D"/>
    </a:custClr>
    <a:custClr name="rgb(95,205,138)">
      <a:srgbClr val="5FCD8A"/>
    </a:custClr>
    <a:custClr name="rgb(166,39,111)">
      <a:srgbClr val="A6276F"/>
    </a:custClr>
    <a:custClr name="rgb(246,36,89)">
      <a:srgbClr val="F62459"/>
    </a:custClr>
    <a:custClr name="rgb(248,98,0)">
      <a:srgbClr val="F86200"/>
    </a:custClr>
    <a:custClr name="rgb(250,182,0)">
      <a:srgbClr val="FAB600"/>
    </a:custClr>
  </a:custClrLst>
  <a:extLst>
    <a:ext uri="{05A4C25C-085E-4340-85A3-A5531E510DB2}">
      <thm15:themeFamily xmlns:thm15="http://schemas.microsoft.com/office/thememl/2012/main" name="Allianz_PPT_Master_2" id="{FB0CB869-110C-40C6-B816-E120CC4E4EA4}" vid="{FAC891E0-0E94-4E24-8877-BA2D52CA2ED7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5FACFFF91740144A0139F8C071385C5" ma:contentTypeVersion="13" ma:contentTypeDescription="Skapa ett nytt dokument." ma:contentTypeScope="" ma:versionID="f51bb949dc64ab8d833f9b825da1b8f1">
  <xsd:schema xmlns:xsd="http://www.w3.org/2001/XMLSchema" xmlns:xs="http://www.w3.org/2001/XMLSchema" xmlns:p="http://schemas.microsoft.com/office/2006/metadata/properties" xmlns:ns2="b65e039c-2421-4c3b-904a-ab347ffc5594" xmlns:ns3="3e301c85-5196-4a2f-a700-c39688e1f04d" targetNamespace="http://schemas.microsoft.com/office/2006/metadata/properties" ma:root="true" ma:fieldsID="e9b6717de2e70e226cd1f418f7a221a3" ns2:_="" ns3:_="">
    <xsd:import namespace="b65e039c-2421-4c3b-904a-ab347ffc5594"/>
    <xsd:import namespace="3e301c85-5196-4a2f-a700-c39688e1f0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65e039c-2421-4c3b-904a-ab347ffc559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Bildmarkeringar" ma:readOnly="false" ma:fieldId="{5cf76f15-5ced-4ddc-b409-7134ff3c332f}" ma:taxonomyMulti="true" ma:sspId="0213a452-c57f-471e-a4fe-e03b2f5ee3e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301c85-5196-4a2f-a700-c39688e1f04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3b670985-9778-4916-9846-4c30690f5cff}" ma:internalName="TaxCatchAll" ma:showField="CatchAllData" ma:web="3e301c85-5196-4a2f-a700-c39688e1f0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65e039c-2421-4c3b-904a-ab347ffc5594">
      <Terms xmlns="http://schemas.microsoft.com/office/infopath/2007/PartnerControls"/>
    </lcf76f155ced4ddcb4097134ff3c332f>
    <TaxCatchAll xmlns="3e301c85-5196-4a2f-a700-c39688e1f04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8B6A4B-3736-4DD8-B746-210FEB8B5DA9}"/>
</file>

<file path=customXml/itemProps2.xml><?xml version="1.0" encoding="utf-8"?>
<ds:datastoreItem xmlns:ds="http://schemas.openxmlformats.org/officeDocument/2006/customXml" ds:itemID="{DCFA3E0B-EB07-4553-A011-D616215010A2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http://purl.org/dc/elements/1.1/"/>
    <ds:schemaRef ds:uri="http://www.w3.org/XML/1998/namespace"/>
    <ds:schemaRef ds:uri="948f8e34-0488-490c-a4ee-993203886e1b"/>
    <ds:schemaRef ds:uri="0716d84f-7f4a-444a-8517-7a35cd964c11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D4AE532F-BE07-4443-9B63-155BF95D5F0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1122</Words>
  <Application>Microsoft Office PowerPoint</Application>
  <PresentationFormat>Widescreen</PresentationFormat>
  <Paragraphs>173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Allianz Neo</vt:lpstr>
      <vt:lpstr>Arial</vt:lpstr>
      <vt:lpstr>Calibri</vt:lpstr>
      <vt:lpstr>Symbol</vt:lpstr>
      <vt:lpstr>Divider + end charts</vt:lpstr>
      <vt:lpstr>Title charts</vt:lpstr>
      <vt:lpstr>Content charts white</vt:lpstr>
      <vt:lpstr>1_Content charts white</vt:lpstr>
      <vt:lpstr>2_Content charts white</vt:lpstr>
      <vt:lpstr>1_Title charts</vt:lpstr>
      <vt:lpstr>1_Divider + end charts</vt:lpstr>
      <vt:lpstr>think-cell Slide</vt:lpstr>
      <vt:lpstr>PowerPoint Presentation</vt:lpstr>
      <vt:lpstr>Modern Tort Reform Where Will Reforms Benefit Business Most?</vt:lpstr>
      <vt:lpstr>GEORGIA SB 68/69 (2025)</vt:lpstr>
      <vt:lpstr> </vt:lpstr>
      <vt:lpstr>FLORIDA HB 837 (2023)</vt:lpstr>
      <vt:lpstr>National Picture State &amp; Federal Momentum </vt:lpstr>
      <vt:lpstr>The Road Ahead: Challenges &amp; Adaptation</vt:lpstr>
      <vt:lpstr>PowerPoint Presentation</vt:lpstr>
      <vt:lpstr>Personal Injury Scenario One: Premises Liability / Negligent Security In Florida </vt:lpstr>
      <vt:lpstr>Personal Injury Scenario One:  Premises Liability / Negligent Security In Florida </vt:lpstr>
      <vt:lpstr>Personal Injury Scenario One:  Premises Liability / Negligent Security In Florida </vt:lpstr>
      <vt:lpstr>Personal Injury Scenario Two:  Trucking Accident / Equipment Safety In Georgia</vt:lpstr>
      <vt:lpstr>Personal Injury Scenario Two:  Trucking Accident / Equipment Safety In Georgia</vt:lpstr>
      <vt:lpstr>PowerPoint Presentation</vt:lpstr>
      <vt:lpstr>Global Risk Management: Impact of US Reforms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Broudin, Regis (Allianz Commercial)</dc:creator>
  <cp:lastModifiedBy>Valenti, Frank (Allianz Commercial)</cp:lastModifiedBy>
  <cp:revision>26</cp:revision>
  <dcterms:created xsi:type="dcterms:W3CDTF">2024-04-15T15:26:41Z</dcterms:created>
  <dcterms:modified xsi:type="dcterms:W3CDTF">2026-04-20T17:04:20Z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863bc15e-e7bf-41c1-bdb3-03882d8a2e2c_Enabled">
    <vt:lpwstr>true</vt:lpwstr>
  </property>
  <property fmtid="{D5CDD505-2E9C-101B-9397-08002B2CF9AE}" pid="3" name="MSIP_Label_863bc15e-e7bf-41c1-bdb3-03882d8a2e2c_SetDate">
    <vt:lpwstr>2024-04-15T15:29:43Z</vt:lpwstr>
  </property>
  <property fmtid="{D5CDD505-2E9C-101B-9397-08002B2CF9AE}" pid="4" name="MSIP_Label_863bc15e-e7bf-41c1-bdb3-03882d8a2e2c_Method">
    <vt:lpwstr>Privileged</vt:lpwstr>
  </property>
  <property fmtid="{D5CDD505-2E9C-101B-9397-08002B2CF9AE}" pid="5" name="MSIP_Label_863bc15e-e7bf-41c1-bdb3-03882d8a2e2c_Name">
    <vt:lpwstr>863bc15e-e7bf-41c1-bdb3-03882d8a2e2c</vt:lpwstr>
  </property>
  <property fmtid="{D5CDD505-2E9C-101B-9397-08002B2CF9AE}" pid="6" name="MSIP_Label_863bc15e-e7bf-41c1-bdb3-03882d8a2e2c_SiteId">
    <vt:lpwstr>6e06e42d-6925-47c6-b9e7-9581c7ca302a</vt:lpwstr>
  </property>
  <property fmtid="{D5CDD505-2E9C-101B-9397-08002B2CF9AE}" pid="7" name="MSIP_Label_863bc15e-e7bf-41c1-bdb3-03882d8a2e2c_ActionId">
    <vt:lpwstr>d04759b5-6651-495a-b2f0-7218e3085fc7</vt:lpwstr>
  </property>
  <property fmtid="{D5CDD505-2E9C-101B-9397-08002B2CF9AE}" pid="8" name="MSIP_Label_863bc15e-e7bf-41c1-bdb3-03882d8a2e2c_ContentBits">
    <vt:lpwstr>1</vt:lpwstr>
  </property>
  <property fmtid="{D5CDD505-2E9C-101B-9397-08002B2CF9AE}" pid="9" name="ClassificationContentMarkingHeaderLocations">
    <vt:lpwstr>Thème Office:8</vt:lpwstr>
  </property>
  <property fmtid="{D5CDD505-2E9C-101B-9397-08002B2CF9AE}" pid="10" name="ClassificationContentMarkingHeaderText">
    <vt:lpwstr>Internal</vt:lpwstr>
  </property>
  <property fmtid="{D5CDD505-2E9C-101B-9397-08002B2CF9AE}" pid="11" name="_AdHocReviewCycleID">
    <vt:i4>506799614</vt:i4>
  </property>
  <property fmtid="{D5CDD505-2E9C-101B-9397-08002B2CF9AE}" pid="12" name="_NewReviewCycle">
    <vt:lpwstr/>
  </property>
  <property fmtid="{D5CDD505-2E9C-101B-9397-08002B2CF9AE}" pid="13" name="_EmailSubject">
    <vt:lpwstr>PART TWO</vt:lpwstr>
  </property>
  <property fmtid="{D5CDD505-2E9C-101B-9397-08002B2CF9AE}" pid="14" name="_AuthorEmail">
    <vt:lpwstr>Frank.Valenti@agcs.allianz.com</vt:lpwstr>
  </property>
  <property fmtid="{D5CDD505-2E9C-101B-9397-08002B2CF9AE}" pid="15" name="_AuthorEmailDisplayName">
    <vt:lpwstr>Valenti, Frank (Allianz Commercial)</vt:lpwstr>
  </property>
  <property fmtid="{D5CDD505-2E9C-101B-9397-08002B2CF9AE}" pid="16" name="_PreviousAdHocReviewCycleID">
    <vt:i4>1068000152</vt:i4>
  </property>
  <property fmtid="{D5CDD505-2E9C-101B-9397-08002B2CF9AE}" pid="17" name="ContentTypeId">
    <vt:lpwstr>0x01010035FACFFF91740144A0139F8C071385C5</vt:lpwstr>
  </property>
  <property fmtid="{D5CDD505-2E9C-101B-9397-08002B2CF9AE}" pid="18" name="MediaServiceImageTags">
    <vt:lpwstr/>
  </property>
</Properties>
</file>