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2"/>
  </p:notesMasterIdLst>
  <p:handoutMasterIdLst>
    <p:handoutMasterId r:id="rId13"/>
  </p:handoutMasterIdLst>
  <p:sldIdLst>
    <p:sldId id="258" r:id="rId2"/>
    <p:sldId id="259" r:id="rId3"/>
    <p:sldId id="260" r:id="rId4"/>
    <p:sldId id="261" r:id="rId5"/>
    <p:sldId id="262" r:id="rId6"/>
    <p:sldId id="263" r:id="rId7"/>
    <p:sldId id="264" r:id="rId8"/>
    <p:sldId id="265" r:id="rId9"/>
    <p:sldId id="267"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1B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75" autoAdjust="0"/>
    <p:restoredTop sz="79408" autoAdjust="0"/>
  </p:normalViewPr>
  <p:slideViewPr>
    <p:cSldViewPr>
      <p:cViewPr varScale="1">
        <p:scale>
          <a:sx n="85" d="100"/>
          <a:sy n="85" d="100"/>
        </p:scale>
        <p:origin x="-1914" y="-84"/>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Andel</c:v>
                </c:pt>
              </c:strCache>
            </c:strRef>
          </c:tx>
          <c:dPt>
            <c:idx val="0"/>
            <c:bubble3D val="0"/>
            <c:spPr>
              <a:solidFill>
                <a:srgbClr val="92D050"/>
              </a:solidFill>
              <a:ln w="19050">
                <a:solidFill>
                  <a:schemeClr val="lt1"/>
                </a:solidFill>
              </a:ln>
              <a:effectLst/>
            </c:spPr>
          </c:dPt>
          <c:dPt>
            <c:idx val="1"/>
            <c:bubble3D val="0"/>
            <c:spPr>
              <a:solidFill>
                <a:srgbClr val="00B0F0"/>
              </a:solidFill>
              <a:ln w="19050">
                <a:solidFill>
                  <a:schemeClr val="lt1"/>
                </a:solidFill>
              </a:ln>
              <a:effectLst/>
            </c:spPr>
          </c:dPt>
          <c:dPt>
            <c:idx val="2"/>
            <c:bubble3D val="0"/>
            <c:spPr>
              <a:solidFill>
                <a:srgbClr val="0070C0"/>
              </a:solidFill>
              <a:ln w="19050">
                <a:solidFill>
                  <a:schemeClr val="lt1"/>
                </a:solidFill>
              </a:ln>
              <a:effectLst/>
            </c:spPr>
          </c:dPt>
          <c:dPt>
            <c:idx val="3"/>
            <c:bubble3D val="0"/>
            <c:spPr>
              <a:solidFill>
                <a:srgbClr val="002060"/>
              </a:solidFill>
              <a:ln w="19050">
                <a:solidFill>
                  <a:schemeClr val="lt1"/>
                </a:solidFill>
              </a:ln>
              <a:effectLst/>
            </c:spPr>
          </c:dPt>
          <c:dPt>
            <c:idx val="4"/>
            <c:bubble3D val="0"/>
            <c:spPr>
              <a:solidFill>
                <a:schemeClr val="bg1">
                  <a:lumMod val="50000"/>
                </a:schemeClr>
              </a:solidFill>
              <a:ln w="19050">
                <a:solidFill>
                  <a:schemeClr val="lt1"/>
                </a:solidFill>
              </a:ln>
              <a:effectLst/>
            </c:spPr>
          </c:dPt>
          <c:dPt>
            <c:idx val="5"/>
            <c:bubble3D val="0"/>
            <c:spPr>
              <a:solidFill>
                <a:srgbClr val="00B050"/>
              </a:solidFill>
              <a:ln w="19050">
                <a:solidFill>
                  <a:schemeClr val="lt1"/>
                </a:solidFill>
              </a:ln>
              <a:effectLst/>
            </c:spPr>
          </c:dPt>
          <c:dLbls>
            <c:dLbl>
              <c:idx val="0"/>
              <c:layout>
                <c:manualLayout>
                  <c:x val="3.3018867924528184E-2"/>
                  <c:y val="3.2067144054700972E-2"/>
                </c:manualLayout>
              </c:layout>
              <c:spPr>
                <a:solidFill>
                  <a:srgbClr val="FFFFFF"/>
                </a:solidFill>
                <a:ln w="9525" cap="flat" cmpd="sng" algn="ctr">
                  <a:solidFill>
                    <a:srgbClr val="000000">
                      <a:lumMod val="25000"/>
                      <a:lumOff val="75000"/>
                    </a:srgb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mj-lt"/>
                      <a:ea typeface="+mn-ea"/>
                      <a:cs typeface="+mn-cs"/>
                    </a:defRPr>
                  </a:pPr>
                  <a:endParaRPr lang="sv-SE"/>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76879"/>
                        <a:gd name="adj2" fmla="val 49760"/>
                      </a:avLst>
                    </a:prstGeom>
                    <a:noFill/>
                    <a:ln>
                      <a:noFill/>
                    </a:ln>
                  </c15:spPr>
                  <c15:layout/>
                </c:ext>
              </c:extLst>
            </c:dLbl>
            <c:dLbl>
              <c:idx val="1"/>
              <c:layout>
                <c:manualLayout>
                  <c:x val="3.6163522012578615E-2"/>
                  <c:y val="-3.7411668063817925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6.761006289308176E-2"/>
                  <c:y val="-1.336131002279208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9.4339622641509441E-2"/>
                  <c:y val="-5.3445240091168321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12578616352201258"/>
                  <c:y val="-7.482333612763565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1.7295597484276743E-2"/>
                  <c:y val="-2.1378096036467304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dk1">
                        <a:lumMod val="65000"/>
                        <a:lumOff val="35000"/>
                      </a:schemeClr>
                    </a:solidFill>
                    <a:latin typeface="+mj-lt"/>
                    <a:ea typeface="+mn-ea"/>
                    <a:cs typeface="+mn-cs"/>
                  </a:defRPr>
                </a:pPr>
                <a:endParaRPr lang="sv-SE"/>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Sheet1!$A$2:$A$7</c:f>
              <c:strCache>
                <c:ptCount val="6"/>
                <c:pt idx="0">
                  <c:v>Corporate Governance</c:v>
                </c:pt>
                <c:pt idx="1">
                  <c:v>Naturliga hedgar</c:v>
                </c:pt>
                <c:pt idx="2">
                  <c:v>Riskportfölj</c:v>
                </c:pt>
                <c:pt idx="3">
                  <c:v>Förbättra kreditbetyg</c:v>
                </c:pt>
                <c:pt idx="4">
                  <c:v>Minska kostnader</c:v>
                </c:pt>
                <c:pt idx="5">
                  <c:v>Investeringsbeslut</c:v>
                </c:pt>
              </c:strCache>
            </c:strRef>
          </c:cat>
          <c:val>
            <c:numRef>
              <c:f>Sheet1!$B$2:$B$7</c:f>
              <c:numCache>
                <c:formatCode>0%</c:formatCode>
                <c:ptCount val="6"/>
                <c:pt idx="0">
                  <c:v>0.28999999999999998</c:v>
                </c:pt>
                <c:pt idx="1">
                  <c:v>0.13</c:v>
                </c:pt>
                <c:pt idx="2">
                  <c:v>0.04</c:v>
                </c:pt>
                <c:pt idx="3">
                  <c:v>0.13</c:v>
                </c:pt>
                <c:pt idx="4">
                  <c:v>0.08</c:v>
                </c:pt>
                <c:pt idx="5">
                  <c:v>0.33</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sv-S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latin typeface="Arial" pitchFamily="34" charset="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F05CFF-548C-4E04-B325-CF1209D66BDC}" type="datetimeFigureOut">
              <a:rPr lang="sv-SE" smtClean="0">
                <a:latin typeface="Arial" pitchFamily="34" charset="0"/>
                <a:cs typeface="Arial" pitchFamily="34" charset="0"/>
              </a:rPr>
              <a:pPr/>
              <a:t>2014-05-12</a:t>
            </a:fld>
            <a:endParaRPr lang="sv-SE">
              <a:latin typeface="Arial" pitchFamily="34" charset="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E90EF7-3E10-491C-87C2-59674BB3AAF6}" type="slidenum">
              <a:rPr lang="sv-SE" smtClean="0">
                <a:latin typeface="Arial" pitchFamily="34" charset="0"/>
                <a:cs typeface="Arial" pitchFamily="34" charset="0"/>
              </a:rPr>
              <a:pPr/>
              <a:t>‹#›</a:t>
            </a:fld>
            <a:endParaRPr lang="sv-SE">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sv-SE" smtClean="0"/>
              <a:pPr/>
              <a:t>2014-05-12</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dirty="0" err="1" smtClean="0"/>
              <a:t>Click</a:t>
            </a:r>
            <a:r>
              <a:rPr lang="sv-SE" dirty="0" smtClean="0"/>
              <a:t> to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sv-SE" smtClean="0"/>
              <a:pPr/>
              <a:t>‹#›</a:t>
            </a:fld>
            <a:endParaRPr lang="sv-SE" dirty="0"/>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aseline="0" dirty="0" smtClean="0"/>
          </a:p>
        </p:txBody>
      </p:sp>
      <p:sp>
        <p:nvSpPr>
          <p:cNvPr id="4" name="Slide Number Placeholder 3"/>
          <p:cNvSpPr>
            <a:spLocks noGrp="1"/>
          </p:cNvSpPr>
          <p:nvPr>
            <p:ph type="sldNum" sz="quarter" idx="10"/>
          </p:nvPr>
        </p:nvSpPr>
        <p:spPr/>
        <p:txBody>
          <a:bodyPr/>
          <a:lstStyle/>
          <a:p>
            <a:fld id="{F07B8F03-BC93-4120-96CA-A36DF640BE24}" type="slidenum">
              <a:rPr lang="sv-SE" smtClean="0"/>
              <a:pPr/>
              <a:t>1</a:t>
            </a:fld>
            <a:endParaRPr lang="sv-SE" dirty="0"/>
          </a:p>
        </p:txBody>
      </p:sp>
    </p:spTree>
    <p:extLst>
      <p:ext uri="{BB962C8B-B14F-4D97-AF65-F5344CB8AC3E}">
        <p14:creationId xmlns:p14="http://schemas.microsoft.com/office/powerpoint/2010/main" val="518640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F07B8F03-BC93-4120-96CA-A36DF640BE24}" type="slidenum">
              <a:rPr lang="sv-SE" smtClean="0"/>
              <a:pPr/>
              <a:t>10</a:t>
            </a:fld>
            <a:endParaRPr lang="sv-SE" dirty="0"/>
          </a:p>
        </p:txBody>
      </p:sp>
    </p:spTree>
    <p:extLst>
      <p:ext uri="{BB962C8B-B14F-4D97-AF65-F5344CB8AC3E}">
        <p14:creationId xmlns:p14="http://schemas.microsoft.com/office/powerpoint/2010/main" val="1344292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aseline="0" dirty="0" smtClean="0"/>
          </a:p>
        </p:txBody>
      </p:sp>
      <p:sp>
        <p:nvSpPr>
          <p:cNvPr id="4" name="Slide Number Placeholder 3"/>
          <p:cNvSpPr>
            <a:spLocks noGrp="1"/>
          </p:cNvSpPr>
          <p:nvPr>
            <p:ph type="sldNum" sz="quarter" idx="10"/>
          </p:nvPr>
        </p:nvSpPr>
        <p:spPr/>
        <p:txBody>
          <a:bodyPr/>
          <a:lstStyle/>
          <a:p>
            <a:fld id="{F07B8F03-BC93-4120-96CA-A36DF640BE24}" type="slidenum">
              <a:rPr lang="sv-SE" smtClean="0"/>
              <a:pPr/>
              <a:t>2</a:t>
            </a:fld>
            <a:endParaRPr lang="sv-SE" dirty="0"/>
          </a:p>
        </p:txBody>
      </p:sp>
    </p:spTree>
    <p:extLst>
      <p:ext uri="{BB962C8B-B14F-4D97-AF65-F5344CB8AC3E}">
        <p14:creationId xmlns:p14="http://schemas.microsoft.com/office/powerpoint/2010/main" val="1963089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smtClean="0"/>
          </a:p>
        </p:txBody>
      </p:sp>
      <p:sp>
        <p:nvSpPr>
          <p:cNvPr id="4" name="Slide Number Placeholder 3"/>
          <p:cNvSpPr>
            <a:spLocks noGrp="1"/>
          </p:cNvSpPr>
          <p:nvPr>
            <p:ph type="sldNum" sz="quarter" idx="10"/>
          </p:nvPr>
        </p:nvSpPr>
        <p:spPr/>
        <p:txBody>
          <a:bodyPr/>
          <a:lstStyle/>
          <a:p>
            <a:fld id="{F07B8F03-BC93-4120-96CA-A36DF640BE24}" type="slidenum">
              <a:rPr lang="sv-SE" smtClean="0"/>
              <a:pPr/>
              <a:t>3</a:t>
            </a:fld>
            <a:endParaRPr lang="sv-SE" dirty="0"/>
          </a:p>
        </p:txBody>
      </p:sp>
    </p:spTree>
    <p:extLst>
      <p:ext uri="{BB962C8B-B14F-4D97-AF65-F5344CB8AC3E}">
        <p14:creationId xmlns:p14="http://schemas.microsoft.com/office/powerpoint/2010/main" val="876297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F07B8F03-BC93-4120-96CA-A36DF640BE24}" type="slidenum">
              <a:rPr lang="sv-SE" smtClean="0"/>
              <a:pPr/>
              <a:t>4</a:t>
            </a:fld>
            <a:endParaRPr lang="sv-SE" dirty="0"/>
          </a:p>
        </p:txBody>
      </p:sp>
    </p:spTree>
    <p:extLst>
      <p:ext uri="{BB962C8B-B14F-4D97-AF65-F5344CB8AC3E}">
        <p14:creationId xmlns:p14="http://schemas.microsoft.com/office/powerpoint/2010/main" val="3798371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0" dirty="0" smtClean="0"/>
          </a:p>
        </p:txBody>
      </p:sp>
      <p:sp>
        <p:nvSpPr>
          <p:cNvPr id="4" name="Slide Number Placeholder 3"/>
          <p:cNvSpPr>
            <a:spLocks noGrp="1"/>
          </p:cNvSpPr>
          <p:nvPr>
            <p:ph type="sldNum" sz="quarter" idx="10"/>
          </p:nvPr>
        </p:nvSpPr>
        <p:spPr/>
        <p:txBody>
          <a:bodyPr/>
          <a:lstStyle/>
          <a:p>
            <a:fld id="{F07B8F03-BC93-4120-96CA-A36DF640BE24}" type="slidenum">
              <a:rPr lang="sv-SE" smtClean="0"/>
              <a:pPr/>
              <a:t>5</a:t>
            </a:fld>
            <a:endParaRPr lang="sv-SE" dirty="0"/>
          </a:p>
        </p:txBody>
      </p:sp>
    </p:spTree>
    <p:extLst>
      <p:ext uri="{BB962C8B-B14F-4D97-AF65-F5344CB8AC3E}">
        <p14:creationId xmlns:p14="http://schemas.microsoft.com/office/powerpoint/2010/main" val="1586168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0" dirty="0"/>
          </a:p>
        </p:txBody>
      </p:sp>
      <p:sp>
        <p:nvSpPr>
          <p:cNvPr id="4" name="Slide Number Placeholder 3"/>
          <p:cNvSpPr>
            <a:spLocks noGrp="1"/>
          </p:cNvSpPr>
          <p:nvPr>
            <p:ph type="sldNum" sz="quarter" idx="10"/>
          </p:nvPr>
        </p:nvSpPr>
        <p:spPr/>
        <p:txBody>
          <a:bodyPr/>
          <a:lstStyle/>
          <a:p>
            <a:fld id="{F07B8F03-BC93-4120-96CA-A36DF640BE24}" type="slidenum">
              <a:rPr lang="sv-SE" smtClean="0"/>
              <a:pPr/>
              <a:t>6</a:t>
            </a:fld>
            <a:endParaRPr lang="sv-SE" dirty="0"/>
          </a:p>
        </p:txBody>
      </p:sp>
    </p:spTree>
    <p:extLst>
      <p:ext uri="{BB962C8B-B14F-4D97-AF65-F5344CB8AC3E}">
        <p14:creationId xmlns:p14="http://schemas.microsoft.com/office/powerpoint/2010/main" val="2551682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dirty="0" smtClean="0"/>
              <a:t>Jonas </a:t>
            </a:r>
          </a:p>
          <a:p>
            <a:r>
              <a:rPr lang="sv-SE" b="1" dirty="0" smtClean="0"/>
              <a:t>Ägandeskap</a:t>
            </a:r>
            <a:r>
              <a:rPr lang="sv-SE" b="1" baseline="0" dirty="0" smtClean="0"/>
              <a:t> </a:t>
            </a:r>
            <a:r>
              <a:rPr lang="sv-SE" baseline="0" dirty="0" smtClean="0"/>
              <a:t>– I TRM är det vanligt att varje avdelning hanterar sina egna risker. Antingen per funktion, region, produkt eller liknande. Exempelvis </a:t>
            </a:r>
            <a:r>
              <a:rPr lang="sv-SE" baseline="0" dirty="0" err="1" smtClean="0"/>
              <a:t>treasury</a:t>
            </a:r>
            <a:r>
              <a:rPr lang="sv-SE" baseline="0" dirty="0" smtClean="0"/>
              <a:t> tar hand om finansiella risker, produktion behandlar operationella risker etc. Eller per region, exempelvis länder, </a:t>
            </a:r>
            <a:r>
              <a:rPr lang="sv-SE" baseline="0" dirty="0" err="1" smtClean="0"/>
              <a:t>syd-nord</a:t>
            </a:r>
            <a:r>
              <a:rPr lang="sv-SE" baseline="0" dirty="0" smtClean="0"/>
              <a:t> </a:t>
            </a:r>
            <a:r>
              <a:rPr lang="sv-SE" baseline="0" dirty="0" err="1" smtClean="0"/>
              <a:t>europa</a:t>
            </a:r>
            <a:r>
              <a:rPr lang="sv-SE" baseline="0" dirty="0" smtClean="0"/>
              <a:t> etc. Produkter/produktgrupp. Här var det tydligt vem som hanterade de olika riskerna kopplade till sin specifika indelning. När man aggregerar riskerna leder helhetssynen till en något med oklar uppdelning. </a:t>
            </a:r>
            <a:r>
              <a:rPr lang="sv-SE" baseline="0" dirty="0" err="1" smtClean="0"/>
              <a:t>CROs</a:t>
            </a:r>
            <a:r>
              <a:rPr lang="sv-SE" baseline="0" dirty="0" smtClean="0"/>
              <a:t> och motsvarande vill hantera risker på en övergripande nivå, medan varje avdelning vill hantera risker på ett annat sätt. Detta kan leda till onödiga byråkratiska ledtider som ineffektiviserar processen. Det kan också leda till svårigheter att förstå risker då </a:t>
            </a:r>
            <a:r>
              <a:rPr lang="sv-SE" baseline="0" dirty="0" err="1" smtClean="0"/>
              <a:t>CROs</a:t>
            </a:r>
            <a:r>
              <a:rPr lang="sv-SE" baseline="0" dirty="0" smtClean="0"/>
              <a:t> har ett holistiskt ansvar men sällan detaljkunskap. Detta kan också leda till att mellanchefer försöker </a:t>
            </a:r>
            <a:r>
              <a:rPr lang="sv-SE" baseline="0" dirty="0" err="1" smtClean="0"/>
              <a:t>tweaka</a:t>
            </a:r>
            <a:r>
              <a:rPr lang="sv-SE" baseline="0" dirty="0" smtClean="0"/>
              <a:t> sina projekt eller förslag för att de ska passa in bättre i företagets övergripande policy. </a:t>
            </a:r>
          </a:p>
          <a:p>
            <a:r>
              <a:rPr lang="sv-SE" b="1" baseline="0" dirty="0" smtClean="0"/>
              <a:t>Aggregering</a:t>
            </a:r>
            <a:r>
              <a:rPr lang="sv-SE" baseline="0" dirty="0" smtClean="0"/>
              <a:t> – I ERM är tanken att man ska aggregera risker och göra en totalsyn över läget. Kan vara väldigt svårt, beroende på företag, att göra detta. Hur man kan exempelvis aggregera ränterisk eller valutakursrisk med mer mjuka risker som rykte. Och hur kvantifierar man risker som </a:t>
            </a:r>
            <a:r>
              <a:rPr lang="sv-SE" baseline="0" dirty="0" err="1" smtClean="0"/>
              <a:t>fraud</a:t>
            </a:r>
            <a:r>
              <a:rPr lang="sv-SE" baseline="0" dirty="0" smtClean="0"/>
              <a:t>/</a:t>
            </a:r>
            <a:r>
              <a:rPr lang="sv-SE" baseline="0" dirty="0" err="1" smtClean="0"/>
              <a:t>begräderi</a:t>
            </a:r>
            <a:r>
              <a:rPr lang="sv-SE" baseline="0" dirty="0" smtClean="0"/>
              <a:t>?</a:t>
            </a:r>
          </a:p>
          <a:p>
            <a:r>
              <a:rPr lang="sv-SE" b="1" baseline="0" dirty="0" smtClean="0"/>
              <a:t>Design/gamla vanor </a:t>
            </a:r>
            <a:r>
              <a:rPr lang="sv-SE" baseline="0" dirty="0" smtClean="0"/>
              <a:t>– Implementeringen och ERM-systemet ser olika ut beroende på vem som leder projektet. En med rötter i den finansiella världen ser ERM som en investering och förväntar sig en ROI, medan någon från produktionen ser det som något nödvändigt att </a:t>
            </a:r>
            <a:r>
              <a:rPr lang="sv-SE" baseline="0" dirty="0" err="1" smtClean="0"/>
              <a:t>mitigera</a:t>
            </a:r>
            <a:r>
              <a:rPr lang="sv-SE" baseline="0" dirty="0" smtClean="0"/>
              <a:t> risker. De som vill ha ROI försöker snabba upp processen och låter det inte ta tillräckligt lång tid. De som kommer från </a:t>
            </a:r>
            <a:r>
              <a:rPr lang="sv-SE" baseline="0" dirty="0" err="1" smtClean="0"/>
              <a:t>från</a:t>
            </a:r>
            <a:r>
              <a:rPr lang="sv-SE" baseline="0" dirty="0" smtClean="0"/>
              <a:t> produktion vill ta bort alla risker och glömmer matchningen mot risk </a:t>
            </a:r>
            <a:r>
              <a:rPr lang="sv-SE" baseline="0" dirty="0" err="1" smtClean="0"/>
              <a:t>apptiten</a:t>
            </a:r>
            <a:r>
              <a:rPr lang="sv-SE" baseline="0" dirty="0" smtClean="0"/>
              <a:t>. </a:t>
            </a:r>
          </a:p>
          <a:p>
            <a:r>
              <a:rPr lang="sv-SE" b="1" baseline="0" dirty="0" smtClean="0"/>
              <a:t>Kreativitet</a:t>
            </a:r>
            <a:r>
              <a:rPr lang="sv-SE" baseline="0" dirty="0" smtClean="0"/>
              <a:t> – En ny idé skall från ett ERM perspektiv utvärderas från många olika vinklar och det kan hämma kreativiteten. Rita upp skala med företagsvärde och risk-</a:t>
            </a:r>
            <a:r>
              <a:rPr lang="sv-SE" baseline="0" dirty="0" err="1" smtClean="0"/>
              <a:t>level</a:t>
            </a:r>
            <a:r>
              <a:rPr lang="sv-SE" baseline="0" dirty="0" smtClean="0"/>
              <a:t> och visa att man ska inte ha för mycket och inte för lite risk. Att idéer och initiativ utvärderas för mycket och det blir FÖR mycket risktänk i organisationen kan leda till att man tar på sig för lite risk och därmed inte uppnår maximalt företagsvärde. </a:t>
            </a:r>
          </a:p>
          <a:p>
            <a:endParaRPr lang="sv-SE" dirty="0"/>
          </a:p>
        </p:txBody>
      </p:sp>
      <p:sp>
        <p:nvSpPr>
          <p:cNvPr id="4" name="Slide Number Placeholder 3"/>
          <p:cNvSpPr>
            <a:spLocks noGrp="1"/>
          </p:cNvSpPr>
          <p:nvPr>
            <p:ph type="sldNum" sz="quarter" idx="10"/>
          </p:nvPr>
        </p:nvSpPr>
        <p:spPr/>
        <p:txBody>
          <a:bodyPr/>
          <a:lstStyle/>
          <a:p>
            <a:fld id="{F07B8F03-BC93-4120-96CA-A36DF640BE24}" type="slidenum">
              <a:rPr lang="sv-SE" smtClean="0"/>
              <a:pPr/>
              <a:t>7</a:t>
            </a:fld>
            <a:endParaRPr lang="sv-SE" dirty="0"/>
          </a:p>
        </p:txBody>
      </p:sp>
    </p:spTree>
    <p:extLst>
      <p:ext uri="{BB962C8B-B14F-4D97-AF65-F5344CB8AC3E}">
        <p14:creationId xmlns:p14="http://schemas.microsoft.com/office/powerpoint/2010/main" val="1047672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dirty="0" smtClean="0"/>
              <a:t>Jonas</a:t>
            </a:r>
            <a:endParaRPr lang="sv-SE" b="1" dirty="0" smtClean="0"/>
          </a:p>
          <a:p>
            <a:r>
              <a:rPr lang="sv-SE" b="0" dirty="0" smtClean="0"/>
              <a:t>Baserat på det vi</a:t>
            </a:r>
            <a:r>
              <a:rPr lang="sv-SE" b="0" baseline="0" dirty="0" smtClean="0"/>
              <a:t> hittat i svar från intervjuer har vi analyserat läget och har ett par punkter vi vill lyfta. </a:t>
            </a:r>
          </a:p>
          <a:p>
            <a:r>
              <a:rPr lang="sv-SE" b="1" baseline="0" dirty="0" smtClean="0"/>
              <a:t>Integration</a:t>
            </a:r>
            <a:r>
              <a:rPr lang="sv-SE" b="0" baseline="0" dirty="0" smtClean="0"/>
              <a:t> – Det är själva integrationen i sig som ofta är den viktigaste anledningen till ERM. Externa lagkrav blir en katalysator för att implementera ERM, men det leder samtidigt till bättre investeringsbeslut, ökad intern kontroll, en mer transparent riskportfölj och kan således även sänka ett företags kostnader, såväl internt som externt. (både lägre räntekostnader och minska onödiga </a:t>
            </a:r>
            <a:r>
              <a:rPr lang="sv-SE" b="0" baseline="0" dirty="0" err="1" smtClean="0"/>
              <a:t>hedgekostnader</a:t>
            </a:r>
            <a:r>
              <a:rPr lang="sv-SE" b="0" baseline="0" dirty="0" smtClean="0"/>
              <a:t>)</a:t>
            </a:r>
          </a:p>
          <a:p>
            <a:r>
              <a:rPr lang="sv-SE" b="1" dirty="0" smtClean="0"/>
              <a:t>Planering, kommunikation </a:t>
            </a:r>
            <a:r>
              <a:rPr lang="sv-SE" b="0" dirty="0" smtClean="0"/>
              <a:t>– I de fall</a:t>
            </a:r>
            <a:r>
              <a:rPr lang="sv-SE" b="0" baseline="0" dirty="0" smtClean="0"/>
              <a:t> vi märkte att ERM ”vuxit in i företaget” hade man svårare att ta del av fördelarna… Det är bättre att först planera ordentligt innan man skrider till verket. Man måste sedan kommunicera en förändring, </a:t>
            </a:r>
            <a:r>
              <a:rPr lang="sv-SE" b="0" baseline="0" dirty="0" err="1" smtClean="0"/>
              <a:t>change</a:t>
            </a:r>
            <a:r>
              <a:rPr lang="sv-SE" b="0" baseline="0" dirty="0" smtClean="0"/>
              <a:t> management. Detta är något jag sett ute på bolag nu i jobbet också, i de företag man implementerat SOX exempelvis, i bolag där man kommit längre och tydligt kommunicerat </a:t>
            </a:r>
            <a:r>
              <a:rPr lang="sv-SE" b="0" i="1" baseline="0" dirty="0" smtClean="0"/>
              <a:t>varför</a:t>
            </a:r>
            <a:r>
              <a:rPr lang="sv-SE" b="0" i="0" baseline="0" dirty="0" smtClean="0"/>
              <a:t> man utför en förändring har de anställda en mer positiv bild till ERM/intern kontroll. Där man endast sagt att ”nu ska vi göra såhär” har de anställda en mer negativ inställning. Om man som AP exempelvis inte förstår </a:t>
            </a:r>
            <a:r>
              <a:rPr lang="sv-SE" b="0" i="1" baseline="0" dirty="0" smtClean="0"/>
              <a:t>varför</a:t>
            </a:r>
            <a:r>
              <a:rPr lang="sv-SE" b="0" i="0" baseline="0" dirty="0" smtClean="0"/>
              <a:t> man helt plötsligt måste göra på ett annat sätt är det bara jobbigt och </a:t>
            </a:r>
            <a:r>
              <a:rPr lang="sv-SE" b="0" i="0" baseline="0" dirty="0" err="1" smtClean="0"/>
              <a:t>merjobb</a:t>
            </a:r>
            <a:r>
              <a:rPr lang="sv-SE" b="0" i="0" baseline="0" dirty="0" smtClean="0"/>
              <a:t>. </a:t>
            </a:r>
          </a:p>
          <a:p>
            <a:r>
              <a:rPr lang="sv-SE" b="1" i="0" baseline="0" dirty="0" smtClean="0"/>
              <a:t>Lärande organisation </a:t>
            </a:r>
            <a:r>
              <a:rPr lang="sv-SE" b="0" i="0" baseline="0" dirty="0" smtClean="0"/>
              <a:t>– Detta händer ihop med planering och (framförallt) kommunikation. Om man får hela tåget med sig och alla börjar jobba mot samma håll finns det stora fördelar att dra. Det är ofta personalen ute i organisationen som har bäst koll på ett företags processer och kan även identifiera flaskhalsar. Så om man förstår sin roll i det stora och jobbar för att minska risker totalt i företaget kan man uppnå fördelar. </a:t>
            </a:r>
          </a:p>
          <a:p>
            <a:endParaRPr lang="sv-SE" b="0" dirty="0"/>
          </a:p>
        </p:txBody>
      </p:sp>
      <p:sp>
        <p:nvSpPr>
          <p:cNvPr id="4" name="Slide Number Placeholder 3"/>
          <p:cNvSpPr>
            <a:spLocks noGrp="1"/>
          </p:cNvSpPr>
          <p:nvPr>
            <p:ph type="sldNum" sz="quarter" idx="10"/>
          </p:nvPr>
        </p:nvSpPr>
        <p:spPr/>
        <p:txBody>
          <a:bodyPr/>
          <a:lstStyle/>
          <a:p>
            <a:fld id="{F07B8F03-BC93-4120-96CA-A36DF640BE24}" type="slidenum">
              <a:rPr lang="sv-SE" smtClean="0"/>
              <a:pPr/>
              <a:t>8</a:t>
            </a:fld>
            <a:endParaRPr lang="sv-SE" dirty="0"/>
          </a:p>
        </p:txBody>
      </p:sp>
    </p:spTree>
    <p:extLst>
      <p:ext uri="{BB962C8B-B14F-4D97-AF65-F5344CB8AC3E}">
        <p14:creationId xmlns:p14="http://schemas.microsoft.com/office/powerpoint/2010/main" val="243663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0" dirty="0"/>
          </a:p>
        </p:txBody>
      </p:sp>
      <p:sp>
        <p:nvSpPr>
          <p:cNvPr id="4" name="Slide Number Placeholder 3"/>
          <p:cNvSpPr>
            <a:spLocks noGrp="1"/>
          </p:cNvSpPr>
          <p:nvPr>
            <p:ph type="sldNum" sz="quarter" idx="10"/>
          </p:nvPr>
        </p:nvSpPr>
        <p:spPr/>
        <p:txBody>
          <a:bodyPr/>
          <a:lstStyle/>
          <a:p>
            <a:fld id="{F07B8F03-BC93-4120-96CA-A36DF640BE24}" type="slidenum">
              <a:rPr lang="sv-SE" smtClean="0"/>
              <a:pPr/>
              <a:t>9</a:t>
            </a:fld>
            <a:endParaRPr lang="sv-SE" dirty="0"/>
          </a:p>
        </p:txBody>
      </p:sp>
    </p:spTree>
    <p:extLst>
      <p:ext uri="{BB962C8B-B14F-4D97-AF65-F5344CB8AC3E}">
        <p14:creationId xmlns:p14="http://schemas.microsoft.com/office/powerpoint/2010/main" val="294689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sv-SE" noProof="0" dirty="0" err="1" smtClean="0"/>
              <a:t>Click</a:t>
            </a:r>
            <a:r>
              <a:rPr lang="sv-SE" noProof="0" dirty="0" smtClean="0"/>
              <a:t> to </a:t>
            </a:r>
            <a:r>
              <a:rPr lang="sv-SE" noProof="0" dirty="0" err="1" smtClean="0"/>
              <a:t>add</a:t>
            </a:r>
            <a:r>
              <a:rPr lang="sv-SE" noProof="0" dirty="0" smtClean="0"/>
              <a:t> the </a:t>
            </a:r>
            <a:r>
              <a:rPr lang="sv-SE" noProof="0" dirty="0" err="1" smtClean="0"/>
              <a:t>presentation’s</a:t>
            </a:r>
            <a:r>
              <a:rPr lang="sv-SE" noProof="0" dirty="0" smtClean="0"/>
              <a:t> </a:t>
            </a:r>
            <a:r>
              <a:rPr lang="sv-SE" noProof="0" dirty="0" err="1" smtClean="0"/>
              <a:t>main</a:t>
            </a:r>
            <a:r>
              <a:rPr lang="sv-SE" noProof="0" dirty="0" smtClean="0"/>
              <a:t> </a:t>
            </a:r>
            <a:r>
              <a:rPr lang="sv-SE" noProof="0" dirty="0" err="1" smtClean="0"/>
              <a:t>title</a:t>
            </a:r>
            <a:endParaRPr lang="sv-SE"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sv-SE" noProof="0" dirty="0" err="1" smtClean="0"/>
              <a:t>Subtitle</a:t>
            </a:r>
            <a:r>
              <a:rPr lang="sv-SE" noProof="0" dirty="0" smtClean="0"/>
              <a:t> and date (</a:t>
            </a:r>
            <a:r>
              <a:rPr lang="sv-SE" noProof="0" dirty="0" err="1" smtClean="0"/>
              <a:t>move</a:t>
            </a:r>
            <a:r>
              <a:rPr lang="sv-SE" noProof="0" dirty="0" smtClean="0"/>
              <a:t> </a:t>
            </a:r>
            <a:r>
              <a:rPr lang="sv-SE" noProof="0" dirty="0" err="1" smtClean="0"/>
              <a:t>higher</a:t>
            </a:r>
            <a:r>
              <a:rPr lang="sv-SE" noProof="0" dirty="0" smtClean="0"/>
              <a:t> </a:t>
            </a:r>
            <a:r>
              <a:rPr lang="sv-SE" noProof="0" dirty="0" err="1" smtClean="0"/>
              <a:t>if</a:t>
            </a:r>
            <a:r>
              <a:rPr lang="sv-SE" noProof="0" dirty="0" smtClean="0"/>
              <a:t> </a:t>
            </a:r>
            <a:r>
              <a:rPr lang="sv-SE" noProof="0" dirty="0" err="1" smtClean="0"/>
              <a:t>title</a:t>
            </a:r>
            <a:r>
              <a:rPr lang="sv-SE" noProof="0" dirty="0" smtClean="0"/>
              <a:t> is </a:t>
            </a:r>
            <a:r>
              <a:rPr lang="sv-SE" noProof="0" dirty="0" err="1" smtClean="0"/>
              <a:t>only</a:t>
            </a:r>
            <a:r>
              <a:rPr lang="sv-SE" noProof="0" dirty="0" smtClean="0"/>
              <a:t> </a:t>
            </a:r>
            <a:r>
              <a:rPr lang="sv-SE" noProof="0" dirty="0" err="1" smtClean="0"/>
              <a:t>one</a:t>
            </a:r>
            <a:r>
              <a:rPr lang="sv-SE" noProof="0" dirty="0" smtClean="0"/>
              <a:t> </a:t>
            </a:r>
            <a:r>
              <a:rPr lang="sv-SE" noProof="0" dirty="0" err="1" smtClean="0"/>
              <a:t>line</a:t>
            </a:r>
            <a:r>
              <a:rPr lang="sv-SE" noProof="0" dirty="0" smtClean="0"/>
              <a:t>)</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sv-SE" noProof="0" dirty="0" smtClean="0"/>
              <a:t>www.pwc.com</a:t>
            </a:r>
            <a:endParaRPr lang="sv-SE"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noProof="0" dirty="0"/>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p>
            <a:r>
              <a:rPr lang="sv-SE" dirty="0" smtClean="0"/>
              <a:t>May 2014</a:t>
            </a:r>
            <a:endParaRPr lang="sv-SE" dirty="0"/>
          </a:p>
        </p:txBody>
      </p:sp>
      <p:sp>
        <p:nvSpPr>
          <p:cNvPr id="10" name="Footer Placeholder 9"/>
          <p:cNvSpPr>
            <a:spLocks noGrp="1"/>
          </p:cNvSpPr>
          <p:nvPr>
            <p:ph type="ftr" sz="quarter" idx="11"/>
          </p:nvPr>
        </p:nvSpPr>
        <p:spPr/>
        <p:txBody>
          <a:bodyPr/>
          <a:lstStyle/>
          <a:p>
            <a:r>
              <a:rPr lang="sv-SE" dirty="0" smtClean="0"/>
              <a:t>Axel </a:t>
            </a:r>
            <a:r>
              <a:rPr lang="sv-SE" dirty="0" err="1" smtClean="0"/>
              <a:t>Lindnér</a:t>
            </a:r>
            <a:r>
              <a:rPr lang="sv-SE" dirty="0" smtClean="0"/>
              <a:t> &amp; Jonas Wendt</a:t>
            </a:r>
            <a:endParaRPr lang="sv-SE" dirty="0"/>
          </a:p>
        </p:txBody>
      </p:sp>
      <p:sp>
        <p:nvSpPr>
          <p:cNvPr id="12" name="Slide Number Placeholder 11"/>
          <p:cNvSpPr>
            <a:spLocks noGrp="1"/>
          </p:cNvSpPr>
          <p:nvPr>
            <p:ph type="sldNum" sz="quarter" idx="12"/>
          </p:nvPr>
        </p:nvSpPr>
        <p:spPr/>
        <p:txBody>
          <a:bodyPr/>
          <a:lstStyle/>
          <a:p>
            <a:fld id="{AAD32464-5EBD-41BF-A490-1979C7169B3E}" type="slidenum">
              <a:rPr lang="sv-SE" smtClean="0"/>
              <a:t>‹#›</a:t>
            </a:fld>
            <a:endParaRPr lang="sv-SE"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a:p>
        </p:txBody>
      </p:sp>
      <p:sp>
        <p:nvSpPr>
          <p:cNvPr id="7" name="Date Placeholder 6"/>
          <p:cNvSpPr>
            <a:spLocks noGrp="1"/>
          </p:cNvSpPr>
          <p:nvPr>
            <p:ph type="dt" sz="half" idx="16"/>
          </p:nvPr>
        </p:nvSpPr>
        <p:spPr/>
        <p:txBody>
          <a:bodyPr/>
          <a:lstStyle/>
          <a:p>
            <a:r>
              <a:rPr lang="sv-SE" dirty="0" smtClean="0"/>
              <a:t>May 2014</a:t>
            </a:r>
            <a:endParaRPr lang="sv-SE" dirty="0"/>
          </a:p>
        </p:txBody>
      </p:sp>
      <p:sp>
        <p:nvSpPr>
          <p:cNvPr id="8" name="Footer Placeholder 7"/>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12" name="Slide Number Placeholder 11"/>
          <p:cNvSpPr>
            <a:spLocks noGrp="1"/>
          </p:cNvSpPr>
          <p:nvPr>
            <p:ph type="sldNum" sz="quarter" idx="18"/>
          </p:nvPr>
        </p:nvSpPr>
        <p:spPr/>
        <p:txBody>
          <a:bodyPr/>
          <a:lstStyle/>
          <a:p>
            <a:fld id="{0613F5EB-124E-4787-B739-8C3AD1552BEC}" type="slidenum">
              <a:rPr lang="sv-SE" smtClean="0"/>
              <a:t>‹#›</a:t>
            </a:fld>
            <a:endParaRPr lang="sv-SE"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lvl1pPr>
              <a:defRPr>
                <a:solidFill>
                  <a:schemeClr val="lt1"/>
                </a:solidFill>
              </a:defRPr>
            </a:lvl1pPr>
          </a:lstStyle>
          <a:p>
            <a:r>
              <a:rPr lang="sv-SE" dirty="0" smtClean="0"/>
              <a:t>May 2014</a:t>
            </a:r>
            <a:endParaRPr lang="sv-SE" dirty="0"/>
          </a:p>
        </p:txBody>
      </p:sp>
      <p:sp>
        <p:nvSpPr>
          <p:cNvPr id="13" name="Footer Placeholder 12"/>
          <p:cNvSpPr>
            <a:spLocks noGrp="1"/>
          </p:cNvSpPr>
          <p:nvPr>
            <p:ph type="ftr" sz="quarter" idx="11"/>
          </p:nvPr>
        </p:nvSpPr>
        <p:spPr/>
        <p:txBody>
          <a:bodyPr/>
          <a:lstStyle>
            <a:lvl1pPr>
              <a:defRPr>
                <a:solidFill>
                  <a:schemeClr val="lt1"/>
                </a:solidFill>
              </a:defRPr>
            </a:lvl1pPr>
          </a:lstStyle>
          <a:p>
            <a:r>
              <a:rPr lang="sv-SE" dirty="0" smtClean="0"/>
              <a:t>Axel </a:t>
            </a:r>
            <a:r>
              <a:rPr lang="sv-SE" dirty="0" err="1" smtClean="0"/>
              <a:t>Lindnér</a:t>
            </a:r>
            <a:r>
              <a:rPr lang="sv-SE" dirty="0" smtClean="0"/>
              <a:t> &amp; Jonas Wendt</a:t>
            </a:r>
            <a:endParaRPr lang="sv-SE" dirty="0"/>
          </a:p>
        </p:txBody>
      </p:sp>
      <p:sp>
        <p:nvSpPr>
          <p:cNvPr id="14" name="Slide Number Placeholder 13"/>
          <p:cNvSpPr>
            <a:spLocks noGrp="1"/>
          </p:cNvSpPr>
          <p:nvPr>
            <p:ph type="sldNum" sz="quarter" idx="12"/>
          </p:nvPr>
        </p:nvSpPr>
        <p:spPr/>
        <p:txBody>
          <a:bodyPr/>
          <a:lstStyle>
            <a:lvl1pPr>
              <a:defRPr>
                <a:solidFill>
                  <a:schemeClr val="lt1"/>
                </a:solidFill>
              </a:defRPr>
            </a:lvl1pPr>
          </a:lstStyle>
          <a:p>
            <a:fld id="{C7A283CF-5651-43F5-9656-BBB492AC7393}" type="slidenum">
              <a:rPr lang="sv-SE" smtClean="0"/>
              <a:pPr/>
              <a:t>‹#›</a:t>
            </a:fld>
            <a:endParaRPr lang="sv-SE"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solidFill>
                  <a:schemeClr val="lt1"/>
                </a:solidFill>
                <a:latin typeface="Arial"/>
              </a:rPr>
              <a:t>SWERMA - Enterprise Risk Management</a:t>
            </a: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subtitle</a:t>
            </a:r>
            <a:r>
              <a:rPr lang="sv-SE" noProof="0" dirty="0" smtClean="0"/>
              <a:t> style</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0"/>
          </p:nvPr>
        </p:nvSpPr>
        <p:spPr/>
        <p:txBody>
          <a:bodyPr/>
          <a:lstStyle/>
          <a:p>
            <a:r>
              <a:rPr lang="sv-SE" dirty="0" smtClean="0"/>
              <a:t>May 2014</a:t>
            </a:r>
            <a:endParaRPr lang="sv-SE" dirty="0"/>
          </a:p>
        </p:txBody>
      </p:sp>
      <p:sp>
        <p:nvSpPr>
          <p:cNvPr id="7" name="Footer Placeholder 6"/>
          <p:cNvSpPr>
            <a:spLocks noGrp="1"/>
          </p:cNvSpPr>
          <p:nvPr>
            <p:ph type="ftr" sz="quarter" idx="11"/>
          </p:nvPr>
        </p:nvSpPr>
        <p:spPr/>
        <p:txBody>
          <a:bodyPr/>
          <a:lstStyle/>
          <a:p>
            <a:r>
              <a:rPr lang="sv-SE" dirty="0" smtClean="0"/>
              <a:t>Axel </a:t>
            </a:r>
            <a:r>
              <a:rPr lang="sv-SE" dirty="0" err="1" smtClean="0"/>
              <a:t>Lindnér</a:t>
            </a:r>
            <a:r>
              <a:rPr lang="sv-SE" dirty="0" smtClean="0"/>
              <a:t> &amp; Jonas Wendt</a:t>
            </a:r>
            <a:endParaRPr lang="sv-SE" dirty="0"/>
          </a:p>
        </p:txBody>
      </p:sp>
      <p:sp>
        <p:nvSpPr>
          <p:cNvPr id="8" name="Slide Number Placeholder 7"/>
          <p:cNvSpPr>
            <a:spLocks noGrp="1"/>
          </p:cNvSpPr>
          <p:nvPr>
            <p:ph type="sldNum" sz="quarter" idx="12"/>
          </p:nvPr>
        </p:nvSpPr>
        <p:spPr/>
        <p:txBody>
          <a:bodyPr/>
          <a:lstStyle/>
          <a:p>
            <a:fld id="{4EB469AE-B3EA-48F3-975D-B3726BE6672D}" type="slidenum">
              <a:rPr lang="sv-SE" smtClean="0"/>
              <a:t>‹#›</a:t>
            </a:fld>
            <a:endParaRPr lang="sv-SE"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subtitle</a:t>
            </a:r>
            <a:r>
              <a:rPr lang="sv-SE" noProof="0" dirty="0" smtClean="0"/>
              <a:t> style</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0"/>
          </p:nvPr>
        </p:nvSpPr>
        <p:spPr/>
        <p:txBody>
          <a:bodyPr/>
          <a:lstStyle>
            <a:lvl1pPr>
              <a:defRPr>
                <a:solidFill>
                  <a:schemeClr val="lt1"/>
                </a:solidFill>
              </a:defRPr>
            </a:lvl1pPr>
          </a:lstStyle>
          <a:p>
            <a:r>
              <a:rPr lang="sv-SE" dirty="0" smtClean="0"/>
              <a:t>May 2014</a:t>
            </a:r>
            <a:endParaRPr lang="sv-SE" dirty="0"/>
          </a:p>
        </p:txBody>
      </p:sp>
      <p:sp>
        <p:nvSpPr>
          <p:cNvPr id="7" name="Footer Placeholder 6"/>
          <p:cNvSpPr>
            <a:spLocks noGrp="1"/>
          </p:cNvSpPr>
          <p:nvPr>
            <p:ph type="ftr" sz="quarter" idx="11"/>
          </p:nvPr>
        </p:nvSpPr>
        <p:spPr/>
        <p:txBody>
          <a:bodyPr/>
          <a:lstStyle>
            <a:lvl1pPr>
              <a:defRPr>
                <a:solidFill>
                  <a:schemeClr val="lt1"/>
                </a:solidFill>
              </a:defRPr>
            </a:lvl1pPr>
          </a:lstStyle>
          <a:p>
            <a:r>
              <a:rPr lang="sv-SE" dirty="0" smtClean="0"/>
              <a:t>Axel </a:t>
            </a:r>
            <a:r>
              <a:rPr lang="sv-SE" dirty="0" err="1" smtClean="0"/>
              <a:t>Lindnér</a:t>
            </a:r>
            <a:r>
              <a:rPr lang="sv-SE" dirty="0" smtClean="0"/>
              <a:t> &amp; Jonas Wendt</a:t>
            </a:r>
            <a:endParaRPr lang="sv-SE" dirty="0"/>
          </a:p>
        </p:txBody>
      </p:sp>
      <p:sp>
        <p:nvSpPr>
          <p:cNvPr id="8" name="Slide Number Placeholder 7"/>
          <p:cNvSpPr>
            <a:spLocks noGrp="1"/>
          </p:cNvSpPr>
          <p:nvPr>
            <p:ph type="sldNum" sz="quarter" idx="12"/>
          </p:nvPr>
        </p:nvSpPr>
        <p:spPr/>
        <p:txBody>
          <a:bodyPr/>
          <a:lstStyle>
            <a:lvl1pPr>
              <a:defRPr>
                <a:solidFill>
                  <a:schemeClr val="lt1"/>
                </a:solidFill>
              </a:defRPr>
            </a:lvl1pPr>
          </a:lstStyle>
          <a:p>
            <a:fld id="{BFEAA6B0-D3B7-4BCA-B0AD-EA5B350D672F}" type="slidenum">
              <a:rPr lang="sv-SE" smtClean="0"/>
              <a:pPr/>
              <a:t>‹#›</a:t>
            </a:fld>
            <a:endParaRPr lang="sv-SE"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solidFill>
                  <a:schemeClr val="lt1"/>
                </a:solidFill>
                <a:latin typeface="Arial"/>
              </a:rPr>
              <a:t>SWERMA - Enterprise Risk Management</a:t>
            </a: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subtitle</a:t>
            </a:r>
            <a:r>
              <a:rPr lang="sv-SE" noProof="0" dirty="0" smtClean="0"/>
              <a:t> style</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4"/>
          </p:nvPr>
        </p:nvSpPr>
        <p:spPr/>
        <p:txBody>
          <a:bodyPr/>
          <a:lstStyle>
            <a:lvl1pPr>
              <a:defRPr>
                <a:solidFill>
                  <a:schemeClr val="lt1"/>
                </a:solidFill>
              </a:defRPr>
            </a:lvl1pPr>
          </a:lstStyle>
          <a:p>
            <a:r>
              <a:rPr lang="sv-SE" dirty="0" smtClean="0"/>
              <a:t>May 2014</a:t>
            </a:r>
            <a:endParaRPr lang="sv-SE" dirty="0"/>
          </a:p>
        </p:txBody>
      </p:sp>
      <p:sp>
        <p:nvSpPr>
          <p:cNvPr id="7" name="Footer Placeholder 6"/>
          <p:cNvSpPr>
            <a:spLocks noGrp="1"/>
          </p:cNvSpPr>
          <p:nvPr>
            <p:ph type="ftr" sz="quarter" idx="15"/>
          </p:nvPr>
        </p:nvSpPr>
        <p:spPr/>
        <p:txBody>
          <a:bodyPr/>
          <a:lstStyle>
            <a:lvl1pPr>
              <a:defRPr>
                <a:solidFill>
                  <a:schemeClr val="lt1"/>
                </a:solidFill>
              </a:defRPr>
            </a:lvl1pPr>
          </a:lstStyle>
          <a:p>
            <a:r>
              <a:rPr lang="sv-SE" dirty="0" smtClean="0"/>
              <a:t>Axel </a:t>
            </a:r>
            <a:r>
              <a:rPr lang="sv-SE" dirty="0" err="1" smtClean="0"/>
              <a:t>Lindnér</a:t>
            </a:r>
            <a:r>
              <a:rPr lang="sv-SE" dirty="0" smtClean="0"/>
              <a:t> &amp; Jonas Wendt</a:t>
            </a:r>
            <a:endParaRPr lang="sv-SE" dirty="0"/>
          </a:p>
        </p:txBody>
      </p:sp>
      <p:sp>
        <p:nvSpPr>
          <p:cNvPr id="8" name="Slide Number Placeholder 7"/>
          <p:cNvSpPr>
            <a:spLocks noGrp="1"/>
          </p:cNvSpPr>
          <p:nvPr>
            <p:ph type="sldNum" sz="quarter" idx="16"/>
          </p:nvPr>
        </p:nvSpPr>
        <p:spPr/>
        <p:txBody>
          <a:bodyPr/>
          <a:lstStyle>
            <a:lvl1pPr>
              <a:defRPr>
                <a:solidFill>
                  <a:schemeClr val="lt1"/>
                </a:solidFill>
              </a:defRPr>
            </a:lvl1pPr>
          </a:lstStyle>
          <a:p>
            <a:fld id="{7D375950-37D3-4303-8824-A8A768244E59}" type="slidenum">
              <a:rPr lang="sv-SE" smtClean="0"/>
              <a:pPr/>
              <a:t>‹#›</a:t>
            </a:fld>
            <a:endParaRPr lang="sv-SE" dirty="0"/>
          </a:p>
        </p:txBody>
      </p:sp>
      <p:sp>
        <p:nvSpPr>
          <p:cNvPr id="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solidFill>
                  <a:schemeClr val="lt1"/>
                </a:solidFill>
                <a:latin typeface="Arial"/>
              </a:rPr>
              <a:t>SWERMA - Enterprise Risk Management</a:t>
            </a: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sv-SE" noProof="0" dirty="0" err="1" smtClean="0"/>
              <a:t>Click</a:t>
            </a:r>
            <a:r>
              <a:rPr lang="sv-SE" noProof="0" dirty="0" smtClean="0"/>
              <a:t> to </a:t>
            </a:r>
            <a:r>
              <a:rPr lang="sv-SE" noProof="0" dirty="0" err="1" smtClean="0"/>
              <a:t>add</a:t>
            </a:r>
            <a:r>
              <a:rPr lang="sv-SE" noProof="0" dirty="0" smtClean="0"/>
              <a:t> the </a:t>
            </a:r>
            <a:r>
              <a:rPr lang="sv-SE" noProof="0" dirty="0" err="1" smtClean="0"/>
              <a:t>presentation’s</a:t>
            </a:r>
            <a:r>
              <a:rPr lang="sv-SE" noProof="0" dirty="0" smtClean="0"/>
              <a:t> </a:t>
            </a:r>
            <a:r>
              <a:rPr lang="sv-SE" noProof="0" dirty="0" err="1" smtClean="0"/>
              <a:t>main</a:t>
            </a:r>
            <a:r>
              <a:rPr lang="sv-SE" noProof="0" dirty="0" smtClean="0"/>
              <a:t> </a:t>
            </a:r>
            <a:r>
              <a:rPr lang="sv-SE" noProof="0" dirty="0" err="1" smtClean="0"/>
              <a:t>title</a:t>
            </a:r>
            <a:endParaRPr lang="sv-SE"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sv-SE" noProof="0" dirty="0" err="1" smtClean="0"/>
              <a:t>Subtitle</a:t>
            </a:r>
            <a:r>
              <a:rPr lang="sv-SE" noProof="0" dirty="0" smtClean="0"/>
              <a:t> and date (</a:t>
            </a:r>
            <a:r>
              <a:rPr lang="sv-SE" noProof="0" dirty="0" err="1" smtClean="0"/>
              <a:t>move</a:t>
            </a:r>
            <a:r>
              <a:rPr lang="sv-SE" noProof="0" dirty="0" smtClean="0"/>
              <a:t> </a:t>
            </a:r>
            <a:r>
              <a:rPr lang="sv-SE" noProof="0" dirty="0" err="1" smtClean="0"/>
              <a:t>higher</a:t>
            </a:r>
            <a:r>
              <a:rPr lang="sv-SE" noProof="0" dirty="0" smtClean="0"/>
              <a:t> </a:t>
            </a:r>
            <a:r>
              <a:rPr lang="sv-SE" noProof="0" dirty="0" err="1" smtClean="0"/>
              <a:t>if</a:t>
            </a:r>
            <a:r>
              <a:rPr lang="sv-SE" noProof="0" dirty="0" smtClean="0"/>
              <a:t> </a:t>
            </a:r>
            <a:r>
              <a:rPr lang="sv-SE" noProof="0" dirty="0" err="1" smtClean="0"/>
              <a:t>title</a:t>
            </a:r>
            <a:r>
              <a:rPr lang="sv-SE" noProof="0" dirty="0" smtClean="0"/>
              <a:t> is </a:t>
            </a:r>
            <a:r>
              <a:rPr lang="sv-SE" noProof="0" dirty="0" err="1" smtClean="0"/>
              <a:t>only</a:t>
            </a:r>
            <a:r>
              <a:rPr lang="sv-SE" noProof="0" dirty="0" smtClean="0"/>
              <a:t> </a:t>
            </a:r>
            <a:r>
              <a:rPr lang="sv-SE" noProof="0" dirty="0" err="1" smtClean="0"/>
              <a:t>one</a:t>
            </a:r>
            <a:r>
              <a:rPr lang="sv-SE" noProof="0" dirty="0" smtClean="0"/>
              <a:t> </a:t>
            </a:r>
            <a:r>
              <a:rPr lang="sv-SE" noProof="0" dirty="0" err="1" smtClean="0"/>
              <a:t>line</a:t>
            </a:r>
            <a:r>
              <a:rPr lang="sv-SE" noProof="0" dirty="0" smtClean="0"/>
              <a:t>)</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sv-SE" noProof="0" dirty="0" smtClean="0"/>
              <a:t>www.pwc.com</a:t>
            </a:r>
            <a:endParaRPr lang="sv-SE" noProof="0" dirty="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noProof="0" dirty="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sv-SE" noProof="0" dirty="0" err="1" smtClean="0"/>
              <a:t>Click</a:t>
            </a:r>
            <a:r>
              <a:rPr lang="sv-SE" noProof="0" dirty="0" smtClean="0"/>
              <a:t> </a:t>
            </a:r>
            <a:r>
              <a:rPr lang="sv-SE" noProof="0" dirty="0" err="1" smtClean="0"/>
              <a:t>icon</a:t>
            </a:r>
            <a:r>
              <a:rPr lang="sv-SE" noProof="0" dirty="0" smtClean="0"/>
              <a:t> to </a:t>
            </a:r>
            <a:r>
              <a:rPr lang="sv-SE" noProof="0" dirty="0" err="1" smtClean="0"/>
              <a:t>add</a:t>
            </a:r>
            <a:r>
              <a:rPr lang="sv-SE" noProof="0" dirty="0" smtClean="0"/>
              <a:t> </a:t>
            </a:r>
            <a:r>
              <a:rPr lang="sv-SE" noProof="0" dirty="0" err="1" smtClean="0"/>
              <a:t>picture</a:t>
            </a:r>
            <a:endParaRPr lang="sv-SE"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sv-SE" noProof="0" dirty="0" err="1" smtClean="0"/>
              <a:t>Click</a:t>
            </a:r>
            <a:r>
              <a:rPr lang="sv-SE" noProof="0" dirty="0" smtClean="0"/>
              <a:t> to </a:t>
            </a:r>
            <a:r>
              <a:rPr lang="sv-SE" noProof="0" dirty="0" err="1" smtClean="0"/>
              <a:t>add</a:t>
            </a:r>
            <a:r>
              <a:rPr lang="sv-SE" noProof="0" dirty="0" smtClean="0"/>
              <a:t> the </a:t>
            </a:r>
            <a:r>
              <a:rPr lang="sv-SE" noProof="0" dirty="0" err="1" smtClean="0"/>
              <a:t>presentation’s</a:t>
            </a:r>
            <a:r>
              <a:rPr lang="sv-SE" noProof="0" dirty="0" smtClean="0"/>
              <a:t> </a:t>
            </a:r>
            <a:r>
              <a:rPr lang="sv-SE" noProof="0" dirty="0" err="1" smtClean="0"/>
              <a:t>main</a:t>
            </a:r>
            <a:r>
              <a:rPr lang="sv-SE" noProof="0" dirty="0" smtClean="0"/>
              <a:t> </a:t>
            </a:r>
            <a:r>
              <a:rPr lang="sv-SE" noProof="0" dirty="0" err="1" smtClean="0"/>
              <a:t>title</a:t>
            </a:r>
            <a:endParaRPr lang="sv-SE" noProof="0" dirty="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sv-SE" noProof="0" dirty="0" err="1" smtClean="0"/>
              <a:t>Subtitle</a:t>
            </a:r>
            <a:r>
              <a:rPr lang="sv-SE" noProof="0" dirty="0" smtClean="0"/>
              <a:t> and date (</a:t>
            </a:r>
            <a:r>
              <a:rPr lang="sv-SE" noProof="0" dirty="0" err="1" smtClean="0"/>
              <a:t>move</a:t>
            </a:r>
            <a:r>
              <a:rPr lang="sv-SE" noProof="0" dirty="0" smtClean="0"/>
              <a:t> </a:t>
            </a:r>
            <a:r>
              <a:rPr lang="sv-SE" noProof="0" dirty="0" err="1" smtClean="0"/>
              <a:t>higher</a:t>
            </a:r>
            <a:r>
              <a:rPr lang="sv-SE" noProof="0" dirty="0" smtClean="0"/>
              <a:t> </a:t>
            </a:r>
            <a:r>
              <a:rPr lang="sv-SE" noProof="0" dirty="0" err="1" smtClean="0"/>
              <a:t>if</a:t>
            </a:r>
            <a:r>
              <a:rPr lang="sv-SE" noProof="0" dirty="0" smtClean="0"/>
              <a:t> </a:t>
            </a:r>
            <a:r>
              <a:rPr lang="sv-SE" noProof="0" dirty="0" err="1" smtClean="0"/>
              <a:t>title</a:t>
            </a:r>
            <a:r>
              <a:rPr lang="sv-SE" noProof="0" dirty="0" smtClean="0"/>
              <a:t> is </a:t>
            </a:r>
            <a:r>
              <a:rPr lang="sv-SE" noProof="0" dirty="0" err="1" smtClean="0"/>
              <a:t>only</a:t>
            </a:r>
            <a:r>
              <a:rPr lang="sv-SE" noProof="0" dirty="0" smtClean="0"/>
              <a:t> </a:t>
            </a:r>
            <a:r>
              <a:rPr lang="sv-SE" noProof="0" dirty="0" err="1" smtClean="0"/>
              <a:t>one</a:t>
            </a:r>
            <a:r>
              <a:rPr lang="sv-SE" noProof="0" dirty="0" smtClean="0"/>
              <a:t> </a:t>
            </a:r>
            <a:r>
              <a:rPr lang="sv-SE" noProof="0" dirty="0" err="1" smtClean="0"/>
              <a:t>line</a:t>
            </a:r>
            <a:r>
              <a:rPr lang="sv-SE" noProof="0" dirty="0" smtClean="0"/>
              <a:t>)</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sv-SE" noProof="0" dirty="0" smtClean="0"/>
              <a:t>www.pwc.com</a:t>
            </a:r>
            <a:endParaRPr lang="sv-SE" noProof="0" dirty="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noProof="0" dirty="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dirty="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sv-SE" noProof="0" dirty="0" err="1" smtClean="0"/>
              <a:t>Click</a:t>
            </a:r>
            <a:r>
              <a:rPr lang="sv-SE" noProof="0" dirty="0" smtClean="0"/>
              <a:t> to </a:t>
            </a:r>
            <a:r>
              <a:rPr lang="sv-SE" noProof="0" dirty="0" err="1" smtClean="0"/>
              <a:t>add</a:t>
            </a:r>
            <a:r>
              <a:rPr lang="sv-SE" noProof="0" dirty="0" smtClean="0"/>
              <a:t> the </a:t>
            </a:r>
            <a:r>
              <a:rPr lang="sv-SE" noProof="0" dirty="0" err="1" smtClean="0"/>
              <a:t>presentation’s</a:t>
            </a:r>
            <a:r>
              <a:rPr lang="sv-SE" noProof="0" dirty="0" smtClean="0"/>
              <a:t> </a:t>
            </a:r>
            <a:r>
              <a:rPr lang="sv-SE" noProof="0" dirty="0" err="1" smtClean="0"/>
              <a:t>main</a:t>
            </a:r>
            <a:r>
              <a:rPr lang="sv-SE" noProof="0" dirty="0" smtClean="0"/>
              <a:t> </a:t>
            </a:r>
            <a:r>
              <a:rPr lang="sv-SE" noProof="0" dirty="0" err="1" smtClean="0"/>
              <a:t>title</a:t>
            </a:r>
            <a:endParaRPr lang="sv-SE"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sv-SE" noProof="0" dirty="0" err="1" smtClean="0"/>
              <a:t>Subtitle</a:t>
            </a:r>
            <a:r>
              <a:rPr lang="sv-SE" noProof="0" dirty="0" smtClean="0"/>
              <a:t> and date (</a:t>
            </a:r>
            <a:r>
              <a:rPr lang="sv-SE" noProof="0" dirty="0" err="1" smtClean="0"/>
              <a:t>move</a:t>
            </a:r>
            <a:r>
              <a:rPr lang="sv-SE" noProof="0" dirty="0" smtClean="0"/>
              <a:t> </a:t>
            </a:r>
            <a:r>
              <a:rPr lang="sv-SE" noProof="0" dirty="0" err="1" smtClean="0"/>
              <a:t>higher</a:t>
            </a:r>
            <a:r>
              <a:rPr lang="sv-SE" noProof="0" dirty="0" smtClean="0"/>
              <a:t> </a:t>
            </a:r>
            <a:r>
              <a:rPr lang="sv-SE" noProof="0" dirty="0" err="1" smtClean="0"/>
              <a:t>if</a:t>
            </a:r>
            <a:r>
              <a:rPr lang="sv-SE" noProof="0" dirty="0" smtClean="0"/>
              <a:t> </a:t>
            </a:r>
            <a:r>
              <a:rPr lang="sv-SE" noProof="0" dirty="0" err="1" smtClean="0"/>
              <a:t>title</a:t>
            </a:r>
            <a:r>
              <a:rPr lang="sv-SE" noProof="0" dirty="0" smtClean="0"/>
              <a:t> is </a:t>
            </a:r>
            <a:r>
              <a:rPr lang="sv-SE" noProof="0" dirty="0" err="1" smtClean="0"/>
              <a:t>only</a:t>
            </a:r>
            <a:r>
              <a:rPr lang="sv-SE" noProof="0" dirty="0" smtClean="0"/>
              <a:t> </a:t>
            </a:r>
            <a:r>
              <a:rPr lang="sv-SE" noProof="0" dirty="0" err="1" smtClean="0"/>
              <a:t>one</a:t>
            </a:r>
            <a:r>
              <a:rPr lang="sv-SE" noProof="0" dirty="0" smtClean="0"/>
              <a:t> </a:t>
            </a:r>
            <a:r>
              <a:rPr lang="sv-SE" noProof="0" dirty="0" err="1" smtClean="0"/>
              <a:t>line</a:t>
            </a:r>
            <a:r>
              <a:rPr lang="sv-SE" noProof="0" dirty="0" smtClean="0"/>
              <a:t>)</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sv-SE" noProof="0" dirty="0" smtClean="0"/>
              <a:t>www.pwc.com</a:t>
            </a:r>
            <a:endParaRPr lang="sv-SE" noProof="0" dirty="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sv-SE" noProof="0" dirty="0" err="1" smtClean="0"/>
              <a:t>Click</a:t>
            </a:r>
            <a:r>
              <a:rPr lang="sv-SE" noProof="0" dirty="0" smtClean="0"/>
              <a:t> </a:t>
            </a:r>
            <a:r>
              <a:rPr lang="sv-SE" noProof="0" dirty="0" err="1" smtClean="0"/>
              <a:t>icon</a:t>
            </a:r>
            <a:r>
              <a:rPr lang="sv-SE" noProof="0" dirty="0" smtClean="0"/>
              <a:t> to </a:t>
            </a:r>
            <a:r>
              <a:rPr lang="sv-SE" noProof="0" dirty="0" err="1" smtClean="0"/>
              <a:t>add</a:t>
            </a:r>
            <a:r>
              <a:rPr lang="sv-SE" noProof="0" dirty="0" smtClean="0"/>
              <a:t> </a:t>
            </a:r>
            <a:r>
              <a:rPr lang="sv-SE" noProof="0" dirty="0" err="1" smtClean="0"/>
              <a:t>picture</a:t>
            </a:r>
            <a:endParaRPr lang="sv-SE"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noProof="0" dirty="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a:p>
        </p:txBody>
      </p:sp>
      <p:cxnSp>
        <p:nvCxnSpPr>
          <p:cNvPr id="15" name="Shape 14"/>
          <p:cNvCxnSpPr/>
          <p:nvPr/>
        </p:nvCxnSpPr>
        <p:spPr>
          <a:xfrm rot="5400000" flipH="1" flipV="1">
            <a:off x="4419601" y="-3429000"/>
            <a:ext cx="152399" cy="8229600"/>
          </a:xfrm>
          <a:prstGeom prst="bentConnector2">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6"/>
          </p:nvPr>
        </p:nvSpPr>
        <p:spPr/>
        <p:txBody>
          <a:bodyPr/>
          <a:lstStyle/>
          <a:p>
            <a:r>
              <a:rPr lang="sv-SE" dirty="0" smtClean="0"/>
              <a:t>May 2014</a:t>
            </a:r>
            <a:endParaRPr lang="sv-SE" dirty="0"/>
          </a:p>
        </p:txBody>
      </p:sp>
      <p:sp>
        <p:nvSpPr>
          <p:cNvPr id="8" name="Footer Placeholder 7"/>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11" name="Slide Number Placeholder 10"/>
          <p:cNvSpPr>
            <a:spLocks noGrp="1"/>
          </p:cNvSpPr>
          <p:nvPr>
            <p:ph type="sldNum" sz="quarter" idx="18"/>
          </p:nvPr>
        </p:nvSpPr>
        <p:spPr/>
        <p:txBody>
          <a:bodyPr/>
          <a:lstStyle/>
          <a:p>
            <a:fld id="{E5A23FBC-F6CD-461F-BF7D-4A1131D9E978}" type="slidenum">
              <a:rPr lang="sv-SE" smtClean="0"/>
              <a:t>‹#›</a:t>
            </a:fld>
            <a:endParaRPr lang="sv-SE"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spTree>
  </p:cSld>
  <p:clrMapOvr>
    <a:masterClrMapping/>
  </p:clrMapOvr>
  <p:timing>
    <p:tnLst>
      <p:par>
        <p:cTn id="1" dur="indefinite" restart="never" nodeType="tmRoot"/>
      </p:par>
    </p:tnLst>
  </p:timing>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sv-SE" noProof="0" dirty="0" err="1" smtClean="0"/>
              <a:t>Click</a:t>
            </a:r>
            <a:r>
              <a:rPr lang="sv-SE" noProof="0" dirty="0" smtClean="0"/>
              <a:t> to </a:t>
            </a:r>
            <a:r>
              <a:rPr lang="sv-SE" noProof="0" dirty="0" err="1" smtClean="0"/>
              <a:t>add</a:t>
            </a:r>
            <a:r>
              <a:rPr lang="sv-SE" noProof="0" dirty="0" smtClean="0"/>
              <a:t> the </a:t>
            </a:r>
            <a:r>
              <a:rPr lang="sv-SE" noProof="0" dirty="0" err="1" smtClean="0"/>
              <a:t>presentation’s</a:t>
            </a:r>
            <a:r>
              <a:rPr lang="sv-SE" noProof="0" dirty="0" smtClean="0"/>
              <a:t> </a:t>
            </a:r>
            <a:r>
              <a:rPr lang="sv-SE" noProof="0" dirty="0" err="1" smtClean="0"/>
              <a:t>main</a:t>
            </a:r>
            <a:r>
              <a:rPr lang="sv-SE" noProof="0" dirty="0" smtClean="0"/>
              <a:t> </a:t>
            </a:r>
            <a:r>
              <a:rPr lang="sv-SE" noProof="0" dirty="0" err="1" smtClean="0"/>
              <a:t>title</a:t>
            </a:r>
            <a:endParaRPr lang="sv-SE"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sv-SE" noProof="0" dirty="0" err="1" smtClean="0"/>
              <a:t>Subtitle</a:t>
            </a:r>
            <a:r>
              <a:rPr lang="sv-SE" noProof="0" dirty="0" smtClean="0"/>
              <a:t> and date (</a:t>
            </a:r>
            <a:r>
              <a:rPr lang="sv-SE" noProof="0" dirty="0" err="1" smtClean="0"/>
              <a:t>move</a:t>
            </a:r>
            <a:r>
              <a:rPr lang="sv-SE" noProof="0" dirty="0" smtClean="0"/>
              <a:t> </a:t>
            </a:r>
            <a:r>
              <a:rPr lang="sv-SE" noProof="0" dirty="0" err="1" smtClean="0"/>
              <a:t>higher</a:t>
            </a:r>
            <a:r>
              <a:rPr lang="sv-SE" noProof="0" dirty="0" smtClean="0"/>
              <a:t> </a:t>
            </a:r>
            <a:r>
              <a:rPr lang="sv-SE" noProof="0" dirty="0" err="1" smtClean="0"/>
              <a:t>if</a:t>
            </a:r>
            <a:r>
              <a:rPr lang="sv-SE" noProof="0" dirty="0" smtClean="0"/>
              <a:t> </a:t>
            </a:r>
            <a:r>
              <a:rPr lang="sv-SE" noProof="0" dirty="0" err="1" smtClean="0"/>
              <a:t>title</a:t>
            </a:r>
            <a:r>
              <a:rPr lang="sv-SE" noProof="0" dirty="0" smtClean="0"/>
              <a:t> is </a:t>
            </a:r>
            <a:r>
              <a:rPr lang="sv-SE" noProof="0" dirty="0" err="1" smtClean="0"/>
              <a:t>only</a:t>
            </a:r>
            <a:r>
              <a:rPr lang="sv-SE" noProof="0" dirty="0" smtClean="0"/>
              <a:t> </a:t>
            </a:r>
            <a:r>
              <a:rPr lang="sv-SE" noProof="0" dirty="0" err="1" smtClean="0"/>
              <a:t>one</a:t>
            </a:r>
            <a:r>
              <a:rPr lang="sv-SE" noProof="0" dirty="0" smtClean="0"/>
              <a:t> </a:t>
            </a:r>
            <a:r>
              <a:rPr lang="sv-SE" noProof="0" dirty="0" err="1" smtClean="0"/>
              <a:t>line</a:t>
            </a:r>
            <a:r>
              <a:rPr lang="sv-SE" noProof="0" dirty="0" smtClean="0"/>
              <a:t>)</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sv-SE" noProof="0" dirty="0" smtClean="0"/>
              <a:t>www.pwc.com</a:t>
            </a:r>
            <a:endParaRPr lang="sv-SE" noProof="0" dirty="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sv-SE"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noProof="0" dirty="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sv-SE" noProof="0" dirty="0" err="1" smtClean="0"/>
              <a:t>Add</a:t>
            </a:r>
            <a:r>
              <a:rPr lang="sv-SE" noProof="0" dirty="0" smtClean="0"/>
              <a:t> legal and copyright </a:t>
            </a:r>
            <a:r>
              <a:rPr lang="sv-SE" noProof="0" dirty="0" err="1" smtClean="0"/>
              <a:t>disclaimers</a:t>
            </a:r>
            <a:r>
              <a:rPr lang="sv-SE" noProof="0" dirty="0" smtClean="0"/>
              <a:t> </a:t>
            </a:r>
            <a:r>
              <a:rPr lang="sv-SE" noProof="0" dirty="0" err="1" smtClean="0"/>
              <a:t>here</a:t>
            </a:r>
            <a:r>
              <a:rPr lang="sv-SE" noProof="0" dirty="0" smtClean="0"/>
              <a:t>.</a:t>
            </a:r>
            <a:endParaRPr lang="sv-SE" noProof="0" dirty="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28" name="Content Placeholder 26"/>
          <p:cNvSpPr>
            <a:spLocks noGrp="1"/>
          </p:cNvSpPr>
          <p:nvPr>
            <p:ph sz="quarter" idx="14"/>
          </p:nvPr>
        </p:nvSpPr>
        <p:spPr>
          <a:xfrm>
            <a:off x="533400" y="1752601"/>
            <a:ext cx="3962400" cy="4419599"/>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a:p>
        </p:txBody>
      </p:sp>
      <p:sp>
        <p:nvSpPr>
          <p:cNvPr id="31" name="Content Placeholder 26"/>
          <p:cNvSpPr>
            <a:spLocks noGrp="1"/>
          </p:cNvSpPr>
          <p:nvPr>
            <p:ph sz="quarter" idx="15"/>
          </p:nvPr>
        </p:nvSpPr>
        <p:spPr>
          <a:xfrm>
            <a:off x="4648201" y="1752600"/>
            <a:ext cx="3962399" cy="44196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a:p>
        </p:txBody>
      </p:sp>
      <p:sp>
        <p:nvSpPr>
          <p:cNvPr id="7" name="Date Placeholder 6"/>
          <p:cNvSpPr>
            <a:spLocks noGrp="1"/>
          </p:cNvSpPr>
          <p:nvPr>
            <p:ph type="dt" sz="half" idx="16"/>
          </p:nvPr>
        </p:nvSpPr>
        <p:spPr/>
        <p:txBody>
          <a:bodyPr/>
          <a:lstStyle/>
          <a:p>
            <a:r>
              <a:rPr lang="sv-SE" dirty="0" smtClean="0"/>
              <a:t>May 2014</a:t>
            </a:r>
            <a:endParaRPr lang="sv-SE" dirty="0"/>
          </a:p>
        </p:txBody>
      </p:sp>
      <p:sp>
        <p:nvSpPr>
          <p:cNvPr id="8" name="Footer Placeholder 7"/>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9" name="Slide Number Placeholder 8"/>
          <p:cNvSpPr>
            <a:spLocks noGrp="1"/>
          </p:cNvSpPr>
          <p:nvPr>
            <p:ph type="sldNum" sz="quarter" idx="18"/>
          </p:nvPr>
        </p:nvSpPr>
        <p:spPr/>
        <p:txBody>
          <a:bodyPr/>
          <a:lstStyle/>
          <a:p>
            <a:fld id="{9D5A3D39-2A95-4210-9F8C-BA1F43F3F94E}" type="slidenum">
              <a:rPr lang="sv-SE" smtClean="0"/>
              <a:t>‹#›</a:t>
            </a:fld>
            <a:endParaRPr lang="sv-SE"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cxnSp>
        <p:nvCxnSpPr>
          <p:cNvPr id="10" name="Shape 14"/>
          <p:cNvCxnSpPr/>
          <p:nvPr userDrawn="1"/>
        </p:nvCxnSpPr>
        <p:spPr>
          <a:xfrm rot="5400000" flipH="1" flipV="1">
            <a:off x="4419601" y="-3429000"/>
            <a:ext cx="152399" cy="8229600"/>
          </a:xfrm>
          <a:prstGeom prst="bentConnector2">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27" name="Content Placeholder 26"/>
          <p:cNvSpPr>
            <a:spLocks noGrp="1"/>
          </p:cNvSpPr>
          <p:nvPr>
            <p:ph sz="quarter" idx="13"/>
          </p:nvPr>
        </p:nvSpPr>
        <p:spPr>
          <a:xfrm>
            <a:off x="533400" y="1752601"/>
            <a:ext cx="2590800" cy="4419599"/>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a:p>
        </p:txBody>
      </p:sp>
      <p:sp>
        <p:nvSpPr>
          <p:cNvPr id="28" name="Content Placeholder 26"/>
          <p:cNvSpPr>
            <a:spLocks noGrp="1"/>
          </p:cNvSpPr>
          <p:nvPr>
            <p:ph sz="quarter" idx="14"/>
          </p:nvPr>
        </p:nvSpPr>
        <p:spPr>
          <a:xfrm>
            <a:off x="3276601" y="1752601"/>
            <a:ext cx="2590799" cy="4419599"/>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a:p>
        </p:txBody>
      </p:sp>
      <p:sp>
        <p:nvSpPr>
          <p:cNvPr id="31" name="Content Placeholder 26"/>
          <p:cNvSpPr>
            <a:spLocks noGrp="1"/>
          </p:cNvSpPr>
          <p:nvPr>
            <p:ph sz="quarter" idx="15"/>
          </p:nvPr>
        </p:nvSpPr>
        <p:spPr>
          <a:xfrm>
            <a:off x="6019800" y="1752601"/>
            <a:ext cx="2590800" cy="4419599"/>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a:p>
        </p:txBody>
      </p:sp>
      <p:sp>
        <p:nvSpPr>
          <p:cNvPr id="7" name="Date Placeholder 6"/>
          <p:cNvSpPr>
            <a:spLocks noGrp="1"/>
          </p:cNvSpPr>
          <p:nvPr>
            <p:ph type="dt" sz="half" idx="16"/>
          </p:nvPr>
        </p:nvSpPr>
        <p:spPr/>
        <p:txBody>
          <a:bodyPr/>
          <a:lstStyle/>
          <a:p>
            <a:r>
              <a:rPr lang="sv-SE" dirty="0" smtClean="0"/>
              <a:t>May 2014</a:t>
            </a:r>
            <a:endParaRPr lang="sv-SE" dirty="0"/>
          </a:p>
        </p:txBody>
      </p:sp>
      <p:sp>
        <p:nvSpPr>
          <p:cNvPr id="8" name="Footer Placeholder 7"/>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9" name="Slide Number Placeholder 8"/>
          <p:cNvSpPr>
            <a:spLocks noGrp="1"/>
          </p:cNvSpPr>
          <p:nvPr>
            <p:ph type="sldNum" sz="quarter" idx="18"/>
          </p:nvPr>
        </p:nvSpPr>
        <p:spPr/>
        <p:txBody>
          <a:bodyPr/>
          <a:lstStyle/>
          <a:p>
            <a:fld id="{793FEC5F-C3A4-487A-BE64-A040AA6AA781}" type="slidenum">
              <a:rPr lang="sv-SE" smtClean="0"/>
              <a:t>‹#›</a:t>
            </a:fld>
            <a:endParaRPr lang="sv-SE" dirty="0"/>
          </a:p>
        </p:txBody>
      </p:sp>
      <p:sp>
        <p:nvSpPr>
          <p:cNvPr id="1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cxnSp>
        <p:nvCxnSpPr>
          <p:cNvPr id="11" name="Shape 14"/>
          <p:cNvCxnSpPr/>
          <p:nvPr userDrawn="1"/>
        </p:nvCxnSpPr>
        <p:spPr>
          <a:xfrm rot="5400000" flipH="1" flipV="1">
            <a:off x="4419601" y="-3429000"/>
            <a:ext cx="152399" cy="8229600"/>
          </a:xfrm>
          <a:prstGeom prst="bentConnector2">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28" name="Content Placeholder 26"/>
          <p:cNvSpPr>
            <a:spLocks noGrp="1"/>
          </p:cNvSpPr>
          <p:nvPr>
            <p:ph sz="quarter" idx="14"/>
          </p:nvPr>
        </p:nvSpPr>
        <p:spPr>
          <a:xfrm>
            <a:off x="533400" y="3352800"/>
            <a:ext cx="3962400" cy="28194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a:p>
        </p:txBody>
      </p:sp>
      <p:sp>
        <p:nvSpPr>
          <p:cNvPr id="31" name="Content Placeholder 26"/>
          <p:cNvSpPr>
            <a:spLocks noGrp="1"/>
          </p:cNvSpPr>
          <p:nvPr>
            <p:ph sz="quarter" idx="15"/>
          </p:nvPr>
        </p:nvSpPr>
        <p:spPr>
          <a:xfrm>
            <a:off x="4648199" y="3352800"/>
            <a:ext cx="3962401" cy="28194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a:p>
        </p:txBody>
      </p:sp>
      <p:sp>
        <p:nvSpPr>
          <p:cNvPr id="13" name="Text Placeholder 12"/>
          <p:cNvSpPr>
            <a:spLocks noGrp="1"/>
          </p:cNvSpPr>
          <p:nvPr>
            <p:ph type="body" sz="quarter" idx="16"/>
          </p:nvPr>
        </p:nvSpPr>
        <p:spPr>
          <a:xfrm>
            <a:off x="533400" y="1752600"/>
            <a:ext cx="8077200" cy="14478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p:txBody>
      </p:sp>
      <p:sp>
        <p:nvSpPr>
          <p:cNvPr id="7" name="Date Placeholder 6"/>
          <p:cNvSpPr>
            <a:spLocks noGrp="1"/>
          </p:cNvSpPr>
          <p:nvPr>
            <p:ph type="dt" sz="half" idx="17"/>
          </p:nvPr>
        </p:nvSpPr>
        <p:spPr/>
        <p:txBody>
          <a:bodyPr/>
          <a:lstStyle/>
          <a:p>
            <a:r>
              <a:rPr lang="sv-SE" dirty="0" smtClean="0"/>
              <a:t>May 2014</a:t>
            </a:r>
            <a:endParaRPr lang="sv-SE" dirty="0"/>
          </a:p>
        </p:txBody>
      </p:sp>
      <p:sp>
        <p:nvSpPr>
          <p:cNvPr id="8" name="Footer Placeholder 7"/>
          <p:cNvSpPr>
            <a:spLocks noGrp="1"/>
          </p:cNvSpPr>
          <p:nvPr>
            <p:ph type="ftr" sz="quarter" idx="18"/>
          </p:nvPr>
        </p:nvSpPr>
        <p:spPr/>
        <p:txBody>
          <a:bodyPr/>
          <a:lstStyle/>
          <a:p>
            <a:r>
              <a:rPr lang="sv-SE" dirty="0" smtClean="0"/>
              <a:t>Axel </a:t>
            </a:r>
            <a:r>
              <a:rPr lang="sv-SE" dirty="0" err="1" smtClean="0"/>
              <a:t>Lindnér</a:t>
            </a:r>
            <a:r>
              <a:rPr lang="sv-SE" dirty="0" smtClean="0"/>
              <a:t> &amp; Jonas Wendt</a:t>
            </a:r>
            <a:endParaRPr lang="sv-SE" dirty="0"/>
          </a:p>
        </p:txBody>
      </p:sp>
      <p:sp>
        <p:nvSpPr>
          <p:cNvPr id="9" name="Slide Number Placeholder 8"/>
          <p:cNvSpPr>
            <a:spLocks noGrp="1"/>
          </p:cNvSpPr>
          <p:nvPr>
            <p:ph type="sldNum" sz="quarter" idx="19"/>
          </p:nvPr>
        </p:nvSpPr>
        <p:spPr/>
        <p:txBody>
          <a:bodyPr/>
          <a:lstStyle/>
          <a:p>
            <a:fld id="{7FD3391A-C708-4CA9-B9B0-1519C29F559E}" type="slidenum">
              <a:rPr lang="sv-SE" smtClean="0"/>
              <a:t>‹#›</a:t>
            </a:fld>
            <a:endParaRPr lang="sv-SE" dirty="0"/>
          </a:p>
        </p:txBody>
      </p:sp>
      <p:sp>
        <p:nvSpPr>
          <p:cNvPr id="1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cxnSp>
        <p:nvCxnSpPr>
          <p:cNvPr id="11" name="Shape 14"/>
          <p:cNvCxnSpPr/>
          <p:nvPr userDrawn="1"/>
        </p:nvCxnSpPr>
        <p:spPr>
          <a:xfrm rot="5400000" flipH="1" flipV="1">
            <a:off x="4419601" y="-3429000"/>
            <a:ext cx="152399" cy="8229600"/>
          </a:xfrm>
          <a:prstGeom prst="bentConnector2">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28" name="Content Placeholder 26"/>
          <p:cNvSpPr>
            <a:spLocks noGrp="1"/>
          </p:cNvSpPr>
          <p:nvPr>
            <p:ph sz="quarter" idx="14"/>
          </p:nvPr>
        </p:nvSpPr>
        <p:spPr>
          <a:xfrm>
            <a:off x="6019800" y="1752600"/>
            <a:ext cx="2590800" cy="21336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p:txBody>
      </p:sp>
      <p:sp>
        <p:nvSpPr>
          <p:cNvPr id="31" name="Content Placeholder 26"/>
          <p:cNvSpPr>
            <a:spLocks noGrp="1"/>
          </p:cNvSpPr>
          <p:nvPr>
            <p:ph sz="quarter" idx="15"/>
          </p:nvPr>
        </p:nvSpPr>
        <p:spPr>
          <a:xfrm>
            <a:off x="6019800" y="4038600"/>
            <a:ext cx="2590800" cy="21336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p:txBody>
      </p:sp>
      <p:sp>
        <p:nvSpPr>
          <p:cNvPr id="13" name="Text Placeholder 12"/>
          <p:cNvSpPr>
            <a:spLocks noGrp="1"/>
          </p:cNvSpPr>
          <p:nvPr>
            <p:ph type="body" sz="quarter" idx="16"/>
          </p:nvPr>
        </p:nvSpPr>
        <p:spPr>
          <a:xfrm>
            <a:off x="533400" y="1752600"/>
            <a:ext cx="5334000" cy="44196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p:txBody>
      </p:sp>
      <p:sp>
        <p:nvSpPr>
          <p:cNvPr id="7" name="Date Placeholder 6"/>
          <p:cNvSpPr>
            <a:spLocks noGrp="1"/>
          </p:cNvSpPr>
          <p:nvPr>
            <p:ph type="dt" sz="half" idx="17"/>
          </p:nvPr>
        </p:nvSpPr>
        <p:spPr/>
        <p:txBody>
          <a:bodyPr/>
          <a:lstStyle/>
          <a:p>
            <a:r>
              <a:rPr lang="sv-SE" dirty="0" smtClean="0"/>
              <a:t>May 2014</a:t>
            </a:r>
            <a:endParaRPr lang="sv-SE" dirty="0"/>
          </a:p>
        </p:txBody>
      </p:sp>
      <p:sp>
        <p:nvSpPr>
          <p:cNvPr id="8" name="Footer Placeholder 7"/>
          <p:cNvSpPr>
            <a:spLocks noGrp="1"/>
          </p:cNvSpPr>
          <p:nvPr>
            <p:ph type="ftr" sz="quarter" idx="18"/>
          </p:nvPr>
        </p:nvSpPr>
        <p:spPr/>
        <p:txBody>
          <a:bodyPr/>
          <a:lstStyle/>
          <a:p>
            <a:r>
              <a:rPr lang="sv-SE" dirty="0" smtClean="0"/>
              <a:t>Axel </a:t>
            </a:r>
            <a:r>
              <a:rPr lang="sv-SE" dirty="0" err="1" smtClean="0"/>
              <a:t>Lindnér</a:t>
            </a:r>
            <a:r>
              <a:rPr lang="sv-SE" dirty="0" smtClean="0"/>
              <a:t> &amp; Jonas Wendt</a:t>
            </a:r>
            <a:endParaRPr lang="sv-SE" dirty="0"/>
          </a:p>
        </p:txBody>
      </p:sp>
      <p:sp>
        <p:nvSpPr>
          <p:cNvPr id="9" name="Slide Number Placeholder 8"/>
          <p:cNvSpPr>
            <a:spLocks noGrp="1"/>
          </p:cNvSpPr>
          <p:nvPr>
            <p:ph type="sldNum" sz="quarter" idx="19"/>
          </p:nvPr>
        </p:nvSpPr>
        <p:spPr/>
        <p:txBody>
          <a:bodyPr/>
          <a:lstStyle/>
          <a:p>
            <a:fld id="{E81854E6-5D1B-47DD-A766-446D7EF68755}" type="slidenum">
              <a:rPr lang="sv-SE" smtClean="0"/>
              <a:t>‹#›</a:t>
            </a:fld>
            <a:endParaRPr lang="sv-SE" dirty="0"/>
          </a:p>
        </p:txBody>
      </p:sp>
      <p:sp>
        <p:nvSpPr>
          <p:cNvPr id="1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cxnSp>
        <p:nvCxnSpPr>
          <p:cNvPr id="11" name="Shape 14"/>
          <p:cNvCxnSpPr/>
          <p:nvPr userDrawn="1"/>
        </p:nvCxnSpPr>
        <p:spPr>
          <a:xfrm rot="5400000" flipH="1" flipV="1">
            <a:off x="4419601" y="-3429000"/>
            <a:ext cx="152399" cy="8229600"/>
          </a:xfrm>
          <a:prstGeom prst="bentConnector2">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p:txBody>
      </p:sp>
      <p:sp>
        <p:nvSpPr>
          <p:cNvPr id="2" name="Title 1"/>
          <p:cNvSpPr>
            <a:spLocks noGrp="1"/>
          </p:cNvSpPr>
          <p:nvPr>
            <p:ph type="title"/>
          </p:nvPr>
        </p:nvSpPr>
        <p:spPr>
          <a:xfrm>
            <a:off x="533400" y="685800"/>
            <a:ext cx="8077200" cy="914400"/>
          </a:xfrm>
        </p:spPr>
        <p:txBody>
          <a:body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31" name="Content Placeholder 26"/>
          <p:cNvSpPr>
            <a:spLocks noGrp="1"/>
          </p:cNvSpPr>
          <p:nvPr>
            <p:ph sz="quarter" idx="15"/>
          </p:nvPr>
        </p:nvSpPr>
        <p:spPr>
          <a:xfrm>
            <a:off x="533400" y="4038600"/>
            <a:ext cx="2590800" cy="21336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p:txBody>
      </p:sp>
      <p:sp>
        <p:nvSpPr>
          <p:cNvPr id="13" name="Text Placeholder 12"/>
          <p:cNvSpPr>
            <a:spLocks noGrp="1"/>
          </p:cNvSpPr>
          <p:nvPr>
            <p:ph type="body" sz="quarter" idx="16"/>
          </p:nvPr>
        </p:nvSpPr>
        <p:spPr>
          <a:xfrm>
            <a:off x="3276600" y="1752600"/>
            <a:ext cx="5334000" cy="4419600"/>
          </a:xfrm>
        </p:spPr>
        <p:txBody>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p:txBody>
      </p:sp>
      <p:sp>
        <p:nvSpPr>
          <p:cNvPr id="7" name="Date Placeholder 6"/>
          <p:cNvSpPr>
            <a:spLocks noGrp="1"/>
          </p:cNvSpPr>
          <p:nvPr>
            <p:ph type="dt" sz="half" idx="17"/>
          </p:nvPr>
        </p:nvSpPr>
        <p:spPr/>
        <p:txBody>
          <a:bodyPr/>
          <a:lstStyle/>
          <a:p>
            <a:r>
              <a:rPr lang="sv-SE" dirty="0" smtClean="0"/>
              <a:t>May 2014</a:t>
            </a:r>
            <a:endParaRPr lang="sv-SE" dirty="0"/>
          </a:p>
        </p:txBody>
      </p:sp>
      <p:sp>
        <p:nvSpPr>
          <p:cNvPr id="8" name="Footer Placeholder 7"/>
          <p:cNvSpPr>
            <a:spLocks noGrp="1"/>
          </p:cNvSpPr>
          <p:nvPr>
            <p:ph type="ftr" sz="quarter" idx="18"/>
          </p:nvPr>
        </p:nvSpPr>
        <p:spPr/>
        <p:txBody>
          <a:bodyPr/>
          <a:lstStyle/>
          <a:p>
            <a:r>
              <a:rPr lang="sv-SE" dirty="0" smtClean="0"/>
              <a:t>Axel </a:t>
            </a:r>
            <a:r>
              <a:rPr lang="sv-SE" dirty="0" err="1" smtClean="0"/>
              <a:t>Lindnér</a:t>
            </a:r>
            <a:r>
              <a:rPr lang="sv-SE" dirty="0" smtClean="0"/>
              <a:t> &amp; Jonas Wendt</a:t>
            </a:r>
            <a:endParaRPr lang="sv-SE" dirty="0"/>
          </a:p>
        </p:txBody>
      </p:sp>
      <p:sp>
        <p:nvSpPr>
          <p:cNvPr id="9" name="Slide Number Placeholder 8"/>
          <p:cNvSpPr>
            <a:spLocks noGrp="1"/>
          </p:cNvSpPr>
          <p:nvPr>
            <p:ph type="sldNum" sz="quarter" idx="19"/>
          </p:nvPr>
        </p:nvSpPr>
        <p:spPr/>
        <p:txBody>
          <a:bodyPr/>
          <a:lstStyle/>
          <a:p>
            <a:fld id="{87A11CDD-FD16-45CC-85D1-44F351DF9752}" type="slidenum">
              <a:rPr lang="sv-SE" smtClean="0"/>
              <a:t>‹#›</a:t>
            </a:fld>
            <a:endParaRPr lang="sv-SE" dirty="0"/>
          </a:p>
        </p:txBody>
      </p:sp>
      <p:sp>
        <p:nvSpPr>
          <p:cNvPr id="1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spTree>
  </p:cSld>
  <p:clrMapOvr>
    <a:masterClrMapping/>
  </p:clrMapOvr>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sv-SE" noProof="1" smtClean="0"/>
              <a:t>Click to edit Master title style</a:t>
            </a:r>
            <a:endParaRPr lang="sv-SE"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sv-SE" noProof="1" smtClean="0"/>
              <a:t>Click to edit Master text styles</a:t>
            </a:r>
          </a:p>
          <a:p>
            <a:pPr lvl="1"/>
            <a:r>
              <a:rPr lang="sv-SE" noProof="1" smtClean="0"/>
              <a:t>Second level</a:t>
            </a:r>
          </a:p>
          <a:p>
            <a:pPr lvl="2"/>
            <a:r>
              <a:rPr lang="sv-SE" noProof="1" smtClean="0"/>
              <a:t>Third level</a:t>
            </a:r>
          </a:p>
          <a:p>
            <a:pPr lvl="3"/>
            <a:r>
              <a:rPr lang="sv-SE" noProof="1" smtClean="0"/>
              <a:t>Fourth level</a:t>
            </a:r>
          </a:p>
          <a:p>
            <a:pPr lvl="4"/>
            <a:r>
              <a:rPr lang="sv-SE" noProof="1" smtClean="0"/>
              <a:t>Fifth level</a:t>
            </a:r>
            <a:endParaRPr lang="sv-SE"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sv-SE"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7"/>
          </p:nvPr>
        </p:nvSpPr>
        <p:spPr/>
        <p:txBody>
          <a:bodyPr/>
          <a:lstStyle/>
          <a:p>
            <a:r>
              <a:rPr lang="sv-SE" dirty="0" smtClean="0"/>
              <a:t>May 2014</a:t>
            </a:r>
            <a:endParaRPr lang="sv-SE" dirty="0"/>
          </a:p>
        </p:txBody>
      </p:sp>
      <p:sp>
        <p:nvSpPr>
          <p:cNvPr id="8" name="Footer Placeholder 7"/>
          <p:cNvSpPr>
            <a:spLocks noGrp="1"/>
          </p:cNvSpPr>
          <p:nvPr>
            <p:ph type="ftr" sz="quarter" idx="18"/>
          </p:nvPr>
        </p:nvSpPr>
        <p:spPr/>
        <p:txBody>
          <a:bodyPr/>
          <a:lstStyle/>
          <a:p>
            <a:r>
              <a:rPr lang="sv-SE" dirty="0" smtClean="0"/>
              <a:t>Axel </a:t>
            </a:r>
            <a:r>
              <a:rPr lang="sv-SE" dirty="0" err="1" smtClean="0"/>
              <a:t>Lindnér</a:t>
            </a:r>
            <a:r>
              <a:rPr lang="sv-SE" dirty="0" smtClean="0"/>
              <a:t> &amp; Jonas Wendt</a:t>
            </a:r>
            <a:endParaRPr lang="sv-SE" dirty="0"/>
          </a:p>
        </p:txBody>
      </p:sp>
      <p:sp>
        <p:nvSpPr>
          <p:cNvPr id="9" name="Slide Number Placeholder 8"/>
          <p:cNvSpPr>
            <a:spLocks noGrp="1"/>
          </p:cNvSpPr>
          <p:nvPr>
            <p:ph type="sldNum" sz="quarter" idx="19"/>
          </p:nvPr>
        </p:nvSpPr>
        <p:spPr/>
        <p:txBody>
          <a:bodyPr/>
          <a:lstStyle/>
          <a:p>
            <a:fld id="{5468B770-70A4-4AE2-80EB-277CE3F54968}" type="slidenum">
              <a:rPr lang="sv-SE" smtClean="0"/>
              <a:t>‹#›</a:t>
            </a:fld>
            <a:endParaRPr lang="sv-SE" dirty="0"/>
          </a:p>
        </p:txBody>
      </p:sp>
      <p:sp>
        <p:nvSpPr>
          <p:cNvPr id="14"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spTree>
  </p:cSld>
  <p:clrMapOvr>
    <a:masterClrMapping/>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sv-SE" noProof="0" dirty="0" err="1" smtClean="0"/>
              <a:t>Click</a:t>
            </a:r>
            <a:r>
              <a:rPr lang="sv-SE" noProof="0" dirty="0" smtClean="0"/>
              <a:t> to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r>
              <a:rPr lang="sv-SE" dirty="0" smtClean="0"/>
              <a:t>May 2014</a:t>
            </a:r>
            <a:endParaRPr lang="sv-SE" dirty="0"/>
          </a:p>
        </p:txBody>
      </p:sp>
      <p:sp>
        <p:nvSpPr>
          <p:cNvPr id="13" name="Footer Placeholder 12"/>
          <p:cNvSpPr>
            <a:spLocks noGrp="1"/>
          </p:cNvSpPr>
          <p:nvPr>
            <p:ph type="ftr" sz="quarter" idx="11"/>
          </p:nvPr>
        </p:nvSpPr>
        <p:spPr/>
        <p:txBody>
          <a:bodyPr/>
          <a:lstStyle/>
          <a:p>
            <a:r>
              <a:rPr lang="sv-SE" dirty="0" smtClean="0"/>
              <a:t>Axel </a:t>
            </a:r>
            <a:r>
              <a:rPr lang="sv-SE" dirty="0" err="1" smtClean="0"/>
              <a:t>Lindnér</a:t>
            </a:r>
            <a:r>
              <a:rPr lang="sv-SE" dirty="0" smtClean="0"/>
              <a:t> &amp; Jonas Wendt</a:t>
            </a:r>
            <a:endParaRPr lang="sv-SE" dirty="0"/>
          </a:p>
        </p:txBody>
      </p:sp>
      <p:sp>
        <p:nvSpPr>
          <p:cNvPr id="14" name="Slide Number Placeholder 13"/>
          <p:cNvSpPr>
            <a:spLocks noGrp="1"/>
          </p:cNvSpPr>
          <p:nvPr>
            <p:ph type="sldNum" sz="quarter" idx="12"/>
          </p:nvPr>
        </p:nvSpPr>
        <p:spPr/>
        <p:txBody>
          <a:bodyPr/>
          <a:lstStyle/>
          <a:p>
            <a:fld id="{FF2E5254-2EF4-406C-8621-6506154BBC16}" type="slidenum">
              <a:rPr lang="sv-SE" smtClean="0"/>
              <a:t>‹#›</a:t>
            </a:fld>
            <a:endParaRPr lang="sv-SE"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dirty="0" smtClean="0">
                <a:latin typeface="Arial"/>
              </a:rPr>
              <a:t>SWERMA - Enterprise Risk Management</a:t>
            </a: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sv-SE" noProof="0" dirty="0" err="1" smtClean="0"/>
              <a:t>Click</a:t>
            </a:r>
            <a:r>
              <a:rPr lang="sv-SE" noProof="0" dirty="0" smtClean="0"/>
              <a:t> to </a:t>
            </a:r>
            <a:r>
              <a:rPr lang="sv-SE" noProof="0" dirty="0" err="1" smtClean="0"/>
              <a:t>edit</a:t>
            </a:r>
            <a:r>
              <a:rPr lang="sv-SE" noProof="0" dirty="0" smtClean="0"/>
              <a:t/>
            </a:r>
            <a:br>
              <a:rPr lang="sv-SE" noProof="0" dirty="0" smtClean="0"/>
            </a:br>
            <a:r>
              <a:rPr lang="sv-SE" noProof="0" dirty="0" smtClean="0"/>
              <a:t>Master </a:t>
            </a:r>
            <a:r>
              <a:rPr lang="sv-SE" noProof="0" dirty="0" err="1" smtClean="0"/>
              <a:t>title</a:t>
            </a:r>
            <a:r>
              <a:rPr lang="sv-SE" noProof="0" dirty="0" smtClean="0"/>
              <a:t> style</a:t>
            </a:r>
            <a:endParaRPr lang="sv-SE"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sv-SE" noProof="0" dirty="0" err="1" smtClean="0"/>
              <a:t>Click</a:t>
            </a:r>
            <a:r>
              <a:rPr lang="sv-SE" noProof="0" dirty="0" smtClean="0"/>
              <a:t> to </a:t>
            </a:r>
            <a:r>
              <a:rPr lang="sv-SE" noProof="0" dirty="0" err="1" smtClean="0"/>
              <a:t>edit</a:t>
            </a:r>
            <a:r>
              <a:rPr lang="sv-SE" noProof="0" dirty="0" smtClean="0"/>
              <a:t> Master text </a:t>
            </a:r>
            <a:r>
              <a:rPr lang="sv-SE" noProof="0" dirty="0" err="1" smtClean="0"/>
              <a:t>styles</a:t>
            </a:r>
            <a:endParaRPr lang="sv-SE" noProof="0" dirty="0" smtClean="0"/>
          </a:p>
          <a:p>
            <a:pPr lvl="1"/>
            <a:r>
              <a:rPr lang="sv-SE" noProof="0" dirty="0" smtClean="0"/>
              <a:t>Second </a:t>
            </a:r>
            <a:r>
              <a:rPr lang="sv-SE" noProof="0" dirty="0" err="1" smtClean="0"/>
              <a:t>level</a:t>
            </a:r>
            <a:endParaRPr lang="sv-SE" noProof="0" dirty="0" smtClean="0"/>
          </a:p>
          <a:p>
            <a:pPr lvl="2"/>
            <a:r>
              <a:rPr lang="sv-SE" noProof="0" dirty="0" err="1" smtClean="0"/>
              <a:t>Third</a:t>
            </a:r>
            <a:r>
              <a:rPr lang="sv-SE" noProof="0" dirty="0" smtClean="0"/>
              <a:t> </a:t>
            </a:r>
            <a:r>
              <a:rPr lang="sv-SE" noProof="0" dirty="0" err="1" smtClean="0"/>
              <a:t>level</a:t>
            </a:r>
            <a:endParaRPr lang="sv-SE" noProof="0" dirty="0" smtClean="0"/>
          </a:p>
          <a:p>
            <a:pPr lvl="3"/>
            <a:r>
              <a:rPr lang="sv-SE" noProof="0" dirty="0" err="1" smtClean="0"/>
              <a:t>Fourth</a:t>
            </a:r>
            <a:r>
              <a:rPr lang="sv-SE" noProof="0" dirty="0" smtClean="0"/>
              <a:t> </a:t>
            </a:r>
            <a:r>
              <a:rPr lang="sv-SE" noProof="0" dirty="0" err="1" smtClean="0"/>
              <a:t>level</a:t>
            </a:r>
            <a:endParaRPr lang="sv-SE" noProof="0" dirty="0" smtClean="0"/>
          </a:p>
          <a:p>
            <a:pPr lvl="4"/>
            <a:r>
              <a:rPr lang="sv-SE" noProof="0" dirty="0" err="1" smtClean="0"/>
              <a:t>Fifth</a:t>
            </a:r>
            <a:r>
              <a:rPr lang="sv-SE" noProof="0" dirty="0" smtClean="0"/>
              <a:t> </a:t>
            </a:r>
            <a:r>
              <a:rPr lang="sv-SE" noProof="0" dirty="0" err="1" smtClean="0"/>
              <a:t>level</a:t>
            </a:r>
            <a:endParaRPr lang="sv-SE" noProof="0" dirty="0" smtClean="0"/>
          </a:p>
        </p:txBody>
      </p:sp>
      <p:sp>
        <p:nvSpPr>
          <p:cNvPr id="11"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sv-SE" dirty="0" smtClean="0"/>
              <a:t>Axel </a:t>
            </a:r>
            <a:r>
              <a:rPr lang="sv-SE" dirty="0" err="1" smtClean="0"/>
              <a:t>Lindnér</a:t>
            </a:r>
            <a:r>
              <a:rPr lang="sv-SE" dirty="0" smtClean="0"/>
              <a:t> &amp; Jonas Wendt</a:t>
            </a:r>
            <a:endParaRPr lang="sv-SE"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sv-SE" dirty="0" smtClean="0"/>
              <a:t>May 2014</a:t>
            </a:r>
            <a:endParaRPr lang="sv-SE" dirty="0"/>
          </a:p>
        </p:txBody>
      </p:sp>
      <p:sp>
        <p:nvSpPr>
          <p:cNvPr id="13"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86FD99E3-677C-4AB6-A3A0-BF10E44FB99C}" type="slidenum">
              <a:rPr lang="sv-SE" smtClean="0"/>
              <a:t>‹#›</a:t>
            </a:fld>
            <a:endParaRPr lang="sv-SE"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timing>
    <p:tnLst>
      <p:par>
        <p:cTn id="1" dur="indefinite" restart="never" nodeType="tmRoot"/>
      </p:par>
    </p:tnLst>
  </p:timing>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Enterprise Risk Management (ERM)</a:t>
            </a:r>
            <a:br>
              <a:rPr lang="sv-SE" dirty="0" smtClean="0"/>
            </a:br>
            <a:r>
              <a:rPr lang="sv-SE" sz="1800" dirty="0" smtClean="0">
                <a:solidFill>
                  <a:srgbClr val="0070C0"/>
                </a:solidFill>
              </a:rPr>
              <a:t>Incitament och hinder</a:t>
            </a:r>
            <a:endParaRPr lang="sv-SE" sz="1800" dirty="0">
              <a:solidFill>
                <a:srgbClr val="0070C0"/>
              </a:solidFill>
            </a:endParaRPr>
          </a:p>
        </p:txBody>
      </p:sp>
      <p:sp>
        <p:nvSpPr>
          <p:cNvPr id="3" name="Content Placeholder 2"/>
          <p:cNvSpPr>
            <a:spLocks noGrp="1"/>
          </p:cNvSpPr>
          <p:nvPr>
            <p:ph sz="quarter" idx="15"/>
          </p:nvPr>
        </p:nvSpPr>
        <p:spPr/>
        <p:txBody>
          <a:bodyPr/>
          <a:lstStyle/>
          <a:p>
            <a:r>
              <a:rPr lang="sv-SE" dirty="0" smtClean="0"/>
              <a:t>Axel </a:t>
            </a:r>
            <a:r>
              <a:rPr lang="sv-SE" dirty="0" err="1" smtClean="0"/>
              <a:t>Lindnér</a:t>
            </a:r>
            <a:endParaRPr lang="sv-SE" dirty="0" smtClean="0"/>
          </a:p>
          <a:p>
            <a:r>
              <a:rPr lang="sv-SE" sz="1600" dirty="0" smtClean="0"/>
              <a:t>Management Consultant, </a:t>
            </a:r>
            <a:r>
              <a:rPr lang="sv-SE" sz="1600" dirty="0" err="1" smtClean="0"/>
              <a:t>Strategy</a:t>
            </a:r>
            <a:r>
              <a:rPr lang="sv-SE" sz="1600" dirty="0" smtClean="0"/>
              <a:t> and Operations</a:t>
            </a:r>
          </a:p>
          <a:p>
            <a:r>
              <a:rPr lang="sv-SE" sz="1600" dirty="0" smtClean="0"/>
              <a:t>Deloitte Stockholm</a:t>
            </a:r>
          </a:p>
          <a:p>
            <a:endParaRPr lang="sv-SE" dirty="0" smtClean="0"/>
          </a:p>
          <a:p>
            <a:r>
              <a:rPr lang="sv-SE" dirty="0" smtClean="0"/>
              <a:t>Jonas Wendt</a:t>
            </a:r>
          </a:p>
          <a:p>
            <a:r>
              <a:rPr lang="sv-SE" sz="1600" dirty="0" smtClean="0"/>
              <a:t>Risk Management Consultant</a:t>
            </a:r>
          </a:p>
          <a:p>
            <a:r>
              <a:rPr lang="sv-SE" sz="1600" dirty="0" err="1" smtClean="0"/>
              <a:t>PwC</a:t>
            </a:r>
            <a:r>
              <a:rPr lang="sv-SE" sz="1600" dirty="0" smtClean="0"/>
              <a:t> Malmö</a:t>
            </a:r>
            <a:endParaRPr lang="sv-SE" sz="1600" dirty="0"/>
          </a:p>
        </p:txBody>
      </p:sp>
      <p:sp>
        <p:nvSpPr>
          <p:cNvPr id="13" name="Date Placeholder 12"/>
          <p:cNvSpPr>
            <a:spLocks noGrp="1"/>
          </p:cNvSpPr>
          <p:nvPr>
            <p:ph type="dt" sz="half" idx="16"/>
          </p:nvPr>
        </p:nvSpPr>
        <p:spPr/>
        <p:txBody>
          <a:bodyPr/>
          <a:lstStyle/>
          <a:p>
            <a:r>
              <a:rPr lang="sv-SE" dirty="0" smtClean="0"/>
              <a:t>12 maj 2014</a:t>
            </a:r>
            <a:endParaRPr lang="sv-SE" dirty="0"/>
          </a:p>
        </p:txBody>
      </p:sp>
      <p:sp>
        <p:nvSpPr>
          <p:cNvPr id="14" name="Footer Placeholder 13"/>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Tree>
    <p:extLst>
      <p:ext uri="{BB962C8B-B14F-4D97-AF65-F5344CB8AC3E}">
        <p14:creationId xmlns:p14="http://schemas.microsoft.com/office/powerpoint/2010/main" val="2462684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Tack för att vi fick prata med er en stund…</a:t>
            </a:r>
            <a:endParaRPr lang="sv-SE" dirty="0"/>
          </a:p>
        </p:txBody>
      </p:sp>
      <p:sp>
        <p:nvSpPr>
          <p:cNvPr id="10" name="Slide Number Placeholder 9"/>
          <p:cNvSpPr>
            <a:spLocks noGrp="1"/>
          </p:cNvSpPr>
          <p:nvPr>
            <p:ph type="sldNum" sz="quarter" idx="18"/>
          </p:nvPr>
        </p:nvSpPr>
        <p:spPr/>
        <p:txBody>
          <a:bodyPr/>
          <a:lstStyle/>
          <a:p>
            <a:fld id="{E5A23FBC-F6CD-461F-BF7D-4A1131D9E978}" type="slidenum">
              <a:rPr lang="sv-SE" smtClean="0"/>
              <a:t>10</a:t>
            </a:fld>
            <a:endParaRPr lang="sv-SE" dirty="0"/>
          </a:p>
        </p:txBody>
      </p:sp>
      <p:sp>
        <p:nvSpPr>
          <p:cNvPr id="12" name="Footer Placeholder 11"/>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6" name="Date Placeholder 12"/>
          <p:cNvSpPr>
            <a:spLocks noGrp="1"/>
          </p:cNvSpPr>
          <p:nvPr>
            <p:ph type="dt" sz="half" idx="16"/>
          </p:nvPr>
        </p:nvSpPr>
        <p:spPr>
          <a:xfrm>
            <a:off x="7086600" y="6324600"/>
            <a:ext cx="1524000" cy="152400"/>
          </a:xfrm>
        </p:spPr>
        <p:txBody>
          <a:bodyPr/>
          <a:lstStyle/>
          <a:p>
            <a:r>
              <a:rPr lang="sv-SE" dirty="0" smtClean="0"/>
              <a:t>12 maj 2014</a:t>
            </a:r>
            <a:endParaRPr lang="sv-SE" dirty="0"/>
          </a:p>
        </p:txBody>
      </p:sp>
    </p:spTree>
    <p:extLst>
      <p:ext uri="{BB962C8B-B14F-4D97-AF65-F5344CB8AC3E}">
        <p14:creationId xmlns:p14="http://schemas.microsoft.com/office/powerpoint/2010/main" val="4094554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Agenda</a:t>
            </a:r>
            <a:br>
              <a:rPr lang="sv-SE" dirty="0" smtClean="0"/>
            </a:br>
            <a:endParaRPr lang="sv-SE" dirty="0"/>
          </a:p>
        </p:txBody>
      </p:sp>
      <p:sp>
        <p:nvSpPr>
          <p:cNvPr id="3" name="Content Placeholder 2"/>
          <p:cNvSpPr>
            <a:spLocks noGrp="1"/>
          </p:cNvSpPr>
          <p:nvPr>
            <p:ph sz="quarter" idx="15"/>
          </p:nvPr>
        </p:nvSpPr>
        <p:spPr/>
        <p:txBody>
          <a:bodyPr/>
          <a:lstStyle/>
          <a:p>
            <a:pPr marL="342900" indent="-342900">
              <a:buFont typeface="Arial" panose="020B0604020202020204" pitchFamily="34" charset="0"/>
              <a:buChar char="•"/>
            </a:pPr>
            <a:r>
              <a:rPr lang="sv-SE" dirty="0" smtClean="0"/>
              <a:t>Presentation av deltagare</a:t>
            </a:r>
          </a:p>
          <a:p>
            <a:pPr marL="342900" indent="-342900">
              <a:buFont typeface="Arial" panose="020B0604020202020204" pitchFamily="34" charset="0"/>
              <a:buChar char="•"/>
            </a:pPr>
            <a:r>
              <a:rPr lang="sv-SE" dirty="0" smtClean="0"/>
              <a:t>Bakgrund till vilka vi är och varför vi är här med er</a:t>
            </a:r>
          </a:p>
          <a:p>
            <a:pPr marL="342900" indent="-342900">
              <a:buFont typeface="Arial" panose="020B0604020202020204" pitchFamily="34" charset="0"/>
              <a:buChar char="•"/>
            </a:pPr>
            <a:r>
              <a:rPr lang="sv-SE" dirty="0" smtClean="0"/>
              <a:t>Kort bakgrund till ERM</a:t>
            </a:r>
          </a:p>
          <a:p>
            <a:pPr marL="342900" indent="-342900">
              <a:buFont typeface="Arial" panose="020B0604020202020204" pitchFamily="34" charset="0"/>
              <a:buChar char="•"/>
            </a:pPr>
            <a:r>
              <a:rPr lang="sv-SE" dirty="0"/>
              <a:t>Varför är ERM värdeskapande enligt teori</a:t>
            </a:r>
            <a:r>
              <a:rPr lang="sv-SE" dirty="0" smtClean="0"/>
              <a:t>?</a:t>
            </a:r>
          </a:p>
          <a:p>
            <a:pPr marL="342900" indent="-342900">
              <a:buFont typeface="Arial" panose="020B0604020202020204" pitchFamily="34" charset="0"/>
              <a:buChar char="•"/>
            </a:pPr>
            <a:r>
              <a:rPr lang="sv-SE" dirty="0" smtClean="0"/>
              <a:t>Vad driver Svenska </a:t>
            </a:r>
            <a:r>
              <a:rPr lang="sv-SE" dirty="0"/>
              <a:t>företag </a:t>
            </a:r>
            <a:r>
              <a:rPr lang="sv-SE" dirty="0" smtClean="0"/>
              <a:t>till att </a:t>
            </a:r>
            <a:r>
              <a:rPr lang="sv-SE" dirty="0"/>
              <a:t>implementera ERM</a:t>
            </a:r>
            <a:r>
              <a:rPr lang="sv-SE" dirty="0" smtClean="0"/>
              <a:t>?</a:t>
            </a:r>
          </a:p>
          <a:p>
            <a:pPr marL="342900" indent="-342900">
              <a:buFont typeface="Arial" panose="020B0604020202020204" pitchFamily="34" charset="0"/>
              <a:buChar char="•"/>
            </a:pPr>
            <a:r>
              <a:rPr lang="sv-SE" dirty="0" smtClean="0"/>
              <a:t>Vilka problem är vanliga vid implementering?</a:t>
            </a:r>
          </a:p>
          <a:p>
            <a:pPr marL="342900" indent="-342900">
              <a:buFont typeface="Arial" panose="020B0604020202020204" pitchFamily="34" charset="0"/>
              <a:buChar char="•"/>
            </a:pPr>
            <a:r>
              <a:rPr lang="sv-SE" dirty="0" smtClean="0"/>
              <a:t>Vår analys av situationen</a:t>
            </a:r>
          </a:p>
          <a:p>
            <a:pPr marL="342900" indent="-342900">
              <a:buFont typeface="Arial" panose="020B0604020202020204" pitchFamily="34" charset="0"/>
              <a:buChar char="•"/>
            </a:pPr>
            <a:r>
              <a:rPr lang="sv-SE" dirty="0" smtClean="0"/>
              <a:t>Diskussionsfrågor</a:t>
            </a:r>
          </a:p>
          <a:p>
            <a:pPr indent="0"/>
            <a:endParaRPr lang="sv-SE" dirty="0" smtClean="0"/>
          </a:p>
          <a:p>
            <a:pPr marL="342900" indent="-342900">
              <a:buFont typeface="Arial" panose="020B0604020202020204" pitchFamily="34" charset="0"/>
              <a:buChar char="•"/>
            </a:pPr>
            <a:endParaRPr lang="sv-SE" dirty="0" smtClean="0"/>
          </a:p>
        </p:txBody>
      </p:sp>
      <p:sp>
        <p:nvSpPr>
          <p:cNvPr id="10" name="Slide Number Placeholder 9"/>
          <p:cNvSpPr>
            <a:spLocks noGrp="1"/>
          </p:cNvSpPr>
          <p:nvPr>
            <p:ph type="sldNum" sz="quarter" idx="18"/>
          </p:nvPr>
        </p:nvSpPr>
        <p:spPr/>
        <p:txBody>
          <a:bodyPr/>
          <a:lstStyle/>
          <a:p>
            <a:fld id="{E5A23FBC-F6CD-461F-BF7D-4A1131D9E978}" type="slidenum">
              <a:rPr lang="sv-SE" smtClean="0"/>
              <a:t>2</a:t>
            </a:fld>
            <a:endParaRPr lang="sv-SE" dirty="0"/>
          </a:p>
        </p:txBody>
      </p:sp>
      <p:sp>
        <p:nvSpPr>
          <p:cNvPr id="12" name="Footer Placeholder 11"/>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8" name="Date Placeholder 12"/>
          <p:cNvSpPr>
            <a:spLocks noGrp="1"/>
          </p:cNvSpPr>
          <p:nvPr>
            <p:ph type="dt" sz="half" idx="16"/>
          </p:nvPr>
        </p:nvSpPr>
        <p:spPr>
          <a:xfrm>
            <a:off x="7086600" y="6324600"/>
            <a:ext cx="1524000" cy="152400"/>
          </a:xfrm>
        </p:spPr>
        <p:txBody>
          <a:bodyPr/>
          <a:lstStyle/>
          <a:p>
            <a:r>
              <a:rPr lang="sv-SE" dirty="0" smtClean="0"/>
              <a:t>12 maj 2014</a:t>
            </a:r>
            <a:endParaRPr lang="sv-SE" dirty="0"/>
          </a:p>
        </p:txBody>
      </p:sp>
    </p:spTree>
    <p:extLst>
      <p:ext uri="{BB962C8B-B14F-4D97-AF65-F5344CB8AC3E}">
        <p14:creationId xmlns:p14="http://schemas.microsoft.com/office/powerpoint/2010/main" val="457443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Vi vill gärna höra vad ni har att säga…</a:t>
            </a:r>
            <a:endParaRPr lang="sv-SE" dirty="0"/>
          </a:p>
        </p:txBody>
      </p:sp>
      <p:sp>
        <p:nvSpPr>
          <p:cNvPr id="3" name="Content Placeholder 2"/>
          <p:cNvSpPr>
            <a:spLocks noGrp="1"/>
          </p:cNvSpPr>
          <p:nvPr>
            <p:ph sz="quarter" idx="15"/>
          </p:nvPr>
        </p:nvSpPr>
        <p:spPr/>
        <p:txBody>
          <a:bodyPr/>
          <a:lstStyle/>
          <a:p>
            <a:r>
              <a:rPr lang="sv-SE" dirty="0" smtClean="0"/>
              <a:t>… så avbryt gärna med frågor, kommentarer eller egna erfarenheter i området. </a:t>
            </a:r>
            <a:endParaRPr lang="sv-SE" dirty="0"/>
          </a:p>
        </p:txBody>
      </p:sp>
      <p:sp>
        <p:nvSpPr>
          <p:cNvPr id="10" name="Slide Number Placeholder 9"/>
          <p:cNvSpPr>
            <a:spLocks noGrp="1"/>
          </p:cNvSpPr>
          <p:nvPr>
            <p:ph type="sldNum" sz="quarter" idx="18"/>
          </p:nvPr>
        </p:nvSpPr>
        <p:spPr/>
        <p:txBody>
          <a:bodyPr/>
          <a:lstStyle/>
          <a:p>
            <a:fld id="{E5A23FBC-F6CD-461F-BF7D-4A1131D9E978}" type="slidenum">
              <a:rPr lang="sv-SE" smtClean="0"/>
              <a:t>3</a:t>
            </a:fld>
            <a:endParaRPr lang="sv-SE" dirty="0"/>
          </a:p>
        </p:txBody>
      </p:sp>
      <p:sp>
        <p:nvSpPr>
          <p:cNvPr id="12" name="Footer Placeholder 11"/>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13" name="Date Placeholder 12"/>
          <p:cNvSpPr>
            <a:spLocks noGrp="1"/>
          </p:cNvSpPr>
          <p:nvPr>
            <p:ph type="dt" sz="half" idx="16"/>
          </p:nvPr>
        </p:nvSpPr>
        <p:spPr>
          <a:xfrm>
            <a:off x="7086600" y="6324600"/>
            <a:ext cx="1524000" cy="152400"/>
          </a:xfrm>
        </p:spPr>
        <p:txBody>
          <a:bodyPr/>
          <a:lstStyle/>
          <a:p>
            <a:r>
              <a:rPr lang="sv-SE" dirty="0" smtClean="0"/>
              <a:t>12 maj 2014</a:t>
            </a:r>
            <a:endParaRPr lang="sv-SE" dirty="0"/>
          </a:p>
        </p:txBody>
      </p:sp>
    </p:spTree>
    <p:extLst>
      <p:ext uri="{BB962C8B-B14F-4D97-AF65-F5344CB8AC3E}">
        <p14:creationId xmlns:p14="http://schemas.microsoft.com/office/powerpoint/2010/main" val="2933138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Från traditionell risk management till ERM</a:t>
            </a:r>
            <a:endParaRPr lang="sv-SE" dirty="0"/>
          </a:p>
        </p:txBody>
      </p:sp>
      <p:sp>
        <p:nvSpPr>
          <p:cNvPr id="3" name="Content Placeholder 2"/>
          <p:cNvSpPr>
            <a:spLocks noGrp="1"/>
          </p:cNvSpPr>
          <p:nvPr>
            <p:ph sz="quarter" idx="15"/>
          </p:nvPr>
        </p:nvSpPr>
        <p:spPr/>
        <p:txBody>
          <a:bodyPr/>
          <a:lstStyle/>
          <a:p>
            <a:pPr marL="68580" indent="-342900">
              <a:buFont typeface="Arial" panose="020B0604020202020204" pitchFamily="34" charset="0"/>
              <a:buChar char="•"/>
            </a:pPr>
            <a:endParaRPr lang="sv-SE" dirty="0" smtClean="0">
              <a:sym typeface="Wingdings" panose="05000000000000000000" pitchFamily="2" charset="2"/>
            </a:endParaRPr>
          </a:p>
          <a:p>
            <a:pPr marL="68580" indent="-342900">
              <a:buFont typeface="Arial" panose="020B0604020202020204" pitchFamily="34" charset="0"/>
              <a:buChar char="•"/>
            </a:pPr>
            <a:endParaRPr lang="sv-SE" dirty="0">
              <a:sym typeface="Wingdings" panose="05000000000000000000" pitchFamily="2" charset="2"/>
            </a:endParaRPr>
          </a:p>
          <a:p>
            <a:pPr marL="68580" indent="-342900">
              <a:buFont typeface="Arial" panose="020B0604020202020204" pitchFamily="34" charset="0"/>
              <a:buChar char="•"/>
            </a:pPr>
            <a:r>
              <a:rPr lang="sv-SE" dirty="0" smtClean="0">
                <a:sym typeface="Wingdings" panose="05000000000000000000" pitchFamily="2" charset="2"/>
              </a:rPr>
              <a:t>Silo-baserat risk management</a:t>
            </a:r>
          </a:p>
          <a:p>
            <a:pPr marL="891540" lvl="3" indent="-342900">
              <a:buFont typeface="Arial" panose="020B0604020202020204" pitchFamily="34" charset="0"/>
              <a:buChar char="•"/>
            </a:pPr>
            <a:r>
              <a:rPr lang="sv-SE" dirty="0" smtClean="0">
                <a:sym typeface="Wingdings" panose="05000000000000000000" pitchFamily="2" charset="2"/>
              </a:rPr>
              <a:t>Hanterar liknande risker olika</a:t>
            </a:r>
          </a:p>
          <a:p>
            <a:pPr marL="891540" lvl="3" indent="-342900">
              <a:buFont typeface="Arial" panose="020B0604020202020204" pitchFamily="34" charset="0"/>
              <a:buChar char="•"/>
            </a:pPr>
            <a:r>
              <a:rPr lang="sv-SE" dirty="0" smtClean="0"/>
              <a:t>Bortser från beroendeställning mellan risker</a:t>
            </a:r>
          </a:p>
          <a:p>
            <a:pPr marL="342900" lvl="1" indent="-342900">
              <a:buFont typeface="Arial" panose="020B0604020202020204" pitchFamily="34" charset="0"/>
              <a:buChar char="•"/>
            </a:pPr>
            <a:r>
              <a:rPr lang="sv-SE" dirty="0" smtClean="0"/>
              <a:t>ERM – COSO:</a:t>
            </a:r>
          </a:p>
          <a:p>
            <a:pPr marL="891540" lvl="3" indent="-342900">
              <a:buFont typeface="Arial" panose="020B0604020202020204" pitchFamily="34" charset="0"/>
              <a:buChar char="•"/>
            </a:pPr>
            <a:r>
              <a:rPr lang="sv-SE" dirty="0" smtClean="0"/>
              <a:t>Många olika personer</a:t>
            </a:r>
          </a:p>
          <a:p>
            <a:pPr marL="891540" lvl="3" indent="-342900">
              <a:buFont typeface="Arial" panose="020B0604020202020204" pitchFamily="34" charset="0"/>
              <a:buChar char="•"/>
            </a:pPr>
            <a:r>
              <a:rPr lang="sv-SE" dirty="0" smtClean="0"/>
              <a:t>Täcker </a:t>
            </a:r>
            <a:r>
              <a:rPr lang="sv-SE" i="1" dirty="0" smtClean="0"/>
              <a:t>hela</a:t>
            </a:r>
            <a:r>
              <a:rPr lang="sv-SE" dirty="0" smtClean="0"/>
              <a:t> företaget/organisationen</a:t>
            </a:r>
          </a:p>
          <a:p>
            <a:pPr marL="891540" lvl="3" indent="-342900">
              <a:buFont typeface="Arial" panose="020B0604020202020204" pitchFamily="34" charset="0"/>
              <a:buChar char="•"/>
            </a:pPr>
            <a:r>
              <a:rPr lang="sv-SE" dirty="0" smtClean="0"/>
              <a:t>Matchning mellan antagna risker och företagets riskaptit</a:t>
            </a:r>
          </a:p>
          <a:p>
            <a:pPr marL="342900" lvl="1" indent="-342900">
              <a:buFont typeface="Arial" panose="020B0604020202020204" pitchFamily="34" charset="0"/>
              <a:buChar char="•"/>
            </a:pPr>
            <a:endParaRPr lang="sv-SE" dirty="0" smtClean="0"/>
          </a:p>
        </p:txBody>
      </p:sp>
      <p:sp>
        <p:nvSpPr>
          <p:cNvPr id="10" name="Slide Number Placeholder 9"/>
          <p:cNvSpPr>
            <a:spLocks noGrp="1"/>
          </p:cNvSpPr>
          <p:nvPr>
            <p:ph type="sldNum" sz="quarter" idx="18"/>
          </p:nvPr>
        </p:nvSpPr>
        <p:spPr/>
        <p:txBody>
          <a:bodyPr/>
          <a:lstStyle/>
          <a:p>
            <a:fld id="{E5A23FBC-F6CD-461F-BF7D-4A1131D9E978}" type="slidenum">
              <a:rPr lang="sv-SE" smtClean="0"/>
              <a:t>4</a:t>
            </a:fld>
            <a:endParaRPr lang="sv-SE" dirty="0"/>
          </a:p>
        </p:txBody>
      </p:sp>
      <p:sp>
        <p:nvSpPr>
          <p:cNvPr id="12" name="Footer Placeholder 11"/>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8" name="Date Placeholder 12"/>
          <p:cNvSpPr>
            <a:spLocks noGrp="1"/>
          </p:cNvSpPr>
          <p:nvPr>
            <p:ph type="dt" sz="half" idx="16"/>
          </p:nvPr>
        </p:nvSpPr>
        <p:spPr>
          <a:xfrm>
            <a:off x="7086600" y="6324600"/>
            <a:ext cx="1524000" cy="152400"/>
          </a:xfrm>
        </p:spPr>
        <p:txBody>
          <a:bodyPr/>
          <a:lstStyle/>
          <a:p>
            <a:r>
              <a:rPr lang="sv-SE" dirty="0" smtClean="0"/>
              <a:t>12 maj 2014</a:t>
            </a:r>
            <a:endParaRPr lang="sv-SE" dirty="0"/>
          </a:p>
        </p:txBody>
      </p:sp>
      <p:grpSp>
        <p:nvGrpSpPr>
          <p:cNvPr id="9" name="Group 8"/>
          <p:cNvGrpSpPr>
            <a:grpSpLocks/>
          </p:cNvGrpSpPr>
          <p:nvPr/>
        </p:nvGrpSpPr>
        <p:grpSpPr bwMode="auto">
          <a:xfrm>
            <a:off x="1012468" y="1635369"/>
            <a:ext cx="7119064" cy="539262"/>
            <a:chOff x="247" y="728"/>
            <a:chExt cx="5263" cy="368"/>
          </a:xfrm>
          <a:solidFill>
            <a:srgbClr val="0070C0"/>
          </a:solidFill>
        </p:grpSpPr>
        <p:sp>
          <p:nvSpPr>
            <p:cNvPr id="13" name="AutoShape 8"/>
            <p:cNvSpPr>
              <a:spLocks noChangeArrowheads="1"/>
            </p:cNvSpPr>
            <p:nvPr/>
          </p:nvSpPr>
          <p:spPr bwMode="gray">
            <a:xfrm>
              <a:off x="247" y="728"/>
              <a:ext cx="1822" cy="368"/>
            </a:xfrm>
            <a:prstGeom prst="chevron">
              <a:avLst>
                <a:gd name="adj" fmla="val 32411"/>
              </a:avLst>
            </a:prstGeom>
            <a:grpFill/>
            <a:ln w="12700" cap="rnd" algn="ctr">
              <a:solidFill>
                <a:schemeClr val="bg1"/>
              </a:solidFill>
              <a:miter lim="800000"/>
              <a:headEnd/>
              <a:tailEnd/>
            </a:ln>
          </p:spPr>
          <p:txBody>
            <a:bodyPr wrap="square" lIns="33231" tIns="33231" rIns="33231" bIns="33231" anchor="ctr"/>
            <a:lstStyle/>
            <a:p>
              <a:pPr algn="ctr">
                <a:lnSpc>
                  <a:spcPct val="110000"/>
                </a:lnSpc>
                <a:defRPr/>
              </a:pPr>
              <a:r>
                <a:rPr lang="sv-SE" sz="1292" b="1" dirty="0" smtClean="0">
                  <a:solidFill>
                    <a:schemeClr val="bg1"/>
                  </a:solidFill>
                  <a:latin typeface="+mj-lt"/>
                </a:rPr>
                <a:t>Riskidentifikation</a:t>
              </a:r>
              <a:endParaRPr lang="sv-SE" sz="1292" b="1" dirty="0">
                <a:solidFill>
                  <a:schemeClr val="bg1"/>
                </a:solidFill>
                <a:latin typeface="+mj-lt"/>
              </a:endParaRPr>
            </a:p>
          </p:txBody>
        </p:sp>
        <p:sp>
          <p:nvSpPr>
            <p:cNvPr id="14" name="AutoShape 9"/>
            <p:cNvSpPr>
              <a:spLocks noChangeArrowheads="1"/>
            </p:cNvSpPr>
            <p:nvPr/>
          </p:nvSpPr>
          <p:spPr bwMode="gray">
            <a:xfrm>
              <a:off x="1963" y="728"/>
              <a:ext cx="1830" cy="368"/>
            </a:xfrm>
            <a:prstGeom prst="chevron">
              <a:avLst>
                <a:gd name="adj" fmla="val 32554"/>
              </a:avLst>
            </a:prstGeom>
            <a:grpFill/>
            <a:ln w="12700" cap="rnd" algn="ctr">
              <a:solidFill>
                <a:schemeClr val="bg1"/>
              </a:solidFill>
              <a:miter lim="800000"/>
              <a:headEnd/>
              <a:tailEnd/>
            </a:ln>
          </p:spPr>
          <p:txBody>
            <a:bodyPr wrap="square" lIns="33231" tIns="33231" rIns="33231" bIns="33231" anchor="ctr"/>
            <a:lstStyle/>
            <a:p>
              <a:pPr algn="ctr">
                <a:lnSpc>
                  <a:spcPct val="110000"/>
                </a:lnSpc>
                <a:defRPr/>
              </a:pPr>
              <a:r>
                <a:rPr lang="sv-SE" sz="1292" b="1" dirty="0" smtClean="0">
                  <a:solidFill>
                    <a:schemeClr val="bg1"/>
                  </a:solidFill>
                  <a:latin typeface="+mj-lt"/>
                </a:rPr>
                <a:t>Risk </a:t>
              </a:r>
              <a:r>
                <a:rPr lang="sv-SE" sz="1292" b="1" dirty="0" err="1" smtClean="0">
                  <a:solidFill>
                    <a:schemeClr val="bg1"/>
                  </a:solidFill>
                  <a:latin typeface="+mj-lt"/>
                </a:rPr>
                <a:t>assessment</a:t>
              </a:r>
              <a:endParaRPr lang="sv-SE" sz="1292" b="1" dirty="0">
                <a:solidFill>
                  <a:schemeClr val="bg1"/>
                </a:solidFill>
                <a:latin typeface="+mj-lt"/>
              </a:endParaRPr>
            </a:p>
          </p:txBody>
        </p:sp>
        <p:sp>
          <p:nvSpPr>
            <p:cNvPr id="15" name="AutoShape 10"/>
            <p:cNvSpPr>
              <a:spLocks noChangeArrowheads="1"/>
            </p:cNvSpPr>
            <p:nvPr/>
          </p:nvSpPr>
          <p:spPr bwMode="gray">
            <a:xfrm>
              <a:off x="3687" y="728"/>
              <a:ext cx="1823" cy="368"/>
            </a:xfrm>
            <a:prstGeom prst="chevron">
              <a:avLst>
                <a:gd name="adj" fmla="val 32406"/>
              </a:avLst>
            </a:prstGeom>
            <a:grpFill/>
            <a:ln w="12700" cap="rnd" algn="ctr">
              <a:solidFill>
                <a:schemeClr val="bg1"/>
              </a:solidFill>
              <a:miter lim="800000"/>
              <a:headEnd/>
              <a:tailEnd/>
            </a:ln>
          </p:spPr>
          <p:txBody>
            <a:bodyPr wrap="square" lIns="33231" tIns="33231" rIns="33231" bIns="33231" anchor="ctr"/>
            <a:lstStyle/>
            <a:p>
              <a:pPr algn="ctr">
                <a:lnSpc>
                  <a:spcPct val="110000"/>
                </a:lnSpc>
                <a:defRPr/>
              </a:pPr>
              <a:r>
                <a:rPr lang="sv-SE" sz="1292" b="1" dirty="0" smtClean="0">
                  <a:solidFill>
                    <a:schemeClr val="bg1"/>
                  </a:solidFill>
                  <a:latin typeface="+mj-lt"/>
                </a:rPr>
                <a:t>Risk management</a:t>
              </a:r>
              <a:endParaRPr lang="sv-SE" sz="1292" b="1" dirty="0">
                <a:solidFill>
                  <a:schemeClr val="bg1"/>
                </a:solidFill>
                <a:latin typeface="+mj-lt"/>
              </a:endParaRPr>
            </a:p>
          </p:txBody>
        </p:sp>
      </p:grpSp>
    </p:spTree>
    <p:extLst>
      <p:ext uri="{BB962C8B-B14F-4D97-AF65-F5344CB8AC3E}">
        <p14:creationId xmlns:p14="http://schemas.microsoft.com/office/powerpoint/2010/main" val="1287549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Varför är ERM värdeskapande enligt teori?</a:t>
            </a:r>
            <a:endParaRPr lang="sv-SE" dirty="0"/>
          </a:p>
        </p:txBody>
      </p:sp>
      <p:sp>
        <p:nvSpPr>
          <p:cNvPr id="3" name="Content Placeholder 2"/>
          <p:cNvSpPr>
            <a:spLocks noGrp="1"/>
          </p:cNvSpPr>
          <p:nvPr>
            <p:ph sz="quarter" idx="15"/>
          </p:nvPr>
        </p:nvSpPr>
        <p:spPr/>
        <p:txBody>
          <a:bodyPr/>
          <a:lstStyle/>
          <a:p>
            <a:pPr marL="731520" lvl="2" indent="-457200">
              <a:buFont typeface="+mj-lt"/>
              <a:buAutoNum type="arabicPeriod"/>
            </a:pPr>
            <a:r>
              <a:rPr lang="sv-SE" dirty="0" smtClean="0"/>
              <a:t>Bättre investeringsbeslut</a:t>
            </a:r>
          </a:p>
          <a:p>
            <a:pPr marL="891540" lvl="3" indent="-342900">
              <a:buFont typeface="Arial" panose="020B0604020202020204" pitchFamily="34" charset="0"/>
              <a:buChar char="•"/>
            </a:pPr>
            <a:r>
              <a:rPr lang="sv-SE" dirty="0" smtClean="0"/>
              <a:t>Ser hela företagets risker</a:t>
            </a:r>
            <a:endParaRPr lang="sv-SE" dirty="0" smtClean="0">
              <a:solidFill>
                <a:srgbClr val="FF0000"/>
              </a:solidFill>
            </a:endParaRPr>
          </a:p>
          <a:p>
            <a:pPr marL="891540" lvl="3" indent="-342900">
              <a:buFont typeface="Arial" panose="020B0604020202020204" pitchFamily="34" charset="0"/>
              <a:buChar char="•"/>
            </a:pPr>
            <a:r>
              <a:rPr lang="sv-SE" dirty="0" smtClean="0"/>
              <a:t>Transparens och kvalitet på beslutsunderlag</a:t>
            </a:r>
          </a:p>
          <a:p>
            <a:pPr marL="731520" lvl="2" indent="-457200">
              <a:buFont typeface="+mj-lt"/>
              <a:buAutoNum type="arabicPeriod"/>
            </a:pPr>
            <a:r>
              <a:rPr lang="sv-SE" dirty="0" smtClean="0"/>
              <a:t>Kostnadsbesparingar</a:t>
            </a:r>
            <a:endParaRPr lang="sv-SE" dirty="0" smtClean="0"/>
          </a:p>
          <a:p>
            <a:pPr marL="891540" lvl="3" indent="-342900">
              <a:buFont typeface="Arial" panose="020B0604020202020204" pitchFamily="34" charset="0"/>
              <a:buChar char="•"/>
            </a:pPr>
            <a:r>
              <a:rPr lang="sv-SE" dirty="0" smtClean="0"/>
              <a:t>Portföljeffekter</a:t>
            </a:r>
          </a:p>
          <a:p>
            <a:pPr marL="891540" lvl="3" indent="-342900">
              <a:buFont typeface="Arial" panose="020B0604020202020204" pitchFamily="34" charset="0"/>
              <a:buChar char="•"/>
            </a:pPr>
            <a:r>
              <a:rPr lang="sv-SE" dirty="0" smtClean="0"/>
              <a:t>Tillgång till kapital</a:t>
            </a:r>
          </a:p>
          <a:p>
            <a:pPr marL="731520" lvl="2" indent="-457200">
              <a:buFont typeface="+mj-lt"/>
              <a:buAutoNum type="arabicPeriod"/>
            </a:pPr>
            <a:r>
              <a:rPr lang="sv-SE" dirty="0" smtClean="0"/>
              <a:t>Organisationskultur</a:t>
            </a:r>
          </a:p>
          <a:p>
            <a:pPr marL="891540" lvl="3" indent="-342900">
              <a:buFont typeface="Arial" panose="020B0604020202020204" pitchFamily="34" charset="0"/>
              <a:buChar char="•"/>
            </a:pPr>
            <a:endParaRPr lang="sv-SE" dirty="0" smtClean="0"/>
          </a:p>
          <a:p>
            <a:pPr marL="617220" lvl="2" indent="-342900">
              <a:buFont typeface="Arial" panose="020B0604020202020204" pitchFamily="34" charset="0"/>
              <a:buChar char="•"/>
            </a:pPr>
            <a:endParaRPr lang="sv-SE" dirty="0" smtClean="0"/>
          </a:p>
          <a:p>
            <a:pPr marL="617220" lvl="2" indent="-342900">
              <a:buFont typeface="Arial" panose="020B0604020202020204" pitchFamily="34" charset="0"/>
              <a:buChar char="•"/>
            </a:pPr>
            <a:endParaRPr lang="sv-SE" dirty="0"/>
          </a:p>
        </p:txBody>
      </p:sp>
      <p:sp>
        <p:nvSpPr>
          <p:cNvPr id="10" name="Slide Number Placeholder 9"/>
          <p:cNvSpPr>
            <a:spLocks noGrp="1"/>
          </p:cNvSpPr>
          <p:nvPr>
            <p:ph type="sldNum" sz="quarter" idx="18"/>
          </p:nvPr>
        </p:nvSpPr>
        <p:spPr/>
        <p:txBody>
          <a:bodyPr/>
          <a:lstStyle/>
          <a:p>
            <a:fld id="{E5A23FBC-F6CD-461F-BF7D-4A1131D9E978}" type="slidenum">
              <a:rPr lang="sv-SE" smtClean="0"/>
              <a:t>5</a:t>
            </a:fld>
            <a:endParaRPr lang="sv-SE" dirty="0"/>
          </a:p>
        </p:txBody>
      </p:sp>
      <p:sp>
        <p:nvSpPr>
          <p:cNvPr id="12" name="Footer Placeholder 11"/>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7" name="Date Placeholder 12"/>
          <p:cNvSpPr>
            <a:spLocks noGrp="1"/>
          </p:cNvSpPr>
          <p:nvPr>
            <p:ph type="dt" sz="half" idx="16"/>
          </p:nvPr>
        </p:nvSpPr>
        <p:spPr>
          <a:xfrm>
            <a:off x="7086600" y="6324600"/>
            <a:ext cx="1524000" cy="152400"/>
          </a:xfrm>
        </p:spPr>
        <p:txBody>
          <a:bodyPr/>
          <a:lstStyle/>
          <a:p>
            <a:r>
              <a:rPr lang="sv-SE" dirty="0" smtClean="0"/>
              <a:t>12 maj 2014</a:t>
            </a:r>
            <a:endParaRPr lang="sv-SE" dirty="0"/>
          </a:p>
        </p:txBody>
      </p:sp>
    </p:spTree>
    <p:extLst>
      <p:ext uri="{BB962C8B-B14F-4D97-AF65-F5344CB8AC3E}">
        <p14:creationId xmlns:p14="http://schemas.microsoft.com/office/powerpoint/2010/main" val="710450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Vad driver Svenska företag till att implementera ERM?</a:t>
            </a:r>
          </a:p>
        </p:txBody>
      </p:sp>
      <p:graphicFrame>
        <p:nvGraphicFramePr>
          <p:cNvPr id="9" name="Content Placeholder 8"/>
          <p:cNvGraphicFramePr>
            <a:graphicFrameLocks noGrp="1"/>
          </p:cNvGraphicFramePr>
          <p:nvPr>
            <p:ph sz="quarter" idx="15"/>
            <p:extLst>
              <p:ext uri="{D42A27DB-BD31-4B8C-83A1-F6EECF244321}">
                <p14:modId xmlns:p14="http://schemas.microsoft.com/office/powerpoint/2010/main" val="137204227"/>
              </p:ext>
            </p:extLst>
          </p:nvPr>
        </p:nvGraphicFramePr>
        <p:xfrm>
          <a:off x="530352" y="1196752"/>
          <a:ext cx="8077200"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8"/>
          </p:nvPr>
        </p:nvSpPr>
        <p:spPr/>
        <p:txBody>
          <a:bodyPr/>
          <a:lstStyle/>
          <a:p>
            <a:fld id="{E5A23FBC-F6CD-461F-BF7D-4A1131D9E978}" type="slidenum">
              <a:rPr lang="sv-SE" smtClean="0"/>
              <a:t>6</a:t>
            </a:fld>
            <a:endParaRPr lang="sv-SE" dirty="0"/>
          </a:p>
        </p:txBody>
      </p:sp>
      <p:sp>
        <p:nvSpPr>
          <p:cNvPr id="12" name="Footer Placeholder 11"/>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8" name="Date Placeholder 12"/>
          <p:cNvSpPr>
            <a:spLocks noGrp="1"/>
          </p:cNvSpPr>
          <p:nvPr>
            <p:ph type="dt" sz="half" idx="16"/>
          </p:nvPr>
        </p:nvSpPr>
        <p:spPr>
          <a:xfrm>
            <a:off x="7086600" y="6324600"/>
            <a:ext cx="1524000" cy="152400"/>
          </a:xfrm>
        </p:spPr>
        <p:txBody>
          <a:bodyPr/>
          <a:lstStyle/>
          <a:p>
            <a:r>
              <a:rPr lang="sv-SE" dirty="0" smtClean="0"/>
              <a:t>12 maj 2014</a:t>
            </a:r>
            <a:endParaRPr lang="sv-SE" dirty="0"/>
          </a:p>
        </p:txBody>
      </p:sp>
    </p:spTree>
    <p:extLst>
      <p:ext uri="{BB962C8B-B14F-4D97-AF65-F5344CB8AC3E}">
        <p14:creationId xmlns:p14="http://schemas.microsoft.com/office/powerpoint/2010/main" val="2304526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Vilka problem är vanliga vid implementering?</a:t>
            </a:r>
            <a:endParaRPr lang="sv-SE" dirty="0"/>
          </a:p>
        </p:txBody>
      </p:sp>
      <p:sp>
        <p:nvSpPr>
          <p:cNvPr id="3" name="Content Placeholder 2"/>
          <p:cNvSpPr>
            <a:spLocks noGrp="1"/>
          </p:cNvSpPr>
          <p:nvPr>
            <p:ph sz="quarter" idx="15"/>
          </p:nvPr>
        </p:nvSpPr>
        <p:spPr/>
        <p:txBody>
          <a:bodyPr/>
          <a:lstStyle/>
          <a:p>
            <a:pPr marL="68580" indent="-342900">
              <a:buFont typeface="Arial" panose="020B0604020202020204" pitchFamily="34" charset="0"/>
              <a:buChar char="•"/>
            </a:pPr>
            <a:r>
              <a:rPr lang="sv-SE" dirty="0" smtClean="0"/>
              <a:t>Vem tar ägandeskapet för riskerna/riskhanteringen?</a:t>
            </a:r>
          </a:p>
          <a:p>
            <a:pPr marL="68580" indent="-342900">
              <a:buFont typeface="Arial" panose="020B0604020202020204" pitchFamily="34" charset="0"/>
              <a:buChar char="•"/>
            </a:pPr>
            <a:r>
              <a:rPr lang="sv-SE" dirty="0" smtClean="0"/>
              <a:t>Aggregering av olika risker (Kvalitativa vs kvantitativa)</a:t>
            </a:r>
          </a:p>
          <a:p>
            <a:pPr marL="68580" indent="-342900">
              <a:buFont typeface="Arial" panose="020B0604020202020204" pitchFamily="34" charset="0"/>
              <a:buChar char="•"/>
            </a:pPr>
            <a:r>
              <a:rPr lang="sv-SE" dirty="0" smtClean="0"/>
              <a:t>Ny design men gamla vanor</a:t>
            </a:r>
          </a:p>
          <a:p>
            <a:pPr marL="68580" indent="-342900">
              <a:buFont typeface="Arial" panose="020B0604020202020204" pitchFamily="34" charset="0"/>
              <a:buChar char="•"/>
            </a:pPr>
            <a:r>
              <a:rPr lang="sv-SE" dirty="0" smtClean="0"/>
              <a:t>Hämmad kreativitet och initiativtagande?</a:t>
            </a:r>
          </a:p>
          <a:p>
            <a:pPr marL="68580" indent="-342900">
              <a:buFont typeface="Arial" panose="020B0604020202020204" pitchFamily="34" charset="0"/>
              <a:buChar char="•"/>
            </a:pPr>
            <a:endParaRPr lang="sv-SE" dirty="0"/>
          </a:p>
        </p:txBody>
      </p:sp>
      <p:sp>
        <p:nvSpPr>
          <p:cNvPr id="10" name="Slide Number Placeholder 9"/>
          <p:cNvSpPr>
            <a:spLocks noGrp="1"/>
          </p:cNvSpPr>
          <p:nvPr>
            <p:ph type="sldNum" sz="quarter" idx="18"/>
          </p:nvPr>
        </p:nvSpPr>
        <p:spPr/>
        <p:txBody>
          <a:bodyPr/>
          <a:lstStyle/>
          <a:p>
            <a:fld id="{E5A23FBC-F6CD-461F-BF7D-4A1131D9E978}" type="slidenum">
              <a:rPr lang="sv-SE" smtClean="0"/>
              <a:t>7</a:t>
            </a:fld>
            <a:endParaRPr lang="sv-SE" dirty="0"/>
          </a:p>
        </p:txBody>
      </p:sp>
      <p:sp>
        <p:nvSpPr>
          <p:cNvPr id="12" name="Footer Placeholder 11"/>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7" name="Date Placeholder 12"/>
          <p:cNvSpPr>
            <a:spLocks noGrp="1"/>
          </p:cNvSpPr>
          <p:nvPr>
            <p:ph type="dt" sz="half" idx="16"/>
          </p:nvPr>
        </p:nvSpPr>
        <p:spPr>
          <a:xfrm>
            <a:off x="7086600" y="6324600"/>
            <a:ext cx="1524000" cy="152400"/>
          </a:xfrm>
        </p:spPr>
        <p:txBody>
          <a:bodyPr/>
          <a:lstStyle/>
          <a:p>
            <a:r>
              <a:rPr lang="sv-SE" dirty="0" smtClean="0"/>
              <a:t>12 maj 2014</a:t>
            </a:r>
            <a:endParaRPr lang="sv-SE" dirty="0"/>
          </a:p>
        </p:txBody>
      </p:sp>
    </p:spTree>
    <p:extLst>
      <p:ext uri="{BB962C8B-B14F-4D97-AF65-F5344CB8AC3E}">
        <p14:creationId xmlns:p14="http://schemas.microsoft.com/office/powerpoint/2010/main" val="2245940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Vår analys av situationen</a:t>
            </a:r>
            <a:endParaRPr lang="sv-SE" dirty="0"/>
          </a:p>
        </p:txBody>
      </p:sp>
      <p:sp>
        <p:nvSpPr>
          <p:cNvPr id="3" name="Content Placeholder 2"/>
          <p:cNvSpPr>
            <a:spLocks noGrp="1"/>
          </p:cNvSpPr>
          <p:nvPr>
            <p:ph sz="quarter" idx="15"/>
          </p:nvPr>
        </p:nvSpPr>
        <p:spPr/>
        <p:txBody>
          <a:bodyPr/>
          <a:lstStyle/>
          <a:p>
            <a:pPr marL="68580" indent="-342900">
              <a:buFont typeface="Arial" panose="020B0604020202020204" pitchFamily="34" charset="0"/>
              <a:buChar char="•"/>
            </a:pPr>
            <a:r>
              <a:rPr lang="sv-SE" dirty="0" smtClean="0"/>
              <a:t>Integration i sig som viktigaste driver av implementering</a:t>
            </a:r>
          </a:p>
          <a:p>
            <a:pPr marL="68580" indent="-342900">
              <a:buFont typeface="Arial" panose="020B0604020202020204" pitchFamily="34" charset="0"/>
              <a:buChar char="•"/>
            </a:pPr>
            <a:r>
              <a:rPr lang="sv-SE" dirty="0" smtClean="0"/>
              <a:t>Implementering bör föregås av planering och kommunikation</a:t>
            </a:r>
          </a:p>
          <a:p>
            <a:pPr marL="68580" indent="-342900">
              <a:buFont typeface="Arial" panose="020B0604020202020204" pitchFamily="34" charset="0"/>
              <a:buChar char="•"/>
            </a:pPr>
            <a:r>
              <a:rPr lang="sv-SE" dirty="0" smtClean="0"/>
              <a:t>Den lärande organisationen</a:t>
            </a:r>
            <a:endParaRPr lang="sv-SE" dirty="0"/>
          </a:p>
        </p:txBody>
      </p:sp>
      <p:sp>
        <p:nvSpPr>
          <p:cNvPr id="10" name="Slide Number Placeholder 9"/>
          <p:cNvSpPr>
            <a:spLocks noGrp="1"/>
          </p:cNvSpPr>
          <p:nvPr>
            <p:ph type="sldNum" sz="quarter" idx="18"/>
          </p:nvPr>
        </p:nvSpPr>
        <p:spPr/>
        <p:txBody>
          <a:bodyPr/>
          <a:lstStyle/>
          <a:p>
            <a:fld id="{E5A23FBC-F6CD-461F-BF7D-4A1131D9E978}" type="slidenum">
              <a:rPr lang="sv-SE" smtClean="0"/>
              <a:t>8</a:t>
            </a:fld>
            <a:endParaRPr lang="sv-SE" dirty="0"/>
          </a:p>
        </p:txBody>
      </p:sp>
      <p:sp>
        <p:nvSpPr>
          <p:cNvPr id="12" name="Footer Placeholder 11"/>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7" name="Date Placeholder 12"/>
          <p:cNvSpPr>
            <a:spLocks noGrp="1"/>
          </p:cNvSpPr>
          <p:nvPr>
            <p:ph type="dt" sz="half" idx="16"/>
          </p:nvPr>
        </p:nvSpPr>
        <p:spPr>
          <a:xfrm>
            <a:off x="7086600" y="6324600"/>
            <a:ext cx="1524000" cy="152400"/>
          </a:xfrm>
        </p:spPr>
        <p:txBody>
          <a:bodyPr/>
          <a:lstStyle/>
          <a:p>
            <a:r>
              <a:rPr lang="sv-SE" dirty="0" smtClean="0"/>
              <a:t>12 maj 2014</a:t>
            </a:r>
            <a:endParaRPr lang="sv-SE" dirty="0"/>
          </a:p>
        </p:txBody>
      </p:sp>
    </p:spTree>
    <p:extLst>
      <p:ext uri="{BB962C8B-B14F-4D97-AF65-F5344CB8AC3E}">
        <p14:creationId xmlns:p14="http://schemas.microsoft.com/office/powerpoint/2010/main" val="1388989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Diskussionsfrågor</a:t>
            </a:r>
            <a:endParaRPr lang="sv-SE" dirty="0"/>
          </a:p>
        </p:txBody>
      </p:sp>
      <p:sp>
        <p:nvSpPr>
          <p:cNvPr id="3" name="Content Placeholder 2"/>
          <p:cNvSpPr>
            <a:spLocks noGrp="1"/>
          </p:cNvSpPr>
          <p:nvPr>
            <p:ph sz="quarter" idx="15"/>
          </p:nvPr>
        </p:nvSpPr>
        <p:spPr/>
        <p:txBody>
          <a:bodyPr/>
          <a:lstStyle/>
          <a:p>
            <a:pPr marL="68580" indent="-342900">
              <a:buFont typeface="Arial" panose="020B0604020202020204" pitchFamily="34" charset="0"/>
              <a:buChar char="•"/>
            </a:pPr>
            <a:r>
              <a:rPr lang="sv-SE" dirty="0" smtClean="0"/>
              <a:t>Tar ERM-företag bättre investeringsbeslut?</a:t>
            </a:r>
          </a:p>
          <a:p>
            <a:pPr marL="68580" indent="-342900">
              <a:buFont typeface="Arial" panose="020B0604020202020204" pitchFamily="34" charset="0"/>
              <a:buChar char="•"/>
            </a:pPr>
            <a:r>
              <a:rPr lang="sv-SE" dirty="0" smtClean="0"/>
              <a:t>Hur kan man jämföra kvalitativ risk med kvantitativ risk?</a:t>
            </a:r>
          </a:p>
          <a:p>
            <a:pPr marL="68580" indent="-342900">
              <a:buFont typeface="Arial" panose="020B0604020202020204" pitchFamily="34" charset="0"/>
              <a:buChar char="•"/>
            </a:pPr>
            <a:r>
              <a:rPr lang="sv-SE" dirty="0" smtClean="0"/>
              <a:t>Är det värt det att implementera ERM?</a:t>
            </a:r>
          </a:p>
          <a:p>
            <a:pPr marL="68580" indent="-342900">
              <a:buFont typeface="Arial" panose="020B0604020202020204" pitchFamily="34" charset="0"/>
              <a:buChar char="•"/>
            </a:pPr>
            <a:endParaRPr lang="sv-SE" dirty="0" smtClean="0"/>
          </a:p>
          <a:p>
            <a:pPr marL="68580" indent="-342900">
              <a:buFont typeface="Arial" panose="020B0604020202020204" pitchFamily="34" charset="0"/>
              <a:buChar char="•"/>
            </a:pPr>
            <a:endParaRPr lang="sv-SE" dirty="0" smtClean="0"/>
          </a:p>
          <a:p>
            <a:pPr marL="68580" indent="-342900">
              <a:buFont typeface="Arial" panose="020B0604020202020204" pitchFamily="34" charset="0"/>
              <a:buChar char="•"/>
            </a:pPr>
            <a:endParaRPr lang="sv-SE" dirty="0"/>
          </a:p>
        </p:txBody>
      </p:sp>
      <p:sp>
        <p:nvSpPr>
          <p:cNvPr id="4" name="Date Placeholder 3"/>
          <p:cNvSpPr>
            <a:spLocks noGrp="1"/>
          </p:cNvSpPr>
          <p:nvPr>
            <p:ph type="dt" sz="half" idx="16"/>
          </p:nvPr>
        </p:nvSpPr>
        <p:spPr/>
        <p:txBody>
          <a:bodyPr/>
          <a:lstStyle/>
          <a:p>
            <a:r>
              <a:rPr lang="sv-SE" dirty="0" smtClean="0"/>
              <a:t>May 2014</a:t>
            </a:r>
            <a:endParaRPr lang="sv-SE" dirty="0"/>
          </a:p>
        </p:txBody>
      </p:sp>
      <p:sp>
        <p:nvSpPr>
          <p:cNvPr id="5" name="Footer Placeholder 4"/>
          <p:cNvSpPr>
            <a:spLocks noGrp="1"/>
          </p:cNvSpPr>
          <p:nvPr>
            <p:ph type="ftr" sz="quarter" idx="17"/>
          </p:nvPr>
        </p:nvSpPr>
        <p:spPr/>
        <p:txBody>
          <a:bodyPr/>
          <a:lstStyle/>
          <a:p>
            <a:r>
              <a:rPr lang="sv-SE" dirty="0" smtClean="0"/>
              <a:t>Axel </a:t>
            </a:r>
            <a:r>
              <a:rPr lang="sv-SE" dirty="0" err="1" smtClean="0"/>
              <a:t>Lindnér</a:t>
            </a:r>
            <a:r>
              <a:rPr lang="sv-SE" dirty="0" smtClean="0"/>
              <a:t> &amp; Jonas Wendt</a:t>
            </a:r>
            <a:endParaRPr lang="sv-SE" dirty="0"/>
          </a:p>
        </p:txBody>
      </p:sp>
      <p:sp>
        <p:nvSpPr>
          <p:cNvPr id="6" name="Slide Number Placeholder 5"/>
          <p:cNvSpPr>
            <a:spLocks noGrp="1"/>
          </p:cNvSpPr>
          <p:nvPr>
            <p:ph type="sldNum" sz="quarter" idx="18"/>
          </p:nvPr>
        </p:nvSpPr>
        <p:spPr/>
        <p:txBody>
          <a:bodyPr/>
          <a:lstStyle/>
          <a:p>
            <a:fld id="{E5A23FBC-F6CD-461F-BF7D-4A1131D9E978}" type="slidenum">
              <a:rPr lang="sv-SE" smtClean="0"/>
              <a:t>9</a:t>
            </a:fld>
            <a:endParaRPr lang="sv-SE" dirty="0"/>
          </a:p>
        </p:txBody>
      </p:sp>
    </p:spTree>
    <p:extLst>
      <p:ext uri="{BB962C8B-B14F-4D97-AF65-F5344CB8AC3E}">
        <p14:creationId xmlns:p14="http://schemas.microsoft.com/office/powerpoint/2010/main" val="1584433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1412</TotalTime>
  <Words>1044</Words>
  <Application>Microsoft Office PowerPoint</Application>
  <PresentationFormat>On-screen Show (4:3)</PresentationFormat>
  <Paragraphs>112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vt:lpstr>
      <vt:lpstr>Enterprise Risk Management (ERM) Incitament och hinder</vt:lpstr>
      <vt:lpstr>Agenda </vt:lpstr>
      <vt:lpstr>Vi vill gärna höra vad ni har att säga…</vt:lpstr>
      <vt:lpstr>Från traditionell risk management till ERM</vt:lpstr>
      <vt:lpstr>Varför är ERM värdeskapande enligt teori?</vt:lpstr>
      <vt:lpstr>Vad driver Svenska företag till att implementera ERM?</vt:lpstr>
      <vt:lpstr>Vilka problem är vanliga vid implementering?</vt:lpstr>
      <vt:lpstr>Vår analys av situationen</vt:lpstr>
      <vt:lpstr>Diskussionsfrågor</vt:lpstr>
      <vt:lpstr>Tack för att vi fick prata med er en stund…</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ERM – Incentives and Obstacles</dc:title>
  <dc:creator>Jonas Wendt</dc:creator>
  <cp:lastModifiedBy>Jonas Wendt</cp:lastModifiedBy>
  <cp:revision>41</cp:revision>
  <dcterms:created xsi:type="dcterms:W3CDTF">2014-05-08T13:28:29Z</dcterms:created>
  <dcterms:modified xsi:type="dcterms:W3CDTF">2014-05-13T06:12:00Z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ies>
</file>