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31"/>
  </p:notesMasterIdLst>
  <p:handoutMasterIdLst>
    <p:handoutMasterId r:id="rId32"/>
  </p:handoutMasterIdLst>
  <p:sldIdLst>
    <p:sldId id="294" r:id="rId3"/>
    <p:sldId id="474" r:id="rId4"/>
    <p:sldId id="480" r:id="rId5"/>
    <p:sldId id="476" r:id="rId6"/>
    <p:sldId id="475" r:id="rId7"/>
    <p:sldId id="466" r:id="rId8"/>
    <p:sldId id="479" r:id="rId9"/>
    <p:sldId id="499" r:id="rId10"/>
    <p:sldId id="481" r:id="rId11"/>
    <p:sldId id="482" r:id="rId12"/>
    <p:sldId id="483" r:id="rId13"/>
    <p:sldId id="488" r:id="rId14"/>
    <p:sldId id="484" r:id="rId15"/>
    <p:sldId id="498" r:id="rId16"/>
    <p:sldId id="487" r:id="rId17"/>
    <p:sldId id="485" r:id="rId18"/>
    <p:sldId id="486" r:id="rId19"/>
    <p:sldId id="489" r:id="rId20"/>
    <p:sldId id="323" r:id="rId21"/>
    <p:sldId id="490" r:id="rId22"/>
    <p:sldId id="500" r:id="rId23"/>
    <p:sldId id="501" r:id="rId24"/>
    <p:sldId id="502" r:id="rId25"/>
    <p:sldId id="494" r:id="rId26"/>
    <p:sldId id="495" r:id="rId27"/>
    <p:sldId id="496" r:id="rId28"/>
    <p:sldId id="497" r:id="rId29"/>
    <p:sldId id="503" r:id="rId30"/>
  </p:sldIdLst>
  <p:sldSz cx="9144000" cy="6858000" type="screen4x3"/>
  <p:notesSz cx="677545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7CB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bmain\data\Stockholm\Resources\A-M\Infonet%20HK\HKAR\Fonder\FondNytt%20Data%20(Closing%20NAV%20Net%20of%20Fees)\Morningstar\Snittrating%2030%20st&#246;rsta%202012123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>
        <c:manualLayout>
          <c:layoutTarget val="inner"/>
          <c:xMode val="edge"/>
          <c:yMode val="edge"/>
          <c:x val="6.6216575941236228E-2"/>
          <c:y val="0.13017776553594507"/>
          <c:w val="0.72762263364801227"/>
          <c:h val="0.68933499258864284"/>
        </c:manualLayout>
      </c:layout>
      <c:lineChart>
        <c:grouping val="standard"/>
        <c:ser>
          <c:idx val="0"/>
          <c:order val="0"/>
          <c:tx>
            <c:strRef>
              <c:f>HistData!$A$100</c:f>
              <c:strCache>
                <c:ptCount val="1"/>
                <c:pt idx="0">
                  <c:v>SHB</c:v>
                </c:pt>
              </c:strCache>
            </c:strRef>
          </c:tx>
          <c:marker>
            <c:symbol val="none"/>
          </c:marker>
          <c:cat>
            <c:numRef>
              <c:f>HistData!$D$90:$U$90</c:f>
              <c:numCache>
                <c:formatCode>yyyy/mm/dd</c:formatCode>
                <c:ptCount val="18"/>
                <c:pt idx="0">
                  <c:v>41274</c:v>
                </c:pt>
                <c:pt idx="1">
                  <c:v>41243</c:v>
                </c:pt>
                <c:pt idx="2">
                  <c:v>41213</c:v>
                </c:pt>
                <c:pt idx="3">
                  <c:v>41182</c:v>
                </c:pt>
                <c:pt idx="4">
                  <c:v>41152</c:v>
                </c:pt>
                <c:pt idx="5">
                  <c:v>41121</c:v>
                </c:pt>
                <c:pt idx="6">
                  <c:v>41090</c:v>
                </c:pt>
                <c:pt idx="7">
                  <c:v>41060</c:v>
                </c:pt>
                <c:pt idx="8">
                  <c:v>41029</c:v>
                </c:pt>
                <c:pt idx="9">
                  <c:v>40999</c:v>
                </c:pt>
                <c:pt idx="10">
                  <c:v>40968</c:v>
                </c:pt>
                <c:pt idx="11">
                  <c:v>40939</c:v>
                </c:pt>
                <c:pt idx="12">
                  <c:v>40908</c:v>
                </c:pt>
                <c:pt idx="13">
                  <c:v>40877</c:v>
                </c:pt>
                <c:pt idx="14">
                  <c:v>40847</c:v>
                </c:pt>
                <c:pt idx="15">
                  <c:v>40816</c:v>
                </c:pt>
                <c:pt idx="16">
                  <c:v>40786</c:v>
                </c:pt>
                <c:pt idx="17">
                  <c:v>40755</c:v>
                </c:pt>
              </c:numCache>
            </c:numRef>
          </c:cat>
          <c:val>
            <c:numRef>
              <c:f>HistData!$D$100:$U$100</c:f>
              <c:numCache>
                <c:formatCode>#,##0.00</c:formatCode>
                <c:ptCount val="18"/>
                <c:pt idx="0">
                  <c:v>3.5961538461538463</c:v>
                </c:pt>
                <c:pt idx="1">
                  <c:v>3.6089743461538459</c:v>
                </c:pt>
                <c:pt idx="2">
                  <c:v>3.5320512692307671</c:v>
                </c:pt>
                <c:pt idx="3">
                  <c:v>3.5416666538461539</c:v>
                </c:pt>
                <c:pt idx="4">
                  <c:v>3.5098039215686248</c:v>
                </c:pt>
                <c:pt idx="5">
                  <c:v>3.5490196078431371</c:v>
                </c:pt>
                <c:pt idx="6">
                  <c:v>3.4901960784313766</c:v>
                </c:pt>
                <c:pt idx="7">
                  <c:v>3.5882352941176472</c:v>
                </c:pt>
                <c:pt idx="8">
                  <c:v>3.5</c:v>
                </c:pt>
                <c:pt idx="9">
                  <c:v>3.7115384615384617</c:v>
                </c:pt>
                <c:pt idx="10">
                  <c:v>3.6730769230769229</c:v>
                </c:pt>
                <c:pt idx="11">
                  <c:v>3.6346153846153837</c:v>
                </c:pt>
                <c:pt idx="12">
                  <c:v>3.5384615384615392</c:v>
                </c:pt>
                <c:pt idx="13">
                  <c:v>3.4519230769230771</c:v>
                </c:pt>
                <c:pt idx="14">
                  <c:v>3.3846153846153837</c:v>
                </c:pt>
                <c:pt idx="15">
                  <c:v>3.4423076923076947</c:v>
                </c:pt>
                <c:pt idx="16">
                  <c:v>3.2941176470588251</c:v>
                </c:pt>
                <c:pt idx="17">
                  <c:v>3.2941176470588251</c:v>
                </c:pt>
              </c:numCache>
            </c:numRef>
          </c:val>
        </c:ser>
        <c:ser>
          <c:idx val="1"/>
          <c:order val="1"/>
          <c:tx>
            <c:strRef>
              <c:f>HistData!$A$110</c:f>
              <c:strCache>
                <c:ptCount val="1"/>
                <c:pt idx="0">
                  <c:v>SEB</c:v>
                </c:pt>
              </c:strCache>
            </c:strRef>
          </c:tx>
          <c:marker>
            <c:symbol val="none"/>
          </c:marker>
          <c:cat>
            <c:numRef>
              <c:f>HistData!$D$90:$U$90</c:f>
              <c:numCache>
                <c:formatCode>yyyy/mm/dd</c:formatCode>
                <c:ptCount val="18"/>
                <c:pt idx="0">
                  <c:v>41274</c:v>
                </c:pt>
                <c:pt idx="1">
                  <c:v>41243</c:v>
                </c:pt>
                <c:pt idx="2">
                  <c:v>41213</c:v>
                </c:pt>
                <c:pt idx="3">
                  <c:v>41182</c:v>
                </c:pt>
                <c:pt idx="4">
                  <c:v>41152</c:v>
                </c:pt>
                <c:pt idx="5">
                  <c:v>41121</c:v>
                </c:pt>
                <c:pt idx="6">
                  <c:v>41090</c:v>
                </c:pt>
                <c:pt idx="7">
                  <c:v>41060</c:v>
                </c:pt>
                <c:pt idx="8">
                  <c:v>41029</c:v>
                </c:pt>
                <c:pt idx="9">
                  <c:v>40999</c:v>
                </c:pt>
                <c:pt idx="10">
                  <c:v>40968</c:v>
                </c:pt>
                <c:pt idx="11">
                  <c:v>40939</c:v>
                </c:pt>
                <c:pt idx="12">
                  <c:v>40908</c:v>
                </c:pt>
                <c:pt idx="13">
                  <c:v>40877</c:v>
                </c:pt>
                <c:pt idx="14">
                  <c:v>40847</c:v>
                </c:pt>
                <c:pt idx="15">
                  <c:v>40816</c:v>
                </c:pt>
                <c:pt idx="16">
                  <c:v>40786</c:v>
                </c:pt>
                <c:pt idx="17">
                  <c:v>40755</c:v>
                </c:pt>
              </c:numCache>
            </c:numRef>
          </c:cat>
          <c:val>
            <c:numRef>
              <c:f>HistData!$D$110:$U$110</c:f>
              <c:numCache>
                <c:formatCode>#,##0.00</c:formatCode>
                <c:ptCount val="18"/>
                <c:pt idx="0">
                  <c:v>2.9704860937499982</c:v>
                </c:pt>
                <c:pt idx="1">
                  <c:v>2.9946808404255312</c:v>
                </c:pt>
                <c:pt idx="2">
                  <c:v>2.7245613894736844</c:v>
                </c:pt>
                <c:pt idx="3">
                  <c:v>2.7626811521739154</c:v>
                </c:pt>
                <c:pt idx="4">
                  <c:v>2.6941391868131865</c:v>
                </c:pt>
                <c:pt idx="5">
                  <c:v>2.7333333263157891</c:v>
                </c:pt>
                <c:pt idx="6">
                  <c:v>2.7074468085106402</c:v>
                </c:pt>
                <c:pt idx="7">
                  <c:v>2.7092198510638301</c:v>
                </c:pt>
                <c:pt idx="8">
                  <c:v>2.75</c:v>
                </c:pt>
                <c:pt idx="9">
                  <c:v>2.8491227999999995</c:v>
                </c:pt>
                <c:pt idx="10">
                  <c:v>2.9826388749999997</c:v>
                </c:pt>
                <c:pt idx="11">
                  <c:v>2.7628865979381443</c:v>
                </c:pt>
                <c:pt idx="12">
                  <c:v>2.9226804123711339</c:v>
                </c:pt>
                <c:pt idx="13">
                  <c:v>2.5833333200000026</c:v>
                </c:pt>
                <c:pt idx="14">
                  <c:v>2.640625</c:v>
                </c:pt>
                <c:pt idx="15">
                  <c:v>2.5982456105263148</c:v>
                </c:pt>
                <c:pt idx="16">
                  <c:v>2.5304659462365588</c:v>
                </c:pt>
                <c:pt idx="17">
                  <c:v>2.4963768043478263</c:v>
                </c:pt>
              </c:numCache>
            </c:numRef>
          </c:val>
        </c:ser>
        <c:ser>
          <c:idx val="2"/>
          <c:order val="2"/>
          <c:tx>
            <c:strRef>
              <c:f>HistData!$A$120</c:f>
              <c:strCache>
                <c:ptCount val="1"/>
                <c:pt idx="0">
                  <c:v>Swedbank Robur</c:v>
                </c:pt>
              </c:strCache>
            </c:strRef>
          </c:tx>
          <c:marker>
            <c:symbol val="none"/>
          </c:marker>
          <c:cat>
            <c:numRef>
              <c:f>HistData!$D$90:$U$90</c:f>
              <c:numCache>
                <c:formatCode>yyyy/mm/dd</c:formatCode>
                <c:ptCount val="18"/>
                <c:pt idx="0">
                  <c:v>41274</c:v>
                </c:pt>
                <c:pt idx="1">
                  <c:v>41243</c:v>
                </c:pt>
                <c:pt idx="2">
                  <c:v>41213</c:v>
                </c:pt>
                <c:pt idx="3">
                  <c:v>41182</c:v>
                </c:pt>
                <c:pt idx="4">
                  <c:v>41152</c:v>
                </c:pt>
                <c:pt idx="5">
                  <c:v>41121</c:v>
                </c:pt>
                <c:pt idx="6">
                  <c:v>41090</c:v>
                </c:pt>
                <c:pt idx="7">
                  <c:v>41060</c:v>
                </c:pt>
                <c:pt idx="8">
                  <c:v>41029</c:v>
                </c:pt>
                <c:pt idx="9">
                  <c:v>40999</c:v>
                </c:pt>
                <c:pt idx="10">
                  <c:v>40968</c:v>
                </c:pt>
                <c:pt idx="11">
                  <c:v>40939</c:v>
                </c:pt>
                <c:pt idx="12">
                  <c:v>40908</c:v>
                </c:pt>
                <c:pt idx="13">
                  <c:v>40877</c:v>
                </c:pt>
                <c:pt idx="14">
                  <c:v>40847</c:v>
                </c:pt>
                <c:pt idx="15">
                  <c:v>40816</c:v>
                </c:pt>
                <c:pt idx="16">
                  <c:v>40786</c:v>
                </c:pt>
                <c:pt idx="17">
                  <c:v>40755</c:v>
                </c:pt>
              </c:numCache>
            </c:numRef>
          </c:cat>
          <c:val>
            <c:numRef>
              <c:f>HistData!$D$120:$U$120</c:f>
              <c:numCache>
                <c:formatCode>#,##0.00</c:formatCode>
                <c:ptCount val="18"/>
                <c:pt idx="0">
                  <c:v>3.2222222222222232</c:v>
                </c:pt>
                <c:pt idx="1">
                  <c:v>3.17073170731708</c:v>
                </c:pt>
                <c:pt idx="2">
                  <c:v>3.1829268292682928</c:v>
                </c:pt>
                <c:pt idx="3">
                  <c:v>3.1348314606741572</c:v>
                </c:pt>
                <c:pt idx="4">
                  <c:v>3.1521739130434767</c:v>
                </c:pt>
                <c:pt idx="5">
                  <c:v>3.161290322580645</c:v>
                </c:pt>
                <c:pt idx="6">
                  <c:v>3.2150537634408587</c:v>
                </c:pt>
                <c:pt idx="7">
                  <c:v>3.1473684210526316</c:v>
                </c:pt>
                <c:pt idx="8">
                  <c:v>3.1276595744680837</c:v>
                </c:pt>
                <c:pt idx="9">
                  <c:v>3.2755102040816348</c:v>
                </c:pt>
                <c:pt idx="10">
                  <c:v>3.2755102040816348</c:v>
                </c:pt>
                <c:pt idx="11">
                  <c:v>3.29</c:v>
                </c:pt>
                <c:pt idx="12">
                  <c:v>3.3699999999999997</c:v>
                </c:pt>
                <c:pt idx="13">
                  <c:v>3.29</c:v>
                </c:pt>
                <c:pt idx="14">
                  <c:v>3.1862745098039214</c:v>
                </c:pt>
                <c:pt idx="15">
                  <c:v>3.0571428571428592</c:v>
                </c:pt>
                <c:pt idx="16">
                  <c:v>3.047169811320757</c:v>
                </c:pt>
                <c:pt idx="17">
                  <c:v>2.9813084112149535</c:v>
                </c:pt>
              </c:numCache>
            </c:numRef>
          </c:val>
        </c:ser>
        <c:ser>
          <c:idx val="3"/>
          <c:order val="3"/>
          <c:tx>
            <c:strRef>
              <c:f>HistData!$A$130</c:f>
              <c:strCache>
                <c:ptCount val="1"/>
                <c:pt idx="0">
                  <c:v>Nordea</c:v>
                </c:pt>
              </c:strCache>
            </c:strRef>
          </c:tx>
          <c:marker>
            <c:symbol val="none"/>
          </c:marker>
          <c:cat>
            <c:numRef>
              <c:f>HistData!$D$90:$U$90</c:f>
              <c:numCache>
                <c:formatCode>yyyy/mm/dd</c:formatCode>
                <c:ptCount val="18"/>
                <c:pt idx="0">
                  <c:v>41274</c:v>
                </c:pt>
                <c:pt idx="1">
                  <c:v>41243</c:v>
                </c:pt>
                <c:pt idx="2">
                  <c:v>41213</c:v>
                </c:pt>
                <c:pt idx="3">
                  <c:v>41182</c:v>
                </c:pt>
                <c:pt idx="4">
                  <c:v>41152</c:v>
                </c:pt>
                <c:pt idx="5">
                  <c:v>41121</c:v>
                </c:pt>
                <c:pt idx="6">
                  <c:v>41090</c:v>
                </c:pt>
                <c:pt idx="7">
                  <c:v>41060</c:v>
                </c:pt>
                <c:pt idx="8">
                  <c:v>41029</c:v>
                </c:pt>
                <c:pt idx="9">
                  <c:v>40999</c:v>
                </c:pt>
                <c:pt idx="10">
                  <c:v>40968</c:v>
                </c:pt>
                <c:pt idx="11">
                  <c:v>40939</c:v>
                </c:pt>
                <c:pt idx="12">
                  <c:v>40908</c:v>
                </c:pt>
                <c:pt idx="13">
                  <c:v>40877</c:v>
                </c:pt>
                <c:pt idx="14">
                  <c:v>40847</c:v>
                </c:pt>
                <c:pt idx="15">
                  <c:v>40816</c:v>
                </c:pt>
                <c:pt idx="16">
                  <c:v>40786</c:v>
                </c:pt>
                <c:pt idx="17">
                  <c:v>40755</c:v>
                </c:pt>
              </c:numCache>
            </c:numRef>
          </c:cat>
          <c:val>
            <c:numRef>
              <c:f>HistData!$D$130:$U$130</c:f>
              <c:numCache>
                <c:formatCode>#,##0.00</c:formatCode>
                <c:ptCount val="18"/>
                <c:pt idx="0">
                  <c:v>3.2083333333333357</c:v>
                </c:pt>
                <c:pt idx="1">
                  <c:v>3.2229729729729759</c:v>
                </c:pt>
                <c:pt idx="2">
                  <c:v>3.1234567901234582</c:v>
                </c:pt>
                <c:pt idx="3">
                  <c:v>3.2209302325581417</c:v>
                </c:pt>
                <c:pt idx="4">
                  <c:v>3.2873563218390811</c:v>
                </c:pt>
                <c:pt idx="5">
                  <c:v>3.2988505747126435</c:v>
                </c:pt>
                <c:pt idx="6">
                  <c:v>3.2528735632183907</c:v>
                </c:pt>
                <c:pt idx="7">
                  <c:v>3.3023255813953489</c:v>
                </c:pt>
                <c:pt idx="8">
                  <c:v>3.4337349397590362</c:v>
                </c:pt>
                <c:pt idx="9">
                  <c:v>3.4404761904761907</c:v>
                </c:pt>
                <c:pt idx="10">
                  <c:v>3.3918918918918921</c:v>
                </c:pt>
                <c:pt idx="11">
                  <c:v>3.2297297297297298</c:v>
                </c:pt>
                <c:pt idx="12">
                  <c:v>3.2027027027027049</c:v>
                </c:pt>
                <c:pt idx="13">
                  <c:v>3.2191780821917808</c:v>
                </c:pt>
                <c:pt idx="14">
                  <c:v>3.2191780821917808</c:v>
                </c:pt>
                <c:pt idx="15">
                  <c:v>3.0270270270270294</c:v>
                </c:pt>
                <c:pt idx="16">
                  <c:v>2.8611111111111112</c:v>
                </c:pt>
                <c:pt idx="17">
                  <c:v>2.9583333333333335</c:v>
                </c:pt>
              </c:numCache>
            </c:numRef>
          </c:val>
        </c:ser>
        <c:marker val="1"/>
        <c:axId val="170599552"/>
        <c:axId val="170601088"/>
      </c:lineChart>
      <c:dateAx>
        <c:axId val="170599552"/>
        <c:scaling>
          <c:orientation val="minMax"/>
        </c:scaling>
        <c:axPos val="b"/>
        <c:numFmt formatCode="yyyy/mm" sourceLinked="0"/>
        <c:tickLblPos val="nextTo"/>
        <c:txPr>
          <a:bodyPr rot="-5400000" vert="horz"/>
          <a:lstStyle/>
          <a:p>
            <a:pPr>
              <a:defRPr sz="1000"/>
            </a:pPr>
            <a:endParaRPr lang="sv-SE"/>
          </a:p>
        </c:txPr>
        <c:crossAx val="170601088"/>
        <c:crossesAt val="2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70601088"/>
        <c:scaling>
          <c:orientation val="minMax"/>
          <c:max val="4"/>
          <c:min val="2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0"/>
        <c:tickLblPos val="nextTo"/>
        <c:txPr>
          <a:bodyPr rot="0" vert="horz"/>
          <a:lstStyle/>
          <a:p>
            <a:pPr>
              <a:defRPr sz="1000"/>
            </a:pPr>
            <a:endParaRPr lang="sv-SE"/>
          </a:p>
        </c:txPr>
        <c:crossAx val="170599552"/>
        <c:crossesAt val="1325"/>
        <c:crossBetween val="midCat"/>
        <c:majorUnit val="0.5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2582988145439273"/>
          <c:y val="0.2485211242085861"/>
          <c:w val="0.14573472154843228"/>
          <c:h val="0.31603713682014278"/>
        </c:manualLayout>
      </c:layout>
      <c:txPr>
        <a:bodyPr/>
        <a:lstStyle/>
        <a:p>
          <a:pPr>
            <a:defRPr sz="1000"/>
          </a:pPr>
          <a:endParaRPr lang="sv-SE"/>
        </a:p>
      </c:txPr>
    </c:legend>
    <c:plotVisOnly val="1"/>
    <c:dispBlanksAs val="gap"/>
  </c:chart>
  <c:txPr>
    <a:bodyPr/>
    <a:lstStyle/>
    <a:p>
      <a:pPr>
        <a:defRPr sz="1800"/>
      </a:pPr>
      <a:endParaRPr lang="sv-S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11FB-4230-4AF4-8225-40EF1BF597CA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F8B4-4DE8-4FDE-8CA3-B7DB95E9407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7FA7-4793-4BD2-8F45-37B62ED210A0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C5AE-4FCB-4C9A-BB9E-A8B52E9D61C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DE4A-2CE0-4EF0-878F-003EA1ED773B}" type="slidenum">
              <a:rPr lang="sv-SE" smtClean="0"/>
              <a:pPr/>
              <a:t>20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417E501-141A-4644-B288-F8381105781F}" type="slidenum">
              <a:rPr lang="sv-SE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1835150"/>
            <a:ext cx="5326063" cy="3238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2C4D"/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v-SE" sz="1400" dirty="0">
              <a:solidFill>
                <a:srgbClr val="000000"/>
              </a:solidFill>
            </a:endParaRPr>
          </a:p>
        </p:txBody>
      </p:sp>
      <p:sp>
        <p:nvSpPr>
          <p:cNvPr id="2662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5933" y="3720913"/>
            <a:ext cx="4996703" cy="501463"/>
          </a:xfrm>
        </p:spPr>
        <p:txBody>
          <a:bodyPr/>
          <a:lstStyle>
            <a:lvl1pPr marL="0" indent="0" algn="l">
              <a:buFont typeface="Wingdings 2" pitchFamily="18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68275" y="2130425"/>
            <a:ext cx="5086350" cy="1470025"/>
          </a:xfrm>
        </p:spPr>
        <p:txBody>
          <a:bodyPr/>
          <a:lstStyle>
            <a:lvl1pPr>
              <a:defRPr sz="2800" b="1" baseline="0" smtClean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 smtClean="0"/>
          </a:p>
        </p:txBody>
      </p:sp>
      <p:pic>
        <p:nvPicPr>
          <p:cNvPr id="9" name="Picture 8" descr="HBNYFonder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09616" y="1836391"/>
            <a:ext cx="3834384" cy="3236976"/>
          </a:xfrm>
          <a:prstGeom prst="rect">
            <a:avLst/>
          </a:prstGeom>
        </p:spPr>
      </p:pic>
      <p:pic>
        <p:nvPicPr>
          <p:cNvPr id="10" name="Picture 9" descr="Handelsbanken _farg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67104" y="6397437"/>
            <a:ext cx="1800000" cy="20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23" y="1073150"/>
            <a:ext cx="8718352" cy="5053013"/>
          </a:xfrm>
          <a:prstGeom prst="rect">
            <a:avLst/>
          </a:prstGeom>
        </p:spPr>
        <p:txBody>
          <a:bodyPr/>
          <a:lstStyle>
            <a:lvl1pPr marL="266700" indent="-257175">
              <a:spcBef>
                <a:spcPts val="1400"/>
              </a:spcBef>
              <a:buClr>
                <a:schemeClr val="accent5"/>
              </a:buClr>
              <a:buFont typeface="Wingdings 2" pitchFamily="18" charset="2"/>
              <a:buChar char=""/>
              <a:defRPr sz="1600">
                <a:latin typeface="Arial" pitchFamily="34" charset="0"/>
                <a:cs typeface="Arial" pitchFamily="34" charset="0"/>
              </a:defRPr>
            </a:lvl1pPr>
            <a:lvl2pPr marL="542925" indent="-285750">
              <a:spcBef>
                <a:spcPts val="400"/>
              </a:spcBef>
              <a:buClr>
                <a:schemeClr val="accent5"/>
              </a:buClr>
              <a:buFont typeface="Wingdings 2" pitchFamily="18" charset="2"/>
              <a:buChar char=""/>
              <a:defRPr sz="1400">
                <a:latin typeface="Arial" pitchFamily="34" charset="0"/>
                <a:cs typeface="Arial" pitchFamily="34" charset="0"/>
              </a:defRPr>
            </a:lvl2pPr>
            <a:lvl3pPr marL="714375" indent="-171450">
              <a:spcBef>
                <a:spcPts val="200"/>
              </a:spcBef>
              <a:buClr>
                <a:schemeClr val="accent5"/>
              </a:buClr>
              <a:buFont typeface="Wingdings 2" pitchFamily="18" charset="2"/>
              <a:buChar char=""/>
              <a:defRPr sz="1200">
                <a:latin typeface="Arial" pitchFamily="34" charset="0"/>
                <a:cs typeface="Arial" pitchFamily="34" charset="0"/>
              </a:defRPr>
            </a:lvl3pPr>
            <a:lvl4pPr marL="895350" indent="-180975" defTabSz="895350">
              <a:spcBef>
                <a:spcPts val="200"/>
              </a:spcBef>
              <a:buClr>
                <a:schemeClr val="accent5"/>
              </a:buClr>
              <a:buFont typeface="Wingdings 2" pitchFamily="18" charset="2"/>
              <a:buChar char=""/>
              <a:defRPr sz="1000">
                <a:latin typeface="Arial" pitchFamily="34" charset="0"/>
                <a:cs typeface="Arial" pitchFamily="34" charset="0"/>
              </a:defRPr>
            </a:lvl4pPr>
            <a:lvl5pPr marL="1076325" indent="-180975">
              <a:spcBef>
                <a:spcPts val="200"/>
              </a:spcBef>
              <a:buClr>
                <a:schemeClr val="accent5"/>
              </a:buClr>
              <a:buFont typeface="Wingdings 2" pitchFamily="18" charset="2"/>
              <a:buChar char=""/>
              <a:tabLst/>
              <a:defRPr sz="1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Title 10"/>
          <p:cNvSpPr>
            <a:spLocks noGrp="1" noChangeArrowheads="1"/>
          </p:cNvSpPr>
          <p:nvPr>
            <p:ph type="title"/>
          </p:nvPr>
        </p:nvSpPr>
        <p:spPr bwMode="black">
          <a:xfrm>
            <a:off x="166688" y="358775"/>
            <a:ext cx="87042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altLang="sv-SE" smtClean="0"/>
              <a:t>Click to edit Master title style</a:t>
            </a:r>
            <a:endParaRPr lang="en-GB" altLang="sv-SE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8150" y="457200"/>
            <a:ext cx="8358188" cy="74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3862" y="457200"/>
            <a:ext cx="8185152" cy="74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0"/>
          </p:nvPr>
        </p:nvSpPr>
        <p:spPr>
          <a:xfrm>
            <a:off x="423862" y="1266825"/>
            <a:ext cx="3960000" cy="4791074"/>
          </a:xfrm>
        </p:spPr>
        <p:txBody>
          <a:bodyPr/>
          <a:lstStyle>
            <a:lvl1pPr marL="252000" indent="-252000">
              <a:lnSpc>
                <a:spcPct val="100000"/>
              </a:lnSpc>
              <a:spcBef>
                <a:spcPts val="1400"/>
              </a:spcBef>
              <a:buFont typeface="Wingdings 2" pitchFamily="18" charset="2"/>
              <a:buChar char=""/>
              <a:defRPr/>
            </a:lvl1pPr>
            <a:lvl2pPr marL="511175" indent="-250825">
              <a:lnSpc>
                <a:spcPct val="100000"/>
              </a:lnSpc>
              <a:buFont typeface="Wingdings 2" pitchFamily="18" charset="2"/>
              <a:buChar char=""/>
              <a:defRPr sz="1600"/>
            </a:lvl2pPr>
            <a:lvl3pPr marL="752475" indent="-21590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400"/>
            </a:lvl3pPr>
            <a:lvl4pPr marL="938213" indent="-173038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4pPr>
            <a:lvl5pPr marL="1114425" indent="-18415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1"/>
          </p:nvPr>
        </p:nvSpPr>
        <p:spPr>
          <a:xfrm>
            <a:off x="4648200" y="1266825"/>
            <a:ext cx="3960000" cy="2340000"/>
          </a:xfrm>
        </p:spPr>
        <p:txBody>
          <a:bodyPr/>
          <a:lstStyle>
            <a:lvl1pPr marL="252000" indent="-252000">
              <a:lnSpc>
                <a:spcPct val="100000"/>
              </a:lnSpc>
              <a:spcBef>
                <a:spcPts val="1400"/>
              </a:spcBef>
              <a:buFont typeface="Wingdings 2" pitchFamily="18" charset="2"/>
              <a:buChar char=""/>
              <a:defRPr/>
            </a:lvl1pPr>
            <a:lvl2pPr marL="511175" indent="-250825">
              <a:lnSpc>
                <a:spcPct val="100000"/>
              </a:lnSpc>
              <a:buFont typeface="Wingdings 2" pitchFamily="18" charset="2"/>
              <a:buChar char=""/>
              <a:defRPr sz="1600"/>
            </a:lvl2pPr>
            <a:lvl3pPr marL="752475" indent="-21590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400"/>
            </a:lvl3pPr>
            <a:lvl4pPr marL="938213" indent="-173038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4pPr>
            <a:lvl5pPr marL="1114425" indent="-18415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2"/>
          </p:nvPr>
        </p:nvSpPr>
        <p:spPr>
          <a:xfrm>
            <a:off x="4648200" y="3711699"/>
            <a:ext cx="3960000" cy="2340000"/>
          </a:xfrm>
        </p:spPr>
        <p:txBody>
          <a:bodyPr/>
          <a:lstStyle>
            <a:lvl1pPr marL="252000" indent="-252000">
              <a:lnSpc>
                <a:spcPct val="100000"/>
              </a:lnSpc>
              <a:spcBef>
                <a:spcPts val="1400"/>
              </a:spcBef>
              <a:buFont typeface="Wingdings 2" pitchFamily="18" charset="2"/>
              <a:buChar char=""/>
              <a:defRPr/>
            </a:lvl1pPr>
            <a:lvl2pPr marL="511175" indent="-250825">
              <a:lnSpc>
                <a:spcPct val="100000"/>
              </a:lnSpc>
              <a:buFont typeface="Wingdings 2" pitchFamily="18" charset="2"/>
              <a:buChar char=""/>
              <a:defRPr sz="1600"/>
            </a:lvl2pPr>
            <a:lvl3pPr marL="752475" indent="-21590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400"/>
            </a:lvl3pPr>
            <a:lvl4pPr marL="938213" indent="-173038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4pPr>
            <a:lvl5pPr marL="1114425" indent="-184150">
              <a:lnSpc>
                <a:spcPct val="100000"/>
              </a:lnSpc>
              <a:spcBef>
                <a:spcPts val="200"/>
              </a:spcBef>
              <a:buFont typeface="Wingdings 2" pitchFamily="18" charset="2"/>
              <a:buChar char="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EC650185-0C61-4DD4-A066-8E46EDF56618}" type="datetimeFigureOut">
              <a:rPr lang="sv-SE" smtClean="0"/>
              <a:pPr/>
              <a:t>2013-01-28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4CEF55F-E944-4252-B560-9757B29A9C4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04" r:id="rId7"/>
    <p:sldLayoutId id="214748371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2413" y="1171575"/>
            <a:ext cx="864393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031" rIns="90000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text styles</a:t>
            </a:r>
          </a:p>
          <a:p>
            <a:pPr lvl="1"/>
            <a:r>
              <a:rPr lang="en-GB" altLang="sv-SE" smtClean="0"/>
              <a:t>Second level</a:t>
            </a:r>
          </a:p>
          <a:p>
            <a:pPr lvl="2"/>
            <a:r>
              <a:rPr lang="en-GB" altLang="sv-SE" smtClean="0"/>
              <a:t>Third level</a:t>
            </a:r>
          </a:p>
          <a:p>
            <a:pPr lvl="3"/>
            <a:r>
              <a:rPr lang="en-GB" altLang="sv-SE" smtClean="0"/>
              <a:t>Fourth level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black">
          <a:xfrm>
            <a:off x="250825" y="387350"/>
            <a:ext cx="8645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  <a:endParaRPr lang="en-GB" altLang="sv-SE" smtClean="0"/>
          </a:p>
        </p:txBody>
      </p:sp>
      <p:sp>
        <p:nvSpPr>
          <p:cNvPr id="310326" name="Rectangle 54"/>
          <p:cNvSpPr>
            <a:spLocks noChangeArrowheads="1"/>
          </p:cNvSpPr>
          <p:nvPr/>
        </p:nvSpPr>
        <p:spPr bwMode="auto">
          <a:xfrm>
            <a:off x="0" y="0"/>
            <a:ext cx="9144000" cy="3238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2C4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000" dirty="0">
              <a:solidFill>
                <a:srgbClr val="000000"/>
              </a:solidFill>
            </a:endParaRPr>
          </a:p>
        </p:txBody>
      </p:sp>
      <p:sp>
        <p:nvSpPr>
          <p:cNvPr id="12" name="Rectangle 120"/>
          <p:cNvSpPr>
            <a:spLocks noChangeArrowheads="1"/>
          </p:cNvSpPr>
          <p:nvPr/>
        </p:nvSpPr>
        <p:spPr bwMode="auto">
          <a:xfrm>
            <a:off x="179388" y="6364288"/>
            <a:ext cx="5159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37F1A-5294-46A8-9EF9-55FF8C353B66}" type="slidenum">
              <a:rPr lang="en-GB" sz="900">
                <a:solidFill>
                  <a:srgbClr val="004A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004A99"/>
              </a:solidFill>
            </a:endParaRPr>
          </a:p>
        </p:txBody>
      </p:sp>
      <p:pic>
        <p:nvPicPr>
          <p:cNvPr id="7" name="Picture 6" descr="Handelsbanken _farg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67104" y="6397437"/>
            <a:ext cx="1800000" cy="205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004A99"/>
          </a:solidFill>
          <a:latin typeface="Arial" charset="0"/>
        </a:defRPr>
      </a:lvl9pPr>
    </p:titleStyle>
    <p:bodyStyle>
      <a:lvl1pPr marL="247650" indent="-2476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6250" indent="-2095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668338" indent="-19050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3pPr>
      <a:lvl4pPr marL="847725" indent="-1714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30188" algn="l" rtl="0" eaLnBrk="1" fontAlgn="base" hangingPunct="1">
        <a:spcBef>
          <a:spcPct val="0"/>
        </a:spcBef>
        <a:spcAft>
          <a:spcPct val="75000"/>
        </a:spcAft>
        <a:buClr>
          <a:srgbClr val="0033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5pPr>
      <a:lvl6pPr marL="2514600" indent="-230188" algn="l" rtl="0" eaLnBrk="1" fontAlgn="base" hangingPunct="1">
        <a:spcBef>
          <a:spcPct val="0"/>
        </a:spcBef>
        <a:spcAft>
          <a:spcPct val="75000"/>
        </a:spcAft>
        <a:buClr>
          <a:srgbClr val="0033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6pPr>
      <a:lvl7pPr marL="2971800" indent="-230188" algn="l" rtl="0" eaLnBrk="1" fontAlgn="base" hangingPunct="1">
        <a:spcBef>
          <a:spcPct val="0"/>
        </a:spcBef>
        <a:spcAft>
          <a:spcPct val="75000"/>
        </a:spcAft>
        <a:buClr>
          <a:srgbClr val="0033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7pPr>
      <a:lvl8pPr marL="3429000" indent="-230188" algn="l" rtl="0" eaLnBrk="1" fontAlgn="base" hangingPunct="1">
        <a:spcBef>
          <a:spcPct val="0"/>
        </a:spcBef>
        <a:spcAft>
          <a:spcPct val="75000"/>
        </a:spcAft>
        <a:buClr>
          <a:srgbClr val="0033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8pPr>
      <a:lvl9pPr marL="3886200" indent="-230188" algn="l" rtl="0" eaLnBrk="1" fontAlgn="base" hangingPunct="1">
        <a:spcBef>
          <a:spcPct val="0"/>
        </a:spcBef>
        <a:spcAft>
          <a:spcPct val="75000"/>
        </a:spcAft>
        <a:buClr>
          <a:srgbClr val="003366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oleObject" Target="file:///\\sthpv0013\pesc09$\HCAS\F&#246;rdelning.xlsx!Blad1!%5bF&#246;rdelning.xlsx%5dBlad1%20Diagram%205" TargetMode="External"/><Relationship Id="rId4" Type="http://schemas.openxmlformats.org/officeDocument/2006/relationships/oleObject" Target="file:///\\sthpv0013\pesc09$\HCAS\F&#246;rdelning.xlsx!Blad1!%5bF&#246;rdelning.xlsx%5dBlad1%20Diagram%20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rrowheads="1"/>
          </p:cNvPicPr>
          <p:nvPr/>
        </p:nvPicPr>
        <p:blipFill>
          <a:blip r:embed="rId3" cstate="print"/>
          <a:srcRect r="2312"/>
          <a:stretch>
            <a:fillRect/>
          </a:stretch>
        </p:blipFill>
        <p:spPr bwMode="auto">
          <a:xfrm>
            <a:off x="4283968" y="1690534"/>
            <a:ext cx="4858445" cy="347126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2348880"/>
            <a:ext cx="4211960" cy="1872208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 smtClean="0"/>
              <a:t>Aktuella marknadsutsikter</a:t>
            </a:r>
            <a:endParaRPr lang="sv-SE" sz="2400" b="1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6732240" y="1340768"/>
            <a:ext cx="2133600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sv-SE" sz="1000" dirty="0" smtClean="0">
                <a:solidFill>
                  <a:srgbClr val="004A99"/>
                </a:solidFill>
              </a:rPr>
              <a:t>2013-01-14</a:t>
            </a:r>
            <a:endParaRPr lang="sv-SE" sz="1000" dirty="0">
              <a:solidFill>
                <a:srgbClr val="004A99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166902"/>
            <a:ext cx="2117725" cy="701731"/>
          </a:xfrm>
          <a:prstGeom prst="rect">
            <a:avLst/>
          </a:prstGeom>
          <a:solidFill>
            <a:srgbClr val="D7D7D7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sv-SE" sz="900" b="1" dirty="0"/>
              <a:t>Henrik Norrman</a:t>
            </a:r>
            <a:endParaRPr lang="sv-SE" sz="900" dirty="0"/>
          </a:p>
          <a:p>
            <a:pPr algn="l" eaLnBrk="1" hangingPunct="1"/>
            <a:r>
              <a:rPr lang="sv-SE" sz="900" dirty="0" err="1"/>
              <a:t>Email</a:t>
            </a:r>
            <a:r>
              <a:rPr lang="sv-SE" sz="900" dirty="0"/>
              <a:t>. heno01@handelsbanken.se</a:t>
            </a:r>
          </a:p>
          <a:p>
            <a:pPr algn="l" eaLnBrk="1" hangingPunct="1"/>
            <a:r>
              <a:rPr lang="sv-SE" sz="900" dirty="0"/>
              <a:t>Tel. </a:t>
            </a:r>
            <a:r>
              <a:rPr lang="sv-SE" sz="900" dirty="0" smtClean="0"/>
              <a:t>+46 8 701 </a:t>
            </a:r>
            <a:r>
              <a:rPr lang="sv-SE" sz="900" dirty="0"/>
              <a:t>85 95</a:t>
            </a:r>
          </a:p>
          <a:p>
            <a:pPr algn="l" eaLnBrk="1" hangingPunct="1"/>
            <a:r>
              <a:rPr lang="sv-SE" sz="900" dirty="0"/>
              <a:t>Mobil. </a:t>
            </a:r>
            <a:r>
              <a:rPr lang="sv-SE" sz="900" dirty="0" smtClean="0"/>
              <a:t>+46 70 381 </a:t>
            </a:r>
            <a:r>
              <a:rPr lang="sv-SE" sz="900" dirty="0"/>
              <a:t>75 95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0" dirty="0" smtClean="0"/>
              <a:t>USA: stark fundamenta trots budgetstup &amp; skuldtak</a:t>
            </a:r>
            <a:endParaRPr lang="sv-SE" b="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5728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644008" cy="41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QE3 gör sitt till för räntor / huspriser</a:t>
            </a:r>
            <a:endParaRPr lang="sv-SE" b="0" dirty="0"/>
          </a:p>
        </p:txBody>
      </p:sp>
      <p:pic>
        <p:nvPicPr>
          <p:cNvPr id="540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552728" cy="547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Apropå skuldtaket – to be </a:t>
            </a:r>
            <a:r>
              <a:rPr lang="sv-SE" b="0" dirty="0" err="1" smtClean="0"/>
              <a:t>continued</a:t>
            </a:r>
            <a:r>
              <a:rPr lang="sv-SE" b="0" dirty="0" smtClean="0"/>
              <a:t> </a:t>
            </a:r>
            <a:endParaRPr lang="sv-SE" b="0" dirty="0"/>
          </a:p>
        </p:txBody>
      </p:sp>
      <p:pic>
        <p:nvPicPr>
          <p:cNvPr id="546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040560" cy="448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0" dirty="0" smtClean="0"/>
              <a:t>Kina: Mycket talar för att tillväxten passerat botten</a:t>
            </a:r>
            <a:endParaRPr lang="sv-SE" b="0" dirty="0"/>
          </a:p>
        </p:txBody>
      </p:sp>
      <p:pic>
        <p:nvPicPr>
          <p:cNvPr id="541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835590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Kina: PMI exportorder kraftigt upp i </a:t>
            </a:r>
            <a:r>
              <a:rPr lang="sv-SE" b="0" dirty="0" err="1" smtClean="0"/>
              <a:t>sentid</a:t>
            </a:r>
            <a:endParaRPr lang="sv-SE" b="0" dirty="0"/>
          </a:p>
        </p:txBody>
      </p:sp>
      <p:pic>
        <p:nvPicPr>
          <p:cNvPr id="582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87696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6156176" y="2780928"/>
            <a:ext cx="504056" cy="86409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Sverige: Inte beroende av PIGS</a:t>
            </a:r>
            <a:endParaRPr lang="sv-SE" dirty="0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835696" y="1484784"/>
          <a:ext cx="5112568" cy="5112568"/>
        </p:xfrm>
        <a:graphic>
          <a:graphicData uri="http://schemas.openxmlformats.org/presentationml/2006/ole">
            <p:oleObj spid="_x0000_s544770" name="EcoWin document" r:id="rId3" imgW="4457557" imgH="44575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Sammanfattning / prognoser</a:t>
            </a:r>
            <a:endParaRPr lang="sv-SE" b="0" dirty="0"/>
          </a:p>
        </p:txBody>
      </p:sp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2580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4860032" y="1268760"/>
            <a:ext cx="504056" cy="25202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42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69" y="3861048"/>
            <a:ext cx="8187395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5292080" y="4005064"/>
            <a:ext cx="720080" cy="2664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Tema för 2013: EUR/USD mot paritet </a:t>
            </a:r>
            <a:endParaRPr lang="sv-SE" b="0" dirty="0"/>
          </a:p>
        </p:txBody>
      </p:sp>
      <p:pic>
        <p:nvPicPr>
          <p:cNvPr id="543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78357" cy="23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3658741" cy="328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467544" y="2611512"/>
            <a:ext cx="842493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Datum att hålla reda på</a:t>
            </a:r>
            <a:endParaRPr lang="sv-SE" b="0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sz="1400" dirty="0" smtClean="0"/>
              <a:t>20 jan		Obama presidentinstallation</a:t>
            </a:r>
          </a:p>
          <a:p>
            <a:r>
              <a:rPr lang="sv-SE" sz="1400" dirty="0" smtClean="0"/>
              <a:t>21-22 jan	EU finansministermöte</a:t>
            </a:r>
          </a:p>
          <a:p>
            <a:pPr lvl="0"/>
            <a:r>
              <a:rPr lang="sv-SE" sz="1400" dirty="0" smtClean="0"/>
              <a:t>30 jan		Federal Reserve möte</a:t>
            </a:r>
          </a:p>
          <a:p>
            <a:pPr lvl="0"/>
            <a:r>
              <a:rPr lang="sv-SE" sz="1400" dirty="0" smtClean="0"/>
              <a:t>7 feb		ECB räntebeslut</a:t>
            </a:r>
          </a:p>
          <a:p>
            <a:pPr lvl="0"/>
            <a:r>
              <a:rPr lang="sv-SE" sz="1400" dirty="0" smtClean="0"/>
              <a:t>7-8 feb		EU-toppmöte</a:t>
            </a:r>
          </a:p>
          <a:p>
            <a:pPr lvl="0"/>
            <a:r>
              <a:rPr lang="sv-SE" sz="1400" dirty="0" smtClean="0"/>
              <a:t>13 feb		Riksbanken möte	</a:t>
            </a:r>
          </a:p>
          <a:p>
            <a:pPr lvl="0"/>
            <a:r>
              <a:rPr lang="sv-SE" sz="1400" dirty="0" smtClean="0"/>
              <a:t>24-25 feb	Italien val</a:t>
            </a:r>
          </a:p>
          <a:p>
            <a:r>
              <a:rPr lang="sv-SE" sz="1400" dirty="0" smtClean="0"/>
              <a:t>Feb/mars	USA når skuldtaket, automatiska utgiftsnedskärningar</a:t>
            </a:r>
          </a:p>
          <a:p>
            <a:pPr lvl="0"/>
            <a:r>
              <a:rPr lang="sv-SE" sz="1400" dirty="0" smtClean="0"/>
              <a:t>27 mars		USA deadline utgiftsbemyndigande</a:t>
            </a:r>
          </a:p>
          <a:p>
            <a:pPr lvl="0"/>
            <a:r>
              <a:rPr lang="sv-SE" sz="1400" dirty="0" smtClean="0"/>
              <a:t>Juni		EU-toppmöte om bl a inlåningsförsäkring och bankunion </a:t>
            </a:r>
          </a:p>
          <a:p>
            <a:pPr lvl="0"/>
            <a:r>
              <a:rPr lang="sv-SE" sz="1400" dirty="0" err="1" smtClean="0"/>
              <a:t>Sept-okt</a:t>
            </a:r>
            <a:r>
              <a:rPr lang="sv-SE" sz="1400" dirty="0" smtClean="0"/>
              <a:t>	Tyskland federala val</a:t>
            </a:r>
          </a:p>
          <a:p>
            <a:pPr lvl="0">
              <a:buNone/>
            </a:pPr>
            <a:endParaRPr lang="sv-SE" sz="1400" dirty="0" smtClean="0"/>
          </a:p>
        </p:txBody>
      </p:sp>
      <p:pic>
        <p:nvPicPr>
          <p:cNvPr id="5" name="Bildobjekt 4" descr="Angela_Merkel_(200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036" y="2780928"/>
            <a:ext cx="2066664" cy="1550385"/>
          </a:xfrm>
          <a:prstGeom prst="rect">
            <a:avLst/>
          </a:prstGeom>
        </p:spPr>
      </p:pic>
      <p:pic>
        <p:nvPicPr>
          <p:cNvPr id="6" name="Bildobjekt 5" descr="berlusconi_silv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47791"/>
            <a:ext cx="2051719" cy="1282325"/>
          </a:xfrm>
          <a:prstGeom prst="rect">
            <a:avLst/>
          </a:prstGeom>
        </p:spPr>
      </p:pic>
      <p:pic>
        <p:nvPicPr>
          <p:cNvPr id="7" name="Bildobjekt 6" descr="Boehner_241721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85300"/>
            <a:ext cx="2051720" cy="1280670"/>
          </a:xfrm>
          <a:prstGeom prst="rect">
            <a:avLst/>
          </a:prstGeom>
        </p:spPr>
      </p:pic>
      <p:pic>
        <p:nvPicPr>
          <p:cNvPr id="8" name="Bildobjekt 7" descr="frankrikes-flagga-2x3-221-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9620" y="5598433"/>
            <a:ext cx="2145896" cy="1287538"/>
          </a:xfrm>
          <a:prstGeom prst="rect">
            <a:avLst/>
          </a:prstGeom>
        </p:spPr>
      </p:pic>
      <p:pic>
        <p:nvPicPr>
          <p:cNvPr id="9" name="Bildobjekt 8" descr="mario_draghi_2330989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332830"/>
            <a:ext cx="2051720" cy="128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v-SE" sz="2400" dirty="0" smtClean="0"/>
              <a:t>Aktuella placeringar</a:t>
            </a:r>
            <a:endParaRPr lang="sv-SE" sz="2400" dirty="0"/>
          </a:p>
        </p:txBody>
      </p:sp>
      <p:sp>
        <p:nvSpPr>
          <p:cNvPr id="3078" name="Rectangle 21"/>
          <p:cNvSpPr txBox="1">
            <a:spLocks noGrp="1" noChangeArrowheads="1"/>
          </p:cNvSpPr>
          <p:nvPr/>
        </p:nvSpPr>
        <p:spPr bwMode="auto">
          <a:xfrm>
            <a:off x="6915150" y="1557338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4A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bra år, trots allt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ph idx="1"/>
          </p:nvPr>
        </p:nvGraphicFramePr>
        <p:xfrm>
          <a:off x="230981" y="1261269"/>
          <a:ext cx="8562975" cy="4752975"/>
        </p:xfrm>
        <a:graphic>
          <a:graphicData uri="http://schemas.openxmlformats.org/presentationml/2006/ole">
            <p:oleObj spid="_x0000_s535554" name="Macrobond document" r:id="rId3" imgW="8563113" imgH="47528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0" y="332656"/>
            <a:ext cx="9144000" cy="6552728"/>
          </a:xfrm>
          <a:prstGeom prst="rect">
            <a:avLst/>
          </a:prstGeom>
          <a:gradFill>
            <a:gsLst>
              <a:gs pos="55000">
                <a:schemeClr val="bg1"/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215900" y="6588125"/>
            <a:ext cx="51435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0D2466-F798-4515-9EC0-451EEFDF2DC5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4990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noAutofit/>
          </a:bodyPr>
          <a:lstStyle/>
          <a:p>
            <a:pPr algn="ctr" eaLnBrk="0" hangingPunct="0"/>
            <a:r>
              <a:rPr lang="sv-SE" sz="3200" b="1" dirty="0"/>
              <a:t>Morningstar (3 års </a:t>
            </a:r>
            <a:r>
              <a:rPr lang="sv-SE" sz="3200" b="1" dirty="0" smtClean="0"/>
              <a:t>rating)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2200" dirty="0" smtClean="0"/>
              <a:t>Alla fonder, december 2012.</a:t>
            </a:r>
            <a:endParaRPr lang="sv-SE" sz="2200" dirty="0"/>
          </a:p>
        </p:txBody>
      </p:sp>
      <p:grpSp>
        <p:nvGrpSpPr>
          <p:cNvPr id="2" name="Grupp 8"/>
          <p:cNvGrpSpPr>
            <a:grpSpLocks/>
          </p:cNvGrpSpPr>
          <p:nvPr/>
        </p:nvGrpSpPr>
        <p:grpSpPr bwMode="auto">
          <a:xfrm>
            <a:off x="19770" y="407988"/>
            <a:ext cx="1436836" cy="1436836"/>
            <a:chOff x="57572" y="407690"/>
            <a:chExt cx="1436836" cy="1436836"/>
          </a:xfrm>
        </p:grpSpPr>
        <p:pic>
          <p:nvPicPr>
            <p:cNvPr id="16" name="Bildobjekt 7" descr="blå_plupp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572" y="407690"/>
              <a:ext cx="1436836" cy="143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ruta 8"/>
            <p:cNvSpPr txBox="1">
              <a:spLocks noChangeArrowheads="1"/>
            </p:cNvSpPr>
            <p:nvPr/>
          </p:nvSpPr>
          <p:spPr bwMode="auto">
            <a:xfrm>
              <a:off x="64493" y="897080"/>
              <a:ext cx="1428750" cy="54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sv-SE" sz="1400" dirty="0" smtClean="0">
                  <a:solidFill>
                    <a:srgbClr val="FFFFFF"/>
                  </a:solidFill>
                </a:rPr>
                <a:t>Framgångsrika</a:t>
              </a:r>
              <a:br>
                <a:rPr lang="sv-SE" sz="1400" dirty="0" smtClean="0">
                  <a:solidFill>
                    <a:srgbClr val="FFFFFF"/>
                  </a:solidFill>
                </a:rPr>
              </a:br>
              <a:r>
                <a:rPr lang="sv-SE" sz="1400" dirty="0" smtClean="0">
                  <a:solidFill>
                    <a:srgbClr val="FFFFFF"/>
                  </a:solidFill>
                </a:rPr>
                <a:t>fonder</a:t>
              </a:r>
              <a:endParaRPr lang="sv-SE" sz="1400" dirty="0"/>
            </a:p>
          </p:txBody>
        </p:sp>
      </p:grp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1331913" y="1844675"/>
          <a:ext cx="64801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Exempel: Amerikafonden </a:t>
            </a:r>
            <a:endParaRPr lang="sv-SE" dirty="0"/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4084865" cy="24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51722"/>
            <a:ext cx="3709417" cy="15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52863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680520" cy="12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07142"/>
            <a:ext cx="4860032" cy="195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ranta.jpg"/>
          <p:cNvPicPr>
            <a:picLocks noChangeAspect="1"/>
          </p:cNvPicPr>
          <p:nvPr/>
        </p:nvPicPr>
        <p:blipFill>
          <a:blip r:embed="rId2" cstate="print"/>
          <a:srcRect l="15974" r="30696"/>
          <a:stretch>
            <a:fillRect/>
          </a:stretch>
        </p:blipFill>
        <p:spPr>
          <a:xfrm>
            <a:off x="244920" y="1489049"/>
            <a:ext cx="1847850" cy="2340000"/>
          </a:xfrm>
          <a:prstGeom prst="rect">
            <a:avLst/>
          </a:prstGeom>
        </p:spPr>
      </p:pic>
      <p:pic>
        <p:nvPicPr>
          <p:cNvPr id="10" name="Bildobjekt 9" descr="PD-DP624523_ränteförvaltningen.JPG"/>
          <p:cNvPicPr>
            <a:picLocks noChangeAspect="1"/>
          </p:cNvPicPr>
          <p:nvPr/>
        </p:nvPicPr>
        <p:blipFill>
          <a:blip r:embed="rId3" cstate="print"/>
          <a:srcRect r="39397"/>
          <a:stretch>
            <a:fillRect/>
          </a:stretch>
        </p:blipFill>
        <p:spPr>
          <a:xfrm>
            <a:off x="794193" y="4438821"/>
            <a:ext cx="1796607" cy="197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Företagsobligationsfonder i Handelsbanken </a:t>
            </a:r>
            <a:endParaRPr lang="en-GB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1260354" y="3599772"/>
            <a:ext cx="3057525" cy="220430"/>
          </a:xfrm>
          <a:prstGeom prst="triangle">
            <a:avLst>
              <a:gd name="adj" fmla="val 50000"/>
            </a:avLst>
          </a:prstGeom>
          <a:solidFill>
            <a:srgbClr val="BCB7AE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0" tIns="18000" rIns="0" bIns="54000" anchor="ctr"/>
          <a:lstStyle/>
          <a:p>
            <a:pPr algn="ctr"/>
            <a:endParaRPr lang="en-GB" sz="800" b="1">
              <a:solidFill>
                <a:schemeClr val="tx1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90496" y="3231416"/>
            <a:ext cx="5533200" cy="943200"/>
          </a:xfrm>
          <a:prstGeom prst="rect">
            <a:avLst/>
          </a:prstGeom>
          <a:solidFill>
            <a:srgbClr val="CCDBEB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46800" rIns="90000" bIns="46800" anchor="ctr"/>
          <a:lstStyle/>
          <a:p>
            <a:pPr lvl="0"/>
            <a:r>
              <a:rPr lang="sv-SE" sz="1600" dirty="0" smtClean="0"/>
              <a:t>har högre avkastningspotential än traditionella räntebärande värdepapper som statsobligationer</a:t>
            </a:r>
            <a:endParaRPr lang="sv-SE" sz="1600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990497" y="4295946"/>
            <a:ext cx="5531647" cy="943200"/>
          </a:xfrm>
          <a:prstGeom prst="rect">
            <a:avLst/>
          </a:prstGeom>
          <a:solidFill>
            <a:srgbClr val="CCDBEB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46800" rIns="90000" bIns="46800" anchor="ctr"/>
          <a:lstStyle/>
          <a:p>
            <a:pPr lvl="0"/>
            <a:r>
              <a:rPr lang="sv-SE" sz="1600" dirty="0" smtClean="0"/>
              <a:t>drar nytta av Handelsbankens gedigna och omfattande kompetens inom kreditbedömning </a:t>
            </a:r>
            <a:endParaRPr lang="sv-SE" sz="16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990496" y="2190749"/>
            <a:ext cx="5533200" cy="943200"/>
          </a:xfrm>
          <a:prstGeom prst="rect">
            <a:avLst/>
          </a:prstGeom>
          <a:solidFill>
            <a:srgbClr val="CCDBEB"/>
          </a:solidFill>
          <a:ln w="6350" algn="ctr">
            <a:noFill/>
            <a:miter lim="800000"/>
            <a:headEnd type="none" w="sm" len="sm"/>
            <a:tailEnd type="none" w="sm" len="sm"/>
          </a:ln>
        </p:spPr>
        <p:txBody>
          <a:bodyPr wrap="square" lIns="72000" tIns="46800" rIns="90000" bIns="46800" anchor="ctr"/>
          <a:lstStyle/>
          <a:p>
            <a:pPr lvl="0"/>
            <a:r>
              <a:rPr lang="sv-SE" sz="1600" dirty="0" smtClean="0"/>
              <a:t>erbjuder i huvudsak placeringar i börsnoterade och andra ledande företag med mycket hög kreditvärdighet till lägre risk än aktier</a:t>
            </a:r>
            <a:endParaRPr lang="sv-SE" sz="16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3528" y="2636913"/>
            <a:ext cx="2163536" cy="2067850"/>
          </a:xfrm>
          <a:prstGeom prst="rect">
            <a:avLst/>
          </a:prstGeom>
          <a:solidFill>
            <a:srgbClr val="CCDBEB"/>
          </a:solidFill>
          <a:ln w="57150" algn="ctr">
            <a:noFill/>
            <a:miter lim="800000"/>
            <a:headEnd/>
            <a:tailEnd/>
          </a:ln>
        </p:spPr>
        <p:txBody>
          <a:bodyPr wrap="square" lIns="108000" tIns="46800" rIns="108000" bIns="4680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dirty="0" err="1" smtClean="0"/>
              <a:t>Företagsobligations-fonder</a:t>
            </a:r>
            <a:endParaRPr lang="sv-S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Handelsbankens Företagsobligationsfond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v-SE" sz="1400" dirty="0" smtClean="0">
                <a:solidFill>
                  <a:schemeClr val="tx1"/>
                </a:solidFill>
              </a:rPr>
              <a:t>Baserat på bankens kreditvärderingsprocess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Bankens bevisat framgångsrika process för kreditprövning ligger till grund för fondens strategi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Fonden placerar huvudsakligen i företagsobligationer och företagscertifikat med hög kreditvärdighet – max 30% ligger under BBB</a:t>
            </a:r>
          </a:p>
          <a:p>
            <a:pPr lvl="1"/>
            <a:r>
              <a:rPr lang="sv-SE" sz="1200" dirty="0" smtClean="0">
                <a:solidFill>
                  <a:schemeClr val="tx1"/>
                </a:solidFill>
              </a:rPr>
              <a:t>Kreditratingen hos en enskild </a:t>
            </a:r>
            <a:r>
              <a:rPr lang="sv-SE" sz="1200" dirty="0" err="1" smtClean="0">
                <a:solidFill>
                  <a:schemeClr val="tx1"/>
                </a:solidFill>
              </a:rPr>
              <a:t>emittent</a:t>
            </a:r>
            <a:r>
              <a:rPr lang="sv-SE" sz="1200" dirty="0" smtClean="0">
                <a:solidFill>
                  <a:schemeClr val="tx1"/>
                </a:solidFill>
              </a:rPr>
              <a:t> kan som lägst vara BB-. En särskild kreditprövning av oberoende kreditbedömningsfunktion utförs innan beslut tas om investeringar i obligationer med rating under BBB</a:t>
            </a:r>
          </a:p>
          <a:p>
            <a:pPr lvl="0"/>
            <a:r>
              <a:rPr lang="sv-SE" sz="1400" dirty="0" smtClean="0">
                <a:solidFill>
                  <a:schemeClr val="tx1"/>
                </a:solidFill>
              </a:rPr>
              <a:t>Genomsnittlig duration är 0-7 år, med ett normalläge på 3,5 år. Innehaven valutasäkras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Just nu 2,5 års duration</a:t>
            </a:r>
          </a:p>
          <a:p>
            <a:pPr lvl="1"/>
            <a:r>
              <a:rPr lang="sv-SE" sz="1400" dirty="0" smtClean="0">
                <a:solidFill>
                  <a:schemeClr val="tx1"/>
                </a:solidFill>
              </a:rPr>
              <a:t>~ 1/3 är FRN lån</a:t>
            </a:r>
          </a:p>
          <a:p>
            <a:pPr lvl="0"/>
            <a:r>
              <a:rPr lang="sv-SE" sz="1400" dirty="0" smtClean="0">
                <a:solidFill>
                  <a:schemeClr val="tx1"/>
                </a:solidFill>
              </a:rPr>
              <a:t>Genomsnittlig rating: A</a:t>
            </a:r>
          </a:p>
          <a:p>
            <a:r>
              <a:rPr lang="sv-SE" sz="1400" dirty="0" smtClean="0"/>
              <a:t>Förvaltare: Cecilia Sköld (i fonden sedan 2010, kreditanalytiker i banken sedan 2001)</a:t>
            </a:r>
            <a:endParaRPr lang="sv-SE" sz="1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2"/>
          </p:nvPr>
        </p:nvGraphicFramePr>
        <p:xfrm>
          <a:off x="4679857" y="3711575"/>
          <a:ext cx="3895910" cy="2339975"/>
        </p:xfrm>
        <a:graphic>
          <a:graphicData uri="http://schemas.openxmlformats.org/presentationml/2006/ole">
            <p:oleObj spid="_x0000_s583682" name="Worksheet" r:id="rId4" imgW="4582638" imgH="2752365" progId="Excel.Sheet.8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idx="11"/>
          </p:nvPr>
        </p:nvGraphicFramePr>
        <p:xfrm>
          <a:off x="4680980" y="1266825"/>
          <a:ext cx="3893664" cy="2339975"/>
        </p:xfrm>
        <a:graphic>
          <a:graphicData uri="http://schemas.openxmlformats.org/presentationml/2006/ole">
            <p:oleObj spid="_x0000_s583683" name="Worksheet" r:id="rId5" imgW="4582638" imgH="275380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OMXS30</a:t>
            </a:r>
            <a:endParaRPr lang="sv-SE" dirty="0"/>
          </a:p>
        </p:txBody>
      </p:sp>
      <p:pic>
        <p:nvPicPr>
          <p:cNvPr id="578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3354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STIBOR 3m  </a:t>
            </a:r>
            <a:r>
              <a:rPr lang="sv-SE" dirty="0" smtClean="0">
                <a:solidFill>
                  <a:srgbClr val="69A12B"/>
                </a:solidFill>
              </a:rPr>
              <a:t>Sverige 5 år</a:t>
            </a:r>
            <a:endParaRPr lang="sv-SE" dirty="0">
              <a:solidFill>
                <a:srgbClr val="69A12B"/>
              </a:solidFill>
            </a:endParaRPr>
          </a:p>
        </p:txBody>
      </p:sp>
      <p:pic>
        <p:nvPicPr>
          <p:cNvPr id="579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5"/>
            <a:ext cx="7930666" cy="53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 / SEK</a:t>
            </a:r>
            <a:endParaRPr lang="sv-SE" dirty="0"/>
          </a:p>
        </p:txBody>
      </p:sp>
      <p:pic>
        <p:nvPicPr>
          <p:cNvPr id="580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52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SEK / USD</a:t>
            </a:r>
            <a:endParaRPr lang="sv-SE" dirty="0"/>
          </a:p>
        </p:txBody>
      </p:sp>
      <p:pic>
        <p:nvPicPr>
          <p:cNvPr id="581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04856" cy="53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 / USD</a:t>
            </a:r>
            <a:endParaRPr lang="sv-SE" dirty="0"/>
          </a:p>
        </p:txBody>
      </p:sp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696744" cy="528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EMU: Akut kris ser ut att vara över…</a:t>
            </a:r>
            <a:endParaRPr lang="sv-SE" dirty="0"/>
          </a:p>
        </p:txBody>
      </p:sp>
      <p:graphicFrame>
        <p:nvGraphicFramePr>
          <p:cNvPr id="5376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87624" y="1412776"/>
          <a:ext cx="6254548" cy="4686992"/>
        </p:xfrm>
        <a:graphic>
          <a:graphicData uri="http://schemas.openxmlformats.org/presentationml/2006/ole">
            <p:oleObj spid="_x0000_s537602" name="Macrobond document" r:id="rId3" imgW="3800645" imgH="28481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…tack vare centralbankerna</a:t>
            </a:r>
            <a:endParaRPr lang="sv-SE" dirty="0"/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ECB rår dock inte på konkurrenskraften</a:t>
            </a:r>
            <a:endParaRPr lang="sv-SE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3816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50825" y="387350"/>
            <a:ext cx="8645525" cy="638175"/>
          </a:xfrm>
        </p:spPr>
        <p:txBody>
          <a:bodyPr/>
          <a:lstStyle/>
          <a:p>
            <a:r>
              <a:rPr lang="sv-SE" b="0" dirty="0" smtClean="0">
                <a:solidFill>
                  <a:schemeClr val="accent1"/>
                </a:solidFill>
              </a:rPr>
              <a:t>Stora delar av EMU kvar i negativa spiraler</a:t>
            </a:r>
            <a:endParaRPr lang="sv-SE" b="0" dirty="0">
              <a:solidFill>
                <a:schemeClr val="accent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0931"/>
            <a:ext cx="6408712" cy="508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Likheter finns med 30-talsdepressionen</a:t>
            </a:r>
            <a:endParaRPr lang="sv-SE" b="0" dirty="0"/>
          </a:p>
        </p:txBody>
      </p:sp>
      <p:pic>
        <p:nvPicPr>
          <p:cNvPr id="536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427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Spanien: bostadspriser / problemlån</a:t>
            </a:r>
            <a:endParaRPr lang="sv-SE" b="0" dirty="0"/>
          </a:p>
        </p:txBody>
      </p:sp>
      <p:pic>
        <p:nvPicPr>
          <p:cNvPr id="583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628800"/>
            <a:ext cx="4591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45624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Ett scenario med ”</a:t>
            </a:r>
            <a:r>
              <a:rPr lang="sv-SE" b="0" dirty="0" err="1" smtClean="0"/>
              <a:t>exits</a:t>
            </a:r>
            <a:r>
              <a:rPr lang="sv-SE" b="0" dirty="0" smtClean="0"/>
              <a:t>” fortfarande i korten</a:t>
            </a:r>
            <a:endParaRPr lang="sv-SE" b="0" dirty="0"/>
          </a:p>
        </p:txBody>
      </p:sp>
      <p:pic>
        <p:nvPicPr>
          <p:cNvPr id="538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86" y="1556792"/>
            <a:ext cx="834610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mall jordglob ENG">
  <a:themeElements>
    <a:clrScheme name="5_HMCC OH-Template LA4 2003-02-24 1">
      <a:dk1>
        <a:srgbClr val="000000"/>
      </a:dk1>
      <a:lt1>
        <a:srgbClr val="FFFFFF"/>
      </a:lt1>
      <a:dk2>
        <a:srgbClr val="004A99"/>
      </a:dk2>
      <a:lt2>
        <a:srgbClr val="C0C0C0"/>
      </a:lt2>
      <a:accent1>
        <a:srgbClr val="002C4D"/>
      </a:accent1>
      <a:accent2>
        <a:srgbClr val="8F8778"/>
      </a:accent2>
      <a:accent3>
        <a:srgbClr val="FFFFFF"/>
      </a:accent3>
      <a:accent4>
        <a:srgbClr val="000000"/>
      </a:accent4>
      <a:accent5>
        <a:srgbClr val="AAACB2"/>
      </a:accent5>
      <a:accent6>
        <a:srgbClr val="817A6C"/>
      </a:accent6>
      <a:hlink>
        <a:srgbClr val="CC3300"/>
      </a:hlink>
      <a:folHlink>
        <a:srgbClr val="DDEEFC"/>
      </a:folHlink>
    </a:clrScheme>
    <a:fontScheme name="5_HMCC OH-Template LA4 2003-02-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D7D7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D7D7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HMCC OH-Template LA4 2003-02-24 1">
        <a:dk1>
          <a:srgbClr val="000000"/>
        </a:dk1>
        <a:lt1>
          <a:srgbClr val="FFFFFF"/>
        </a:lt1>
        <a:dk2>
          <a:srgbClr val="004A99"/>
        </a:dk2>
        <a:lt2>
          <a:srgbClr val="C0C0C0"/>
        </a:lt2>
        <a:accent1>
          <a:srgbClr val="002C4D"/>
        </a:accent1>
        <a:accent2>
          <a:srgbClr val="8F8778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817A6C"/>
        </a:accent6>
        <a:hlink>
          <a:srgbClr val="CC3300"/>
        </a:hlink>
        <a:folHlink>
          <a:srgbClr val="DDE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</TotalTime>
  <Words>319</Words>
  <Application>Microsoft Office PowerPoint</Application>
  <PresentationFormat>Bildspel på skärmen (4:3)</PresentationFormat>
  <Paragraphs>61</Paragraphs>
  <Slides>28</Slides>
  <Notes>3</Notes>
  <HiddenSlides>0</HiddenSlides>
  <MMClips>0</MMClips>
  <ScaleCrop>false</ScaleCrop>
  <HeadingPairs>
    <vt:vector size="8" baseType="variant">
      <vt:variant>
        <vt:lpstr>Tema</vt:lpstr>
      </vt:variant>
      <vt:variant>
        <vt:i4>2</vt:i4>
      </vt:variant>
      <vt:variant>
        <vt:lpstr>Länkar</vt:lpstr>
      </vt:variant>
      <vt:variant>
        <vt:i4>2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28</vt:i4>
      </vt:variant>
    </vt:vector>
  </HeadingPairs>
  <TitlesOfParts>
    <vt:vector size="34" baseType="lpstr">
      <vt:lpstr>Default Theme</vt:lpstr>
      <vt:lpstr>1_PPTmall jordglob ENG</vt:lpstr>
      <vt:lpstr>\\sthpv0013\pesc09$\HCAS\Fördelning.xlsx!Blad1![Fördelning.xlsx]Blad1 Diagram 2</vt:lpstr>
      <vt:lpstr>\\sthpv0013\pesc09$\HCAS\Fördelning.xlsx!Blad1![Fördelning.xlsx]Blad1 Diagram 5</vt:lpstr>
      <vt:lpstr>Macrobond document</vt:lpstr>
      <vt:lpstr>EcoWin document</vt:lpstr>
      <vt:lpstr>Aktuella marknadsutsikter</vt:lpstr>
      <vt:lpstr>Ett bra år, trots allt</vt:lpstr>
      <vt:lpstr>EMU: Akut kris ser ut att vara över…</vt:lpstr>
      <vt:lpstr>…tack vare centralbankerna</vt:lpstr>
      <vt:lpstr>ECB rår dock inte på konkurrenskraften</vt:lpstr>
      <vt:lpstr>Stora delar av EMU kvar i negativa spiraler</vt:lpstr>
      <vt:lpstr>Likheter finns med 30-talsdepressionen</vt:lpstr>
      <vt:lpstr>Spanien: bostadspriser / problemlån</vt:lpstr>
      <vt:lpstr>Ett scenario med ”exits” fortfarande i korten</vt:lpstr>
      <vt:lpstr>USA: stark fundamenta trots budgetstup &amp; skuldtak</vt:lpstr>
      <vt:lpstr>QE3 gör sitt till för räntor / huspriser</vt:lpstr>
      <vt:lpstr>Apropå skuldtaket – to be continued </vt:lpstr>
      <vt:lpstr>Kina: Mycket talar för att tillväxten passerat botten</vt:lpstr>
      <vt:lpstr>Kina: PMI exportorder kraftigt upp i sentid</vt:lpstr>
      <vt:lpstr>Sverige: Inte beroende av PIGS</vt:lpstr>
      <vt:lpstr>Sammanfattning / prognoser</vt:lpstr>
      <vt:lpstr>Tema för 2013: EUR/USD mot paritet </vt:lpstr>
      <vt:lpstr>Datum att hålla reda på</vt:lpstr>
      <vt:lpstr>Aktuella placeringar</vt:lpstr>
      <vt:lpstr>Morningstar (3 års rating) Alla fonder, december 2012.</vt:lpstr>
      <vt:lpstr>Exempel: Amerikafonden </vt:lpstr>
      <vt:lpstr>Företagsobligationsfonder i Handelsbanken </vt:lpstr>
      <vt:lpstr>Handelsbankens Företagsobligationsfond</vt:lpstr>
      <vt:lpstr>OMXS30</vt:lpstr>
      <vt:lpstr>STIBOR 3m  Sverige 5 år</vt:lpstr>
      <vt:lpstr>EUR / SEK</vt:lpstr>
      <vt:lpstr>SEK / USD</vt:lpstr>
      <vt:lpstr>EUR / USD</vt:lpstr>
    </vt:vector>
  </TitlesOfParts>
  <Company>Handelsbanken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på de olika sparmålen</dc:title>
  <dc:creator>mafa11</dc:creator>
  <cp:lastModifiedBy>Henrik Norrman                      </cp:lastModifiedBy>
  <cp:revision>205</cp:revision>
  <dcterms:created xsi:type="dcterms:W3CDTF">2011-10-18T18:25:29Z</dcterms:created>
  <dcterms:modified xsi:type="dcterms:W3CDTF">2013-01-28T07:50:40Z</dcterms:modified>
</cp:coreProperties>
</file>