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736" r:id="rId2"/>
    <p:sldMasterId id="2147483786" r:id="rId3"/>
  </p:sldMasterIdLst>
  <p:notesMasterIdLst>
    <p:notesMasterId r:id="rId49"/>
  </p:notesMasterIdLst>
  <p:handoutMasterIdLst>
    <p:handoutMasterId r:id="rId50"/>
  </p:handoutMasterIdLst>
  <p:sldIdLst>
    <p:sldId id="298" r:id="rId4"/>
    <p:sldId id="814" r:id="rId5"/>
    <p:sldId id="424" r:id="rId6"/>
    <p:sldId id="426" r:id="rId7"/>
    <p:sldId id="628" r:id="rId8"/>
    <p:sldId id="629" r:id="rId9"/>
    <p:sldId id="457" r:id="rId10"/>
    <p:sldId id="647" r:id="rId11"/>
    <p:sldId id="459" r:id="rId12"/>
    <p:sldId id="644" r:id="rId13"/>
    <p:sldId id="646" r:id="rId14"/>
    <p:sldId id="645" r:id="rId15"/>
    <p:sldId id="461" r:id="rId16"/>
    <p:sldId id="815" r:id="rId17"/>
    <p:sldId id="817" r:id="rId18"/>
    <p:sldId id="818" r:id="rId19"/>
    <p:sldId id="824" r:id="rId20"/>
    <p:sldId id="826" r:id="rId21"/>
    <p:sldId id="827" r:id="rId22"/>
    <p:sldId id="828" r:id="rId23"/>
    <p:sldId id="830" r:id="rId24"/>
    <p:sldId id="831" r:id="rId25"/>
    <p:sldId id="832" r:id="rId26"/>
    <p:sldId id="833" r:id="rId27"/>
    <p:sldId id="834" r:id="rId28"/>
    <p:sldId id="835" r:id="rId29"/>
    <p:sldId id="836" r:id="rId30"/>
    <p:sldId id="837" r:id="rId31"/>
    <p:sldId id="878" r:id="rId32"/>
    <p:sldId id="839" r:id="rId33"/>
    <p:sldId id="840" r:id="rId34"/>
    <p:sldId id="843" r:id="rId35"/>
    <p:sldId id="844" r:id="rId36"/>
    <p:sldId id="845" r:id="rId37"/>
    <p:sldId id="847" r:id="rId38"/>
    <p:sldId id="852" r:id="rId39"/>
    <p:sldId id="853" r:id="rId40"/>
    <p:sldId id="855" r:id="rId41"/>
    <p:sldId id="856" r:id="rId42"/>
    <p:sldId id="858" r:id="rId43"/>
    <p:sldId id="859" r:id="rId44"/>
    <p:sldId id="682" r:id="rId45"/>
    <p:sldId id="862" r:id="rId46"/>
    <p:sldId id="863" r:id="rId47"/>
    <p:sldId id="864" r:id="rId48"/>
  </p:sldIdLst>
  <p:sldSz cx="9144000" cy="6858000" type="screen4x3"/>
  <p:notesSz cx="6784975" cy="9856788"/>
  <p:defaultTextStyle>
    <a:defPPr>
      <a:defRPr lang="en-US"/>
    </a:defPPr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5F9"/>
    <a:srgbClr val="FF6600"/>
    <a:srgbClr val="33B9D5"/>
    <a:srgbClr val="9090E8"/>
    <a:srgbClr val="E0E3B5"/>
    <a:srgbClr val="DAA79E"/>
    <a:srgbClr val="F2E6EC"/>
    <a:srgbClr val="FFFFFF"/>
    <a:srgbClr val="F0F0F0"/>
    <a:srgbClr val="E5F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howGuides="1">
      <p:cViewPr>
        <p:scale>
          <a:sx n="100" d="100"/>
          <a:sy n="100" d="100"/>
        </p:scale>
        <p:origin x="-72" y="-72"/>
      </p:cViewPr>
      <p:guideLst>
        <p:guide orient="horz" pos="2160"/>
        <p:guide orient="horz" pos="618"/>
        <p:guide orient="horz" pos="3793"/>
        <p:guide orient="horz" pos="799"/>
        <p:guide orient="horz" pos="3521"/>
        <p:guide orient="horz" pos="2069"/>
        <p:guide orient="horz" pos="2115"/>
        <p:guide pos="2880"/>
        <p:guide pos="5375"/>
        <p:guide pos="385"/>
        <p:guide pos="839"/>
        <p:guide pos="2200"/>
        <p:guide pos="4967"/>
        <p:guide pos="2925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1476"/>
    </p:cViewPr>
  </p:sorterViewPr>
  <p:notesViewPr>
    <p:cSldViewPr showGuides="1">
      <p:cViewPr varScale="1">
        <p:scale>
          <a:sx n="90" d="100"/>
          <a:sy n="90" d="100"/>
        </p:scale>
        <p:origin x="-2436" y="-120"/>
      </p:cViewPr>
      <p:guideLst>
        <p:guide orient="horz" pos="3105"/>
        <p:guide orient="horz" pos="181"/>
        <p:guide orient="horz" pos="6026"/>
        <p:guide pos="2138"/>
        <p:guide pos="195"/>
        <p:guide pos="4079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32105\AppData\Local\Microsoft\Windows\Temporary%20Internet%20Files\Content.Outlook\2CCL4V7H\PL%20vs%20VaR%20tidsserier%20(4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G022A\DG-55525$\2013\Q3\Base%20packages\Data%20files\12.1%20RWA%20overview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44806274283845"/>
          <c:y val="5.8663888561827325E-2"/>
          <c:w val="0.73306238271729907"/>
          <c:h val="0.75407489816134998"/>
        </c:manualLayout>
      </c:layout>
      <c:lineChart>
        <c:grouping val="standard"/>
        <c:varyColors val="0"/>
        <c:ser>
          <c:idx val="0"/>
          <c:order val="0"/>
          <c:tx>
            <c:v>Group</c:v>
          </c:tx>
          <c:marker>
            <c:symbol val="none"/>
          </c:marker>
          <c:cat>
            <c:numRef>
              <c:f>'[Chart in Microsoft PowerPoint]Sheet1'!$B$13:$AP$13</c:f>
              <c:numCache>
                <c:formatCode>General</c:formatCode>
                <c:ptCount val="41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  <c:pt idx="40" formatCode="0">
                  <c:v>2013</c:v>
                </c:pt>
              </c:numCache>
            </c:numRef>
          </c:cat>
          <c:val>
            <c:numRef>
              <c:f>'[Chart in Microsoft PowerPoint]Sheet1'!$B$15:$AP$15</c:f>
              <c:numCache>
                <c:formatCode>0.00</c:formatCode>
                <c:ptCount val="41"/>
                <c:pt idx="0">
                  <c:v>8.9110916087220687E-2</c:v>
                </c:pt>
                <c:pt idx="1">
                  <c:v>6.4005251712961064E-2</c:v>
                </c:pt>
                <c:pt idx="2">
                  <c:v>7.1391953215485984E-2</c:v>
                </c:pt>
                <c:pt idx="3">
                  <c:v>0.13502752484160233</c:v>
                </c:pt>
                <c:pt idx="4">
                  <c:v>0.21202390646365635</c:v>
                </c:pt>
                <c:pt idx="5">
                  <c:v>0.19317450096587252</c:v>
                </c:pt>
                <c:pt idx="6">
                  <c:v>0.20879680839164313</c:v>
                </c:pt>
                <c:pt idx="7">
                  <c:v>0.26024585828237734</c:v>
                </c:pt>
                <c:pt idx="8">
                  <c:v>0.65209910529938053</c:v>
                </c:pt>
                <c:pt idx="9">
                  <c:v>1.0263331786803886</c:v>
                </c:pt>
                <c:pt idx="10">
                  <c:v>0.68152480468869481</c:v>
                </c:pt>
                <c:pt idx="11">
                  <c:v>0.85191895546398588</c:v>
                </c:pt>
                <c:pt idx="12">
                  <c:v>0.38710668475895438</c:v>
                </c:pt>
                <c:pt idx="13">
                  <c:v>0.50928845127807154</c:v>
                </c:pt>
                <c:pt idx="14">
                  <c:v>0.20556868025704053</c:v>
                </c:pt>
                <c:pt idx="15">
                  <c:v>0.25147458332313566</c:v>
                </c:pt>
                <c:pt idx="16">
                  <c:v>0.26281455177470092</c:v>
                </c:pt>
                <c:pt idx="17">
                  <c:v>0.78078874559693645</c:v>
                </c:pt>
                <c:pt idx="18">
                  <c:v>1.5215202416532148</c:v>
                </c:pt>
                <c:pt idx="19">
                  <c:v>3.4762200808206405</c:v>
                </c:pt>
                <c:pt idx="20">
                  <c:v>3.3671695176273824</c:v>
                </c:pt>
                <c:pt idx="21">
                  <c:v>3.7018454350177956</c:v>
                </c:pt>
                <c:pt idx="22">
                  <c:v>1.7590822179732315</c:v>
                </c:pt>
                <c:pt idx="23">
                  <c:v>0.54186679974216623</c:v>
                </c:pt>
                <c:pt idx="24">
                  <c:v>0.23546403184240339</c:v>
                </c:pt>
                <c:pt idx="25">
                  <c:v>0.69093285159703277</c:v>
                </c:pt>
                <c:pt idx="26">
                  <c:v>-9.5303743219348452E-2</c:v>
                </c:pt>
                <c:pt idx="27">
                  <c:v>0.18088558038340152</c:v>
                </c:pt>
                <c:pt idx="28">
                  <c:v>8.8494576684822301E-2</c:v>
                </c:pt>
                <c:pt idx="29">
                  <c:v>0.1245437009248016</c:v>
                </c:pt>
                <c:pt idx="30">
                  <c:v>0.14138859162694167</c:v>
                </c:pt>
                <c:pt idx="31">
                  <c:v>9.9699559470183385E-2</c:v>
                </c:pt>
                <c:pt idx="32">
                  <c:v>0.10687059158809699</c:v>
                </c:pt>
                <c:pt idx="33">
                  <c:v>0.08</c:v>
                </c:pt>
                <c:pt idx="34">
                  <c:v>0.105</c:v>
                </c:pt>
                <c:pt idx="35">
                  <c:v>0.3</c:v>
                </c:pt>
                <c:pt idx="36">
                  <c:v>0.92</c:v>
                </c:pt>
                <c:pt idx="37">
                  <c:v>0.15</c:v>
                </c:pt>
                <c:pt idx="38">
                  <c:v>-0.08</c:v>
                </c:pt>
                <c:pt idx="39">
                  <c:v>0.08</c:v>
                </c:pt>
                <c:pt idx="40">
                  <c:v>0.08</c:v>
                </c:pt>
              </c:numCache>
            </c:numRef>
          </c:val>
          <c:smooth val="0"/>
        </c:ser>
        <c:ser>
          <c:idx val="1"/>
          <c:order val="1"/>
          <c:tx>
            <c:v>Households</c:v>
          </c:tx>
          <c:marker>
            <c:symbol val="none"/>
          </c:marker>
          <c:cat>
            <c:numRef>
              <c:f>'[Chart in Microsoft PowerPoint]Sheet1'!$B$13:$AP$13</c:f>
              <c:numCache>
                <c:formatCode>General</c:formatCode>
                <c:ptCount val="41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  <c:pt idx="40" formatCode="0">
                  <c:v>2013</c:v>
                </c:pt>
              </c:numCache>
            </c:numRef>
          </c:cat>
          <c:val>
            <c:numRef>
              <c:f>'[Chart in Microsoft PowerPoint]Sheet1'!$B$16:$AP$16</c:f>
              <c:numCache>
                <c:formatCode>General</c:formatCode>
                <c:ptCount val="41"/>
                <c:pt idx="18" formatCode="0.00">
                  <c:v>0.01</c:v>
                </c:pt>
                <c:pt idx="19" formatCode="0.00">
                  <c:v>0.13518959300544386</c:v>
                </c:pt>
                <c:pt idx="20" formatCode="0.00">
                  <c:v>0.33811473338387665</c:v>
                </c:pt>
                <c:pt idx="21" formatCode="0.00">
                  <c:v>0.2555413492927095</c:v>
                </c:pt>
                <c:pt idx="22" formatCode="0.00">
                  <c:v>0.17901294367751136</c:v>
                </c:pt>
                <c:pt idx="23" formatCode="0.00">
                  <c:v>0.10078256745362563</c:v>
                </c:pt>
                <c:pt idx="24" formatCode="0.00">
                  <c:v>2.2332413031474325E-2</c:v>
                </c:pt>
                <c:pt idx="25" formatCode="0.00">
                  <c:v>7.9218822438572086E-3</c:v>
                </c:pt>
                <c:pt idx="26" formatCode="0.00">
                  <c:v>-8.9501953491546247E-3</c:v>
                </c:pt>
                <c:pt idx="27" formatCode="0.00">
                  <c:v>-1.7105933855056821E-3</c:v>
                </c:pt>
                <c:pt idx="28" formatCode="0.00">
                  <c:v>-2.7770207902949318E-2</c:v>
                </c:pt>
                <c:pt idx="29" formatCode="0.00">
                  <c:v>6.2667791669862713E-3</c:v>
                </c:pt>
                <c:pt idx="30" formatCode="0.00">
                  <c:v>6.5061836090192374E-4</c:v>
                </c:pt>
                <c:pt idx="31" formatCode="0.00">
                  <c:v>1.960008986744552E-3</c:v>
                </c:pt>
                <c:pt idx="32" formatCode="0.00">
                  <c:v>1.2403676398160285E-3</c:v>
                </c:pt>
                <c:pt idx="33" formatCode="0.00">
                  <c:v>3.4391483277624284E-4</c:v>
                </c:pt>
                <c:pt idx="34" formatCode="0.00">
                  <c:v>2.8999681572123917E-3</c:v>
                </c:pt>
                <c:pt idx="35" formatCode="0.00">
                  <c:v>8.2089552238805968E-3</c:v>
                </c:pt>
                <c:pt idx="36" formatCode="0.00">
                  <c:v>4.5871559633027525E-3</c:v>
                </c:pt>
                <c:pt idx="37" formatCode="0.00">
                  <c:v>1.0931174089068825E-2</c:v>
                </c:pt>
                <c:pt idx="38" formatCode="0.00">
                  <c:v>0.02</c:v>
                </c:pt>
                <c:pt idx="39" formatCode="0.00">
                  <c:v>0.01</c:v>
                </c:pt>
                <c:pt idx="40" formatCode="0.00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in Microsoft PowerPoint]Sheet1'!$A$17</c:f>
              <c:strCache>
                <c:ptCount val="1"/>
                <c:pt idx="0">
                  <c:v>Mean</c:v>
                </c:pt>
              </c:strCache>
            </c:strRef>
          </c:tx>
          <c:marker>
            <c:symbol val="none"/>
          </c:marker>
          <c:val>
            <c:numRef>
              <c:f>'[Chart in Microsoft PowerPoint]Sheet1'!$B$17:$AP$17</c:f>
              <c:numCache>
                <c:formatCode>0.00</c:formatCode>
                <c:ptCount val="41"/>
                <c:pt idx="0">
                  <c:v>0.59557010962963119</c:v>
                </c:pt>
                <c:pt idx="1">
                  <c:v>0.59557010962963119</c:v>
                </c:pt>
                <c:pt idx="2">
                  <c:v>0.59557010962963119</c:v>
                </c:pt>
                <c:pt idx="3">
                  <c:v>0.59557010962963119</c:v>
                </c:pt>
                <c:pt idx="4">
                  <c:v>0.59557010962963119</c:v>
                </c:pt>
                <c:pt idx="5">
                  <c:v>0.59557010962963119</c:v>
                </c:pt>
                <c:pt idx="6">
                  <c:v>0.59557010962963119</c:v>
                </c:pt>
                <c:pt idx="7">
                  <c:v>0.59557010962963119</c:v>
                </c:pt>
                <c:pt idx="8">
                  <c:v>0.59557010962963119</c:v>
                </c:pt>
                <c:pt idx="9">
                  <c:v>0.59557010962963119</c:v>
                </c:pt>
                <c:pt idx="10">
                  <c:v>0.59557010962963119</c:v>
                </c:pt>
                <c:pt idx="11">
                  <c:v>0.59557010962963119</c:v>
                </c:pt>
                <c:pt idx="12">
                  <c:v>0.59557010962963119</c:v>
                </c:pt>
                <c:pt idx="13">
                  <c:v>0.59557010962963119</c:v>
                </c:pt>
                <c:pt idx="14">
                  <c:v>0.59557010962963119</c:v>
                </c:pt>
                <c:pt idx="15">
                  <c:v>0.59557010962963119</c:v>
                </c:pt>
                <c:pt idx="16">
                  <c:v>0.59557010962963119</c:v>
                </c:pt>
                <c:pt idx="17">
                  <c:v>0.59557010962963119</c:v>
                </c:pt>
                <c:pt idx="18">
                  <c:v>0.59557010962963119</c:v>
                </c:pt>
                <c:pt idx="19">
                  <c:v>0.59557010962963119</c:v>
                </c:pt>
                <c:pt idx="20">
                  <c:v>0.59557010962963119</c:v>
                </c:pt>
                <c:pt idx="21">
                  <c:v>0.59557010962963119</c:v>
                </c:pt>
                <c:pt idx="22">
                  <c:v>0.59557010962963119</c:v>
                </c:pt>
                <c:pt idx="23">
                  <c:v>0.59557010962963119</c:v>
                </c:pt>
                <c:pt idx="24">
                  <c:v>0.59557010962963119</c:v>
                </c:pt>
                <c:pt idx="25">
                  <c:v>0.59557010962963119</c:v>
                </c:pt>
                <c:pt idx="26">
                  <c:v>0.59557010962963119</c:v>
                </c:pt>
                <c:pt idx="27">
                  <c:v>0.59557010962963119</c:v>
                </c:pt>
                <c:pt idx="28">
                  <c:v>0.59557010962963119</c:v>
                </c:pt>
                <c:pt idx="29">
                  <c:v>0.59557010962963119</c:v>
                </c:pt>
                <c:pt idx="30">
                  <c:v>0.59557010962963119</c:v>
                </c:pt>
                <c:pt idx="31">
                  <c:v>0.59557010962963119</c:v>
                </c:pt>
                <c:pt idx="32">
                  <c:v>0.59557010962963119</c:v>
                </c:pt>
                <c:pt idx="33">
                  <c:v>0.59557010962963119</c:v>
                </c:pt>
                <c:pt idx="34">
                  <c:v>0.59557010962963119</c:v>
                </c:pt>
                <c:pt idx="35">
                  <c:v>0.59557010962963119</c:v>
                </c:pt>
                <c:pt idx="36">
                  <c:v>0.59557010962963119</c:v>
                </c:pt>
                <c:pt idx="37">
                  <c:v>0.59557010962963119</c:v>
                </c:pt>
                <c:pt idx="38">
                  <c:v>0.59557010962963119</c:v>
                </c:pt>
                <c:pt idx="39">
                  <c:v>0.59557010962963119</c:v>
                </c:pt>
                <c:pt idx="40">
                  <c:v>0.59557010962963119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233344"/>
        <c:axId val="178235264"/>
      </c:lineChart>
      <c:catAx>
        <c:axId val="178233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8235264"/>
        <c:crosses val="autoZero"/>
        <c:auto val="1"/>
        <c:lblAlgn val="ctr"/>
        <c:lblOffset val="100"/>
        <c:noMultiLvlLbl val="0"/>
      </c:catAx>
      <c:valAx>
        <c:axId val="17823526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dirty="0" smtClean="0"/>
                  <a:t>Loss Rate (%)</a:t>
                </a:r>
                <a:endParaRPr lang="sv-SE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7823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3898496445507"/>
          <c:y val="0.12419052262958606"/>
          <c:w val="0.23991076781723755"/>
          <c:h val="0.2866414235235528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6816827873477"/>
          <c:y val="0.14248704663212436"/>
          <c:w val="0.84627965444170716"/>
          <c:h val="0.60362694300518138"/>
        </c:manualLayout>
      </c:layout>
      <c:lineChart>
        <c:grouping val="standard"/>
        <c:varyColors val="0"/>
        <c:ser>
          <c:idx val="1"/>
          <c:order val="0"/>
          <c:tx>
            <c:strRef>
              <c:f>MB!$C$1</c:f>
              <c:strCache>
                <c:ptCount val="1"/>
                <c:pt idx="0">
                  <c:v>21-d HS VaR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MB!$A$2:$A$46</c:f>
              <c:strCache>
                <c:ptCount val="45"/>
                <c:pt idx="0">
                  <c:v>2010-01</c:v>
                </c:pt>
                <c:pt idx="1">
                  <c:v>2010-02</c:v>
                </c:pt>
                <c:pt idx="2">
                  <c:v>2010-03</c:v>
                </c:pt>
                <c:pt idx="3">
                  <c:v>2010-04</c:v>
                </c:pt>
                <c:pt idx="4">
                  <c:v>2010-05</c:v>
                </c:pt>
                <c:pt idx="5">
                  <c:v>2010-06</c:v>
                </c:pt>
                <c:pt idx="6">
                  <c:v>2010-07</c:v>
                </c:pt>
                <c:pt idx="7">
                  <c:v>2010-08</c:v>
                </c:pt>
                <c:pt idx="8">
                  <c:v>2010-09</c:v>
                </c:pt>
                <c:pt idx="9">
                  <c:v>2010-10</c:v>
                </c:pt>
                <c:pt idx="10">
                  <c:v>2010-11</c:v>
                </c:pt>
                <c:pt idx="11">
                  <c:v>2010-12</c:v>
                </c:pt>
                <c:pt idx="12">
                  <c:v>2011-01</c:v>
                </c:pt>
                <c:pt idx="13">
                  <c:v>2011-02</c:v>
                </c:pt>
                <c:pt idx="14">
                  <c:v>2011-03</c:v>
                </c:pt>
                <c:pt idx="15">
                  <c:v>2011-04</c:v>
                </c:pt>
                <c:pt idx="16">
                  <c:v>2011-05</c:v>
                </c:pt>
                <c:pt idx="17">
                  <c:v>2011-06</c:v>
                </c:pt>
                <c:pt idx="18">
                  <c:v>2011-07</c:v>
                </c:pt>
                <c:pt idx="19">
                  <c:v>2011-08</c:v>
                </c:pt>
                <c:pt idx="20">
                  <c:v>2011-09</c:v>
                </c:pt>
                <c:pt idx="21">
                  <c:v>2011-10</c:v>
                </c:pt>
                <c:pt idx="22">
                  <c:v>2011-11</c:v>
                </c:pt>
                <c:pt idx="23">
                  <c:v>2011-12</c:v>
                </c:pt>
                <c:pt idx="24">
                  <c:v>2012-01</c:v>
                </c:pt>
                <c:pt idx="25">
                  <c:v>2012-02</c:v>
                </c:pt>
                <c:pt idx="26">
                  <c:v>2012-03</c:v>
                </c:pt>
                <c:pt idx="27">
                  <c:v>2012-04</c:v>
                </c:pt>
                <c:pt idx="28">
                  <c:v>2012-05</c:v>
                </c:pt>
                <c:pt idx="29">
                  <c:v>2012-06</c:v>
                </c:pt>
                <c:pt idx="30">
                  <c:v>2012-07</c:v>
                </c:pt>
                <c:pt idx="31">
                  <c:v>2012-08</c:v>
                </c:pt>
                <c:pt idx="32">
                  <c:v>2012-09</c:v>
                </c:pt>
                <c:pt idx="33">
                  <c:v>2012-10</c:v>
                </c:pt>
                <c:pt idx="34">
                  <c:v>2012-11</c:v>
                </c:pt>
                <c:pt idx="35">
                  <c:v>2012-12</c:v>
                </c:pt>
                <c:pt idx="36">
                  <c:v>2013-01</c:v>
                </c:pt>
                <c:pt idx="37">
                  <c:v>2013-02</c:v>
                </c:pt>
                <c:pt idx="38">
                  <c:v>2013-03</c:v>
                </c:pt>
                <c:pt idx="39">
                  <c:v>2013-04</c:v>
                </c:pt>
                <c:pt idx="40">
                  <c:v>2013-05</c:v>
                </c:pt>
                <c:pt idx="41">
                  <c:v>2013-06</c:v>
                </c:pt>
                <c:pt idx="42">
                  <c:v>2013-07</c:v>
                </c:pt>
                <c:pt idx="43">
                  <c:v>2013-08</c:v>
                </c:pt>
                <c:pt idx="44">
                  <c:v>2013-09</c:v>
                </c:pt>
              </c:strCache>
            </c:strRef>
          </c:cat>
          <c:val>
            <c:numRef>
              <c:f>MB!$C$2:$C$46</c:f>
              <c:numCache>
                <c:formatCode>General</c:formatCode>
                <c:ptCount val="45"/>
                <c:pt idx="2">
                  <c:v>177.61803374082891</c:v>
                </c:pt>
                <c:pt idx="3">
                  <c:v>354.48043861449463</c:v>
                </c:pt>
                <c:pt idx="4">
                  <c:v>204.41063857757527</c:v>
                </c:pt>
                <c:pt idx="5">
                  <c:v>170.62489427499872</c:v>
                </c:pt>
                <c:pt idx="6">
                  <c:v>166.01111721747864</c:v>
                </c:pt>
                <c:pt idx="7">
                  <c:v>172.15455127076621</c:v>
                </c:pt>
                <c:pt idx="8">
                  <c:v>233.54889459477673</c:v>
                </c:pt>
                <c:pt idx="9">
                  <c:v>217.36678271632013</c:v>
                </c:pt>
                <c:pt idx="10">
                  <c:v>220.22472607206873</c:v>
                </c:pt>
                <c:pt idx="11">
                  <c:v>201.95793610003173</c:v>
                </c:pt>
                <c:pt idx="12">
                  <c:v>189.63404970236181</c:v>
                </c:pt>
                <c:pt idx="13">
                  <c:v>164.96388922462074</c:v>
                </c:pt>
                <c:pt idx="14">
                  <c:v>218.40357827752615</c:v>
                </c:pt>
                <c:pt idx="15">
                  <c:v>234.94742559535132</c:v>
                </c:pt>
                <c:pt idx="16">
                  <c:v>221.96621075762675</c:v>
                </c:pt>
                <c:pt idx="17">
                  <c:v>191.51241672218345</c:v>
                </c:pt>
                <c:pt idx="18">
                  <c:v>158.08403543952241</c:v>
                </c:pt>
                <c:pt idx="19">
                  <c:v>176.38251138328931</c:v>
                </c:pt>
                <c:pt idx="20">
                  <c:v>232.39463298450207</c:v>
                </c:pt>
                <c:pt idx="21">
                  <c:v>164.27500301664659</c:v>
                </c:pt>
                <c:pt idx="22">
                  <c:v>183.99857438138096</c:v>
                </c:pt>
                <c:pt idx="23">
                  <c:v>157.62942687050798</c:v>
                </c:pt>
                <c:pt idx="24">
                  <c:v>154.75975784909167</c:v>
                </c:pt>
                <c:pt idx="25">
                  <c:v>154.4590882733425</c:v>
                </c:pt>
                <c:pt idx="26">
                  <c:v>200.68473600838081</c:v>
                </c:pt>
                <c:pt idx="27">
                  <c:v>231.15593652640831</c:v>
                </c:pt>
                <c:pt idx="28">
                  <c:v>209.95419263896801</c:v>
                </c:pt>
                <c:pt idx="29">
                  <c:v>193.0373324743565</c:v>
                </c:pt>
                <c:pt idx="30">
                  <c:v>156.34683805748722</c:v>
                </c:pt>
                <c:pt idx="31">
                  <c:v>124.03984050387524</c:v>
                </c:pt>
                <c:pt idx="32">
                  <c:v>126.73427813109326</c:v>
                </c:pt>
                <c:pt idx="33">
                  <c:v>127.59951637048785</c:v>
                </c:pt>
                <c:pt idx="34">
                  <c:v>144.11460127158438</c:v>
                </c:pt>
                <c:pt idx="35">
                  <c:v>117.1512118506853</c:v>
                </c:pt>
                <c:pt idx="36">
                  <c:v>146.88071460666552</c:v>
                </c:pt>
                <c:pt idx="37">
                  <c:v>160.55095148620464</c:v>
                </c:pt>
                <c:pt idx="38">
                  <c:v>148.31273205177322</c:v>
                </c:pt>
                <c:pt idx="39">
                  <c:v>171.46862657861237</c:v>
                </c:pt>
                <c:pt idx="40">
                  <c:v>168.88674414035486</c:v>
                </c:pt>
                <c:pt idx="41">
                  <c:v>197.93982468120458</c:v>
                </c:pt>
                <c:pt idx="42">
                  <c:v>165.30564589240416</c:v>
                </c:pt>
                <c:pt idx="43">
                  <c:v>140.41537359297141</c:v>
                </c:pt>
                <c:pt idx="44">
                  <c:v>144.36975953758781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MB!$D$1</c:f>
              <c:strCache>
                <c:ptCount val="1"/>
                <c:pt idx="0">
                  <c:v>Monthly P&amp;L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MB!$A$2:$A$46</c:f>
              <c:strCache>
                <c:ptCount val="45"/>
                <c:pt idx="0">
                  <c:v>2010-01</c:v>
                </c:pt>
                <c:pt idx="1">
                  <c:v>2010-02</c:v>
                </c:pt>
                <c:pt idx="2">
                  <c:v>2010-03</c:v>
                </c:pt>
                <c:pt idx="3">
                  <c:v>2010-04</c:v>
                </c:pt>
                <c:pt idx="4">
                  <c:v>2010-05</c:v>
                </c:pt>
                <c:pt idx="5">
                  <c:v>2010-06</c:v>
                </c:pt>
                <c:pt idx="6">
                  <c:v>2010-07</c:v>
                </c:pt>
                <c:pt idx="7">
                  <c:v>2010-08</c:v>
                </c:pt>
                <c:pt idx="8">
                  <c:v>2010-09</c:v>
                </c:pt>
                <c:pt idx="9">
                  <c:v>2010-10</c:v>
                </c:pt>
                <c:pt idx="10">
                  <c:v>2010-11</c:v>
                </c:pt>
                <c:pt idx="11">
                  <c:v>2010-12</c:v>
                </c:pt>
                <c:pt idx="12">
                  <c:v>2011-01</c:v>
                </c:pt>
                <c:pt idx="13">
                  <c:v>2011-02</c:v>
                </c:pt>
                <c:pt idx="14">
                  <c:v>2011-03</c:v>
                </c:pt>
                <c:pt idx="15">
                  <c:v>2011-04</c:v>
                </c:pt>
                <c:pt idx="16">
                  <c:v>2011-05</c:v>
                </c:pt>
                <c:pt idx="17">
                  <c:v>2011-06</c:v>
                </c:pt>
                <c:pt idx="18">
                  <c:v>2011-07</c:v>
                </c:pt>
                <c:pt idx="19">
                  <c:v>2011-08</c:v>
                </c:pt>
                <c:pt idx="20">
                  <c:v>2011-09</c:v>
                </c:pt>
                <c:pt idx="21">
                  <c:v>2011-10</c:v>
                </c:pt>
                <c:pt idx="22">
                  <c:v>2011-11</c:v>
                </c:pt>
                <c:pt idx="23">
                  <c:v>2011-12</c:v>
                </c:pt>
                <c:pt idx="24">
                  <c:v>2012-01</c:v>
                </c:pt>
                <c:pt idx="25">
                  <c:v>2012-02</c:v>
                </c:pt>
                <c:pt idx="26">
                  <c:v>2012-03</c:v>
                </c:pt>
                <c:pt idx="27">
                  <c:v>2012-04</c:v>
                </c:pt>
                <c:pt idx="28">
                  <c:v>2012-05</c:v>
                </c:pt>
                <c:pt idx="29">
                  <c:v>2012-06</c:v>
                </c:pt>
                <c:pt idx="30">
                  <c:v>2012-07</c:v>
                </c:pt>
                <c:pt idx="31">
                  <c:v>2012-08</c:v>
                </c:pt>
                <c:pt idx="32">
                  <c:v>2012-09</c:v>
                </c:pt>
                <c:pt idx="33">
                  <c:v>2012-10</c:v>
                </c:pt>
                <c:pt idx="34">
                  <c:v>2012-11</c:v>
                </c:pt>
                <c:pt idx="35">
                  <c:v>2012-12</c:v>
                </c:pt>
                <c:pt idx="36">
                  <c:v>2013-01</c:v>
                </c:pt>
                <c:pt idx="37">
                  <c:v>2013-02</c:v>
                </c:pt>
                <c:pt idx="38">
                  <c:v>2013-03</c:v>
                </c:pt>
                <c:pt idx="39">
                  <c:v>2013-04</c:v>
                </c:pt>
                <c:pt idx="40">
                  <c:v>2013-05</c:v>
                </c:pt>
                <c:pt idx="41">
                  <c:v>2013-06</c:v>
                </c:pt>
                <c:pt idx="42">
                  <c:v>2013-07</c:v>
                </c:pt>
                <c:pt idx="43">
                  <c:v>2013-08</c:v>
                </c:pt>
                <c:pt idx="44">
                  <c:v>2013-09</c:v>
                </c:pt>
              </c:strCache>
            </c:strRef>
          </c:cat>
          <c:val>
            <c:numRef>
              <c:f>MB!$D$2:$D$46</c:f>
              <c:numCache>
                <c:formatCode>General</c:formatCode>
                <c:ptCount val="45"/>
                <c:pt idx="0">
                  <c:v>231.23317647058823</c:v>
                </c:pt>
                <c:pt idx="1">
                  <c:v>136.137</c:v>
                </c:pt>
                <c:pt idx="2">
                  <c:v>235.607</c:v>
                </c:pt>
                <c:pt idx="3">
                  <c:v>248.089</c:v>
                </c:pt>
                <c:pt idx="4">
                  <c:v>215.46299999999999</c:v>
                </c:pt>
                <c:pt idx="5">
                  <c:v>240.904</c:v>
                </c:pt>
                <c:pt idx="6">
                  <c:v>112.505</c:v>
                </c:pt>
                <c:pt idx="7">
                  <c:v>98.697999999999993</c:v>
                </c:pt>
                <c:pt idx="8">
                  <c:v>176.31899999999999</c:v>
                </c:pt>
                <c:pt idx="9">
                  <c:v>56.811999999999998</c:v>
                </c:pt>
                <c:pt idx="10">
                  <c:v>169.78</c:v>
                </c:pt>
                <c:pt idx="11">
                  <c:v>196.904</c:v>
                </c:pt>
                <c:pt idx="12">
                  <c:v>254.87200000000001</c:v>
                </c:pt>
                <c:pt idx="13">
                  <c:v>159.624</c:v>
                </c:pt>
                <c:pt idx="14">
                  <c:v>200.54499999999999</c:v>
                </c:pt>
                <c:pt idx="15">
                  <c:v>146.185</c:v>
                </c:pt>
                <c:pt idx="16">
                  <c:v>72.799000000000007</c:v>
                </c:pt>
                <c:pt idx="17">
                  <c:v>62.388677699903958</c:v>
                </c:pt>
                <c:pt idx="18">
                  <c:v>63.244425656964538</c:v>
                </c:pt>
                <c:pt idx="19">
                  <c:v>40.713896643131505</c:v>
                </c:pt>
                <c:pt idx="20">
                  <c:v>210.012</c:v>
                </c:pt>
                <c:pt idx="21">
                  <c:v>85.740938495415492</c:v>
                </c:pt>
                <c:pt idx="22">
                  <c:v>185.3640615045845</c:v>
                </c:pt>
                <c:pt idx="23">
                  <c:v>129.51900000000001</c:v>
                </c:pt>
                <c:pt idx="24">
                  <c:v>233.46</c:v>
                </c:pt>
                <c:pt idx="25">
                  <c:v>179.41300000000001</c:v>
                </c:pt>
                <c:pt idx="26">
                  <c:v>194.078</c:v>
                </c:pt>
                <c:pt idx="27">
                  <c:v>150.42937876854805</c:v>
                </c:pt>
                <c:pt idx="28">
                  <c:v>151.44417857946507</c:v>
                </c:pt>
                <c:pt idx="29">
                  <c:v>189.346</c:v>
                </c:pt>
                <c:pt idx="30">
                  <c:v>233.47800000000001</c:v>
                </c:pt>
                <c:pt idx="31">
                  <c:v>121.24659110754536</c:v>
                </c:pt>
                <c:pt idx="32">
                  <c:v>143.55600000000001</c:v>
                </c:pt>
                <c:pt idx="33">
                  <c:v>156.53033873264692</c:v>
                </c:pt>
                <c:pt idx="34">
                  <c:v>181.60599999999999</c:v>
                </c:pt>
                <c:pt idx="35">
                  <c:v>127.759</c:v>
                </c:pt>
                <c:pt idx="36">
                  <c:v>208.28855915925877</c:v>
                </c:pt>
                <c:pt idx="37">
                  <c:v>146.09989393236279</c:v>
                </c:pt>
                <c:pt idx="38">
                  <c:v>114.16414997691979</c:v>
                </c:pt>
                <c:pt idx="39">
                  <c:v>135.70508349863928</c:v>
                </c:pt>
                <c:pt idx="40">
                  <c:v>213.21718986075965</c:v>
                </c:pt>
                <c:pt idx="41">
                  <c:v>142.959</c:v>
                </c:pt>
                <c:pt idx="42">
                  <c:v>68.843000000000004</c:v>
                </c:pt>
                <c:pt idx="43">
                  <c:v>87.662000000000006</c:v>
                </c:pt>
                <c:pt idx="44">
                  <c:v>136.416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093440"/>
        <c:axId val="178103424"/>
      </c:lineChart>
      <c:catAx>
        <c:axId val="17809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SEB Basic"/>
                <a:ea typeface="SEB Basic"/>
                <a:cs typeface="SEB Basic"/>
              </a:defRPr>
            </a:pPr>
            <a:endParaRPr lang="sv-SE"/>
          </a:p>
        </c:txPr>
        <c:crossAx val="17810342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7810342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SEB Basic"/>
                    <a:ea typeface="SEB Basic"/>
                    <a:cs typeface="SEB Basic"/>
                  </a:defRPr>
                </a:pPr>
                <a:r>
                  <a:rPr lang="sv-SE" sz="700"/>
                  <a:t>MSEK</a:t>
                </a:r>
              </a:p>
            </c:rich>
          </c:tx>
          <c:layout>
            <c:manualLayout>
              <c:xMode val="edge"/>
              <c:yMode val="edge"/>
              <c:x val="1.3556377284368146E-3"/>
              <c:y val="0.415744906700845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1780934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9935326045409372"/>
          <c:y val="0.92746113989637302"/>
          <c:w val="0.46763821997978405"/>
          <c:h val="5.699481865284972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SEB Basic"/>
              <a:ea typeface="SEB Basic"/>
              <a:cs typeface="SEB Basic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SEB Basic"/>
          <a:ea typeface="SEB Basic"/>
          <a:cs typeface="SEB Basic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Corporate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Exposure</c:v>
                </c:pt>
                <c:pt idx="1">
                  <c:v>Risk Weighted Assets (Basel I)</c:v>
                </c:pt>
                <c:pt idx="2">
                  <c:v>Capital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Mortgage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Exposure</c:v>
                </c:pt>
                <c:pt idx="1">
                  <c:v>Risk Weighted Assets (Basel I)</c:v>
                </c:pt>
                <c:pt idx="2">
                  <c:v>Capital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100</c:v>
                </c:pt>
                <c:pt idx="1">
                  <c:v>50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Sovereign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Exposure</c:v>
                </c:pt>
                <c:pt idx="1">
                  <c:v>Risk Weighted Assets (Basel I)</c:v>
                </c:pt>
                <c:pt idx="2">
                  <c:v>Capital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712128"/>
        <c:axId val="177713920"/>
      </c:barChart>
      <c:catAx>
        <c:axId val="177712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77713920"/>
        <c:crosses val="autoZero"/>
        <c:auto val="1"/>
        <c:lblAlgn val="ctr"/>
        <c:lblOffset val="100"/>
        <c:noMultiLvlLbl val="0"/>
      </c:catAx>
      <c:valAx>
        <c:axId val="1777139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77121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RiskClass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Exposure</c:v>
                </c:pt>
                <c:pt idx="1">
                  <c:v>Risk Weighted Assets (Basel II)</c:v>
                </c:pt>
                <c:pt idx="2">
                  <c:v>Capital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20</c:v>
                </c:pt>
                <c:pt idx="2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RiskClass2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Exposure</c:v>
                </c:pt>
                <c:pt idx="1">
                  <c:v>Risk Weighted Assets (Basel II)</c:v>
                </c:pt>
                <c:pt idx="2">
                  <c:v>Capital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RiskClass3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Exposure</c:v>
                </c:pt>
                <c:pt idx="1">
                  <c:v>Risk Weighted Assets (Basel II)</c:v>
                </c:pt>
                <c:pt idx="2">
                  <c:v>Capital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100</c:v>
                </c:pt>
                <c:pt idx="1">
                  <c:v>150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233536"/>
        <c:axId val="181235072"/>
      </c:barChart>
      <c:catAx>
        <c:axId val="181233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81235072"/>
        <c:crosses val="autoZero"/>
        <c:auto val="1"/>
        <c:lblAlgn val="ctr"/>
        <c:lblOffset val="100"/>
        <c:noMultiLvlLbl val="0"/>
      </c:catAx>
      <c:valAx>
        <c:axId val="1812350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12335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847451618544006E-3"/>
          <c:y val="1.1764705882352941E-2"/>
          <c:w val="0.98933289297159144"/>
          <c:h val="0.919161595672751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Data!$B$9</c:f>
              <c:strCache>
                <c:ptCount val="1"/>
                <c:pt idx="0">
                  <c:v>Corporates</c:v>
                </c:pt>
              </c:strCache>
            </c:strRef>
          </c:tx>
          <c:spPr>
            <a:solidFill>
              <a:srgbClr val="A3D830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SEB Basic"/>
                      <a:ea typeface="SEB Basic"/>
                      <a:cs typeface="SEB Basic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Data!$C$8:$F$8</c:f>
              <c:strCache>
                <c:ptCount val="4"/>
                <c:pt idx="0">
                  <c:v>Credit exposure</c:v>
                </c:pt>
                <c:pt idx="1">
                  <c:v>EAD</c:v>
                </c:pt>
                <c:pt idx="2">
                  <c:v>RWA</c:v>
                </c:pt>
                <c:pt idx="3">
                  <c:v>Capital base</c:v>
                </c:pt>
              </c:strCache>
            </c:strRef>
          </c:cat>
          <c:val>
            <c:numRef>
              <c:f>Data!$C$9:$F$9</c:f>
              <c:numCache>
                <c:formatCode>#,##0,,,</c:formatCode>
                <c:ptCount val="4"/>
                <c:pt idx="0">
                  <c:v>739952028668.95386</c:v>
                </c:pt>
                <c:pt idx="1">
                  <c:v>613134815082.01025</c:v>
                </c:pt>
                <c:pt idx="2">
                  <c:v>277671715555.42358</c:v>
                </c:pt>
              </c:numCache>
            </c:numRef>
          </c:val>
        </c:ser>
        <c:ser>
          <c:idx val="1"/>
          <c:order val="1"/>
          <c:tx>
            <c:strRef>
              <c:f>Data!$B$10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rgbClr val="D0ED9D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SEB Basic"/>
                      <a:ea typeface="SEB Basic"/>
                      <a:cs typeface="SEB Basic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Data!$C$8:$F$8</c:f>
              <c:strCache>
                <c:ptCount val="4"/>
                <c:pt idx="0">
                  <c:v>Credit exposure</c:v>
                </c:pt>
                <c:pt idx="1">
                  <c:v>EAD</c:v>
                </c:pt>
                <c:pt idx="2">
                  <c:v>RWA</c:v>
                </c:pt>
                <c:pt idx="3">
                  <c:v>Capital base</c:v>
                </c:pt>
              </c:strCache>
            </c:strRef>
          </c:cat>
          <c:val>
            <c:numRef>
              <c:f>Data!$C$10:$F$10</c:f>
              <c:numCache>
                <c:formatCode>#,##0,,,</c:formatCode>
                <c:ptCount val="4"/>
                <c:pt idx="0">
                  <c:v>105943099719.5491</c:v>
                </c:pt>
                <c:pt idx="1">
                  <c:v>93224402000.881073</c:v>
                </c:pt>
                <c:pt idx="2">
                  <c:v>17830352174.847031</c:v>
                </c:pt>
              </c:numCache>
            </c:numRef>
          </c:val>
        </c:ser>
        <c:ser>
          <c:idx val="2"/>
          <c:order val="2"/>
          <c:tx>
            <c:strRef>
              <c:f>Data!$B$11</c:f>
              <c:strCache>
                <c:ptCount val="1"/>
                <c:pt idx="0">
                  <c:v>Households</c:v>
                </c:pt>
              </c:strCache>
            </c:strRef>
          </c:tx>
          <c:spPr>
            <a:solidFill>
              <a:srgbClr val="0092AA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SEB Basic"/>
                      <a:ea typeface="SEB Basic"/>
                      <a:cs typeface="SEB Basic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Data!$C$8:$F$8</c:f>
              <c:strCache>
                <c:ptCount val="4"/>
                <c:pt idx="0">
                  <c:v>Credit exposure</c:v>
                </c:pt>
                <c:pt idx="1">
                  <c:v>EAD</c:v>
                </c:pt>
                <c:pt idx="2">
                  <c:v>RWA</c:v>
                </c:pt>
                <c:pt idx="3">
                  <c:v>Capital base</c:v>
                </c:pt>
              </c:strCache>
            </c:strRef>
          </c:cat>
          <c:val>
            <c:numRef>
              <c:f>Data!$C$11:$F$11</c:f>
              <c:numCache>
                <c:formatCode>#,##0,,,</c:formatCode>
                <c:ptCount val="4"/>
                <c:pt idx="0">
                  <c:v>533511292743.31024</c:v>
                </c:pt>
                <c:pt idx="1">
                  <c:v>500836763772.27832</c:v>
                </c:pt>
                <c:pt idx="2">
                  <c:v>69061763140.563019</c:v>
                </c:pt>
              </c:numCache>
            </c:numRef>
          </c:val>
        </c:ser>
        <c:ser>
          <c:idx val="3"/>
          <c:order val="3"/>
          <c:tx>
            <c:strRef>
              <c:f>Data!$B$12</c:f>
              <c:strCache>
                <c:ptCount val="1"/>
                <c:pt idx="0">
                  <c:v>Public admin</c:v>
                </c:pt>
              </c:strCache>
            </c:strRef>
          </c:tx>
          <c:spPr>
            <a:solidFill>
              <a:srgbClr val="A8C8CF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SEB Basic"/>
                      <a:ea typeface="SEB Basic"/>
                      <a:cs typeface="SEB Basic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Data!$C$8:$F$8</c:f>
              <c:strCache>
                <c:ptCount val="4"/>
                <c:pt idx="0">
                  <c:v>Credit exposure</c:v>
                </c:pt>
                <c:pt idx="1">
                  <c:v>EAD</c:v>
                </c:pt>
                <c:pt idx="2">
                  <c:v>RWA</c:v>
                </c:pt>
                <c:pt idx="3">
                  <c:v>Capital base</c:v>
                </c:pt>
              </c:strCache>
            </c:strRef>
          </c:cat>
          <c:val>
            <c:numRef>
              <c:f>Data!$C$12:$F$12</c:f>
              <c:numCache>
                <c:formatCode>#,##0,,,</c:formatCode>
                <c:ptCount val="4"/>
                <c:pt idx="0">
                  <c:v>69197992524.577026</c:v>
                </c:pt>
                <c:pt idx="1">
                  <c:v>63175196883.754013</c:v>
                </c:pt>
                <c:pt idx="2">
                  <c:v>1101033081.6930001</c:v>
                </c:pt>
              </c:numCache>
            </c:numRef>
          </c:val>
        </c:ser>
        <c:ser>
          <c:idx val="4"/>
          <c:order val="4"/>
          <c:tx>
            <c:strRef>
              <c:f>Data!$B$13</c:f>
              <c:strCache>
                <c:ptCount val="1"/>
                <c:pt idx="0">
                  <c:v>Property mgmt</c:v>
                </c:pt>
              </c:strCache>
            </c:strRef>
          </c:tx>
          <c:spPr>
            <a:solidFill>
              <a:srgbClr val="BFBFBF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SEB Basic"/>
                      <a:ea typeface="SEB Basic"/>
                      <a:cs typeface="SEB Basic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Data!$C$8:$F$8</c:f>
              <c:strCache>
                <c:ptCount val="4"/>
                <c:pt idx="0">
                  <c:v>Credit exposure</c:v>
                </c:pt>
                <c:pt idx="1">
                  <c:v>EAD</c:v>
                </c:pt>
                <c:pt idx="2">
                  <c:v>RWA</c:v>
                </c:pt>
                <c:pt idx="3">
                  <c:v>Capital base</c:v>
                </c:pt>
              </c:strCache>
            </c:strRef>
          </c:cat>
          <c:val>
            <c:numRef>
              <c:f>Data!$C$13:$F$13</c:f>
              <c:numCache>
                <c:formatCode>#,##0,,,</c:formatCode>
                <c:ptCount val="4"/>
                <c:pt idx="0">
                  <c:v>298190149896.27496</c:v>
                </c:pt>
                <c:pt idx="1">
                  <c:v>287466662981.82001</c:v>
                </c:pt>
                <c:pt idx="2">
                  <c:v>82913244058.558029</c:v>
                </c:pt>
              </c:numCache>
            </c:numRef>
          </c:val>
        </c:ser>
        <c:ser>
          <c:idx val="5"/>
          <c:order val="5"/>
          <c:tx>
            <c:strRef>
              <c:f>Data!$B$14</c:f>
              <c:strCache>
                <c:ptCount val="1"/>
                <c:pt idx="0">
                  <c:v>Bonds</c:v>
                </c:pt>
              </c:strCache>
            </c:strRef>
          </c:tx>
          <c:spPr>
            <a:solidFill>
              <a:srgbClr val="D7B1C9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SEB Basic"/>
                      <a:ea typeface="SEB Basic"/>
                      <a:cs typeface="SEB Basic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Data!$C$8:$F$8</c:f>
              <c:strCache>
                <c:ptCount val="4"/>
                <c:pt idx="0">
                  <c:v>Credit exposure</c:v>
                </c:pt>
                <c:pt idx="1">
                  <c:v>EAD</c:v>
                </c:pt>
                <c:pt idx="2">
                  <c:v>RWA</c:v>
                </c:pt>
                <c:pt idx="3">
                  <c:v>Capital base</c:v>
                </c:pt>
              </c:strCache>
            </c:strRef>
          </c:cat>
          <c:val>
            <c:numRef>
              <c:f>Data!$C$14:$F$14</c:f>
              <c:numCache>
                <c:formatCode>#,##0,,,</c:formatCode>
                <c:ptCount val="4"/>
                <c:pt idx="0">
                  <c:v>81031929858.919006</c:v>
                </c:pt>
                <c:pt idx="1">
                  <c:v>81031929858.919006</c:v>
                </c:pt>
                <c:pt idx="2">
                  <c:v>7956265913.9599981</c:v>
                </c:pt>
              </c:numCache>
            </c:numRef>
          </c:val>
        </c:ser>
        <c:ser>
          <c:idx val="6"/>
          <c:order val="6"/>
          <c:tx>
            <c:strRef>
              <c:f>Data!$B$15</c:f>
              <c:strCache>
                <c:ptCount val="1"/>
                <c:pt idx="0">
                  <c:v>Repos</c:v>
                </c:pt>
              </c:strCache>
            </c:strRef>
          </c:tx>
          <c:spPr>
            <a:solidFill>
              <a:srgbClr val="725274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SEB Basic"/>
                      <a:ea typeface="SEB Basic"/>
                      <a:cs typeface="SEB Basic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Data!$C$8:$F$8</c:f>
              <c:strCache>
                <c:ptCount val="4"/>
                <c:pt idx="0">
                  <c:v>Credit exposure</c:v>
                </c:pt>
                <c:pt idx="1">
                  <c:v>EAD</c:v>
                </c:pt>
                <c:pt idx="2">
                  <c:v>RWA</c:v>
                </c:pt>
                <c:pt idx="3">
                  <c:v>Capital base</c:v>
                </c:pt>
              </c:strCache>
            </c:strRef>
          </c:cat>
          <c:val>
            <c:numRef>
              <c:f>Data!$C$15:$F$15</c:f>
              <c:numCache>
                <c:formatCode>#,##0,,,</c:formatCode>
                <c:ptCount val="4"/>
                <c:pt idx="0">
                  <c:v>26281812864.345001</c:v>
                </c:pt>
                <c:pt idx="1">
                  <c:v>26281812864.345001</c:v>
                </c:pt>
                <c:pt idx="2">
                  <c:v>54034455.511999995</c:v>
                </c:pt>
              </c:numCache>
            </c:numRef>
          </c:val>
        </c:ser>
        <c:ser>
          <c:idx val="12"/>
          <c:order val="7"/>
          <c:tx>
            <c:strRef>
              <c:f>Data!$B$16</c:f>
              <c:strCache>
                <c:ptCount val="1"/>
                <c:pt idx="0">
                  <c:v>Central banks</c:v>
                </c:pt>
              </c:strCache>
            </c:strRef>
          </c:tx>
          <c:spPr>
            <a:solidFill>
              <a:srgbClr val="BFA8C1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SEB Basic"/>
                      <a:ea typeface="SEB Basic"/>
                      <a:cs typeface="SEB Basic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Data!$C$16:$E$16</c:f>
              <c:numCache>
                <c:formatCode>#,##0,,,</c:formatCode>
                <c:ptCount val="3"/>
                <c:pt idx="0">
                  <c:v>261635135790.26605</c:v>
                </c:pt>
                <c:pt idx="1">
                  <c:v>261635135790.26605</c:v>
                </c:pt>
                <c:pt idx="2">
                  <c:v>90011309.912</c:v>
                </c:pt>
              </c:numCache>
            </c:numRef>
          </c:val>
        </c:ser>
        <c:ser>
          <c:idx val="7"/>
          <c:order val="8"/>
          <c:tx>
            <c:strRef>
              <c:f>Data!$B$17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54B6C0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0" i="0" u="none" strike="noStrike" baseline="0">
                      <a:solidFill>
                        <a:srgbClr val="000000"/>
                      </a:solidFill>
                      <a:latin typeface="SEB Basic"/>
                      <a:ea typeface="SEB Basic"/>
                      <a:cs typeface="SEB Basic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Data!$C$8:$F$8</c:f>
              <c:strCache>
                <c:ptCount val="4"/>
                <c:pt idx="0">
                  <c:v>Credit exposure</c:v>
                </c:pt>
                <c:pt idx="1">
                  <c:v>EAD</c:v>
                </c:pt>
                <c:pt idx="2">
                  <c:v>RWA</c:v>
                </c:pt>
                <c:pt idx="3">
                  <c:v>Capital base</c:v>
                </c:pt>
              </c:strCache>
            </c:strRef>
          </c:cat>
          <c:val>
            <c:numRef>
              <c:f>Data!$C$17:$F$17</c:f>
              <c:numCache>
                <c:formatCode>#,##0,,,</c:formatCode>
                <c:ptCount val="4"/>
                <c:pt idx="0">
                  <c:v>51975016085.213005</c:v>
                </c:pt>
                <c:pt idx="1">
                  <c:v>50816697146.232986</c:v>
                </c:pt>
                <c:pt idx="2">
                  <c:v>25961879305.963997</c:v>
                </c:pt>
              </c:numCache>
            </c:numRef>
          </c:val>
        </c:ser>
        <c:ser>
          <c:idx val="8"/>
          <c:order val="9"/>
          <c:tx>
            <c:strRef>
              <c:f>Data!$B$18</c:f>
              <c:strCache>
                <c:ptCount val="1"/>
                <c:pt idx="0">
                  <c:v>Operational risk</c:v>
                </c:pt>
              </c:strCache>
            </c:strRef>
          </c:tx>
          <c:spPr>
            <a:solidFill>
              <a:srgbClr val="8A1B60"/>
            </a:solidFill>
            <a:ln w="25400">
              <a:noFill/>
            </a:ln>
          </c:spPr>
          <c:invertIfNegative val="0"/>
          <c:cat>
            <c:strRef>
              <c:f>Data!$C$8:$F$8</c:f>
              <c:strCache>
                <c:ptCount val="4"/>
                <c:pt idx="0">
                  <c:v>Credit exposure</c:v>
                </c:pt>
                <c:pt idx="1">
                  <c:v>EAD</c:v>
                </c:pt>
                <c:pt idx="2">
                  <c:v>RWA</c:v>
                </c:pt>
                <c:pt idx="3">
                  <c:v>Capital base</c:v>
                </c:pt>
              </c:strCache>
            </c:strRef>
          </c:cat>
          <c:val>
            <c:numRef>
              <c:f>Data!$C$18:$F$18</c:f>
              <c:numCache>
                <c:formatCode>General</c:formatCode>
                <c:ptCount val="4"/>
                <c:pt idx="2" formatCode="#,##0,,,">
                  <c:v>39777598625</c:v>
                </c:pt>
              </c:numCache>
            </c:numRef>
          </c:val>
        </c:ser>
        <c:ser>
          <c:idx val="9"/>
          <c:order val="10"/>
          <c:tx>
            <c:strRef>
              <c:f>Data!$B$19</c:f>
              <c:strCache>
                <c:ptCount val="1"/>
                <c:pt idx="0">
                  <c:v>Market risk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Data!$C$8:$F$8</c:f>
              <c:strCache>
                <c:ptCount val="4"/>
                <c:pt idx="0">
                  <c:v>Credit exposure</c:v>
                </c:pt>
                <c:pt idx="1">
                  <c:v>EAD</c:v>
                </c:pt>
                <c:pt idx="2">
                  <c:v>RWA</c:v>
                </c:pt>
                <c:pt idx="3">
                  <c:v>Capital base</c:v>
                </c:pt>
              </c:strCache>
            </c:strRef>
          </c:cat>
          <c:val>
            <c:numRef>
              <c:f>Data!$C$19:$F$19</c:f>
              <c:numCache>
                <c:formatCode>General</c:formatCode>
                <c:ptCount val="4"/>
                <c:pt idx="2" formatCode="#,##0,,,">
                  <c:v>51641912500</c:v>
                </c:pt>
              </c:numCache>
            </c:numRef>
          </c:val>
        </c:ser>
        <c:ser>
          <c:idx val="10"/>
          <c:order val="11"/>
          <c:tx>
            <c:strRef>
              <c:f>Data!$B$20</c:f>
              <c:strCache>
                <c:ptCount val="1"/>
                <c:pt idx="0">
                  <c:v>Capital base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cat>
            <c:strRef>
              <c:f>Data!$C$8:$F$8</c:f>
              <c:strCache>
                <c:ptCount val="4"/>
                <c:pt idx="0">
                  <c:v>Credit exposure</c:v>
                </c:pt>
                <c:pt idx="1">
                  <c:v>EAD</c:v>
                </c:pt>
                <c:pt idx="2">
                  <c:v>RWA</c:v>
                </c:pt>
                <c:pt idx="3">
                  <c:v>Capital base</c:v>
                </c:pt>
              </c:strCache>
            </c:strRef>
          </c:cat>
          <c:val>
            <c:numRef>
              <c:f>Data!$C$20:$F$20</c:f>
              <c:numCache>
                <c:formatCode>General</c:formatCode>
                <c:ptCount val="4"/>
                <c:pt idx="3" formatCode="#,##0,,,">
                  <c:v>106910605813.45799</c:v>
                </c:pt>
              </c:numCache>
            </c:numRef>
          </c:val>
        </c:ser>
        <c:ser>
          <c:idx val="11"/>
          <c:order val="12"/>
          <c:tx>
            <c:strRef>
              <c:f>Data!$B$21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150" b="1" i="0" u="none" strike="noStrike" baseline="0">
                        <a:solidFill>
                          <a:sysClr val="windowText" lastClr="000000"/>
                        </a:solidFill>
                        <a:latin typeface="SEB Basic"/>
                        <a:ea typeface="SEB Basic"/>
                        <a:cs typeface="SEB Basic"/>
                      </a:defRPr>
                    </a:pPr>
                    <a:r>
                      <a:rPr lang="sv-SE">
                        <a:solidFill>
                          <a:sysClr val="windowText" lastClr="000000"/>
                        </a:solidFill>
                      </a:rPr>
                      <a:t>2,168 (2,168)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numFmt formatCode="#,##0,,,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50" b="1" i="0" u="none" strike="noStrike" baseline="0">
                    <a:solidFill>
                      <a:sysClr val="windowText" lastClr="000000"/>
                    </a:solidFill>
                    <a:latin typeface="SEB Basic"/>
                    <a:ea typeface="SEB Basic"/>
                    <a:cs typeface="SEB Basic"/>
                  </a:defRPr>
                </a:pPr>
                <a:endParaRPr lang="sv-S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Data!$C$8:$F$8</c:f>
              <c:strCache>
                <c:ptCount val="4"/>
                <c:pt idx="0">
                  <c:v>Credit exposure</c:v>
                </c:pt>
                <c:pt idx="1">
                  <c:v>EAD</c:v>
                </c:pt>
                <c:pt idx="2">
                  <c:v>RWA</c:v>
                </c:pt>
                <c:pt idx="3">
                  <c:v>Capital base</c:v>
                </c:pt>
              </c:strCache>
            </c:strRef>
          </c:cat>
          <c:val>
            <c:numRef>
              <c:f>Data!$C$21:$F$21</c:f>
              <c:numCache>
                <c:formatCode>#,##0,,,</c:formatCode>
                <c:ptCount val="4"/>
                <c:pt idx="0">
                  <c:v>2167718458151.408</c:v>
                </c:pt>
                <c:pt idx="1">
                  <c:v>1977603416380.5066</c:v>
                </c:pt>
                <c:pt idx="2">
                  <c:v>574059810121.43262</c:v>
                </c:pt>
                <c:pt idx="3">
                  <c:v>106910605813.45799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9074176"/>
        <c:axId val="199011328"/>
      </c:barChart>
      <c:catAx>
        <c:axId val="19907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SEB Basic"/>
                <a:ea typeface="SEB Basic"/>
                <a:cs typeface="SEB Basic"/>
              </a:defRPr>
            </a:pPr>
            <a:endParaRPr lang="sv-SE"/>
          </a:p>
        </c:txPr>
        <c:crossAx val="199011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011328"/>
        <c:scaling>
          <c:orientation val="minMax"/>
          <c:max val="2500000000000"/>
          <c:min val="0"/>
        </c:scaling>
        <c:delete val="1"/>
        <c:axPos val="l"/>
        <c:numFmt formatCode="#,##0,,," sourceLinked="1"/>
        <c:majorTickMark val="out"/>
        <c:minorTickMark val="none"/>
        <c:tickLblPos val="nextTo"/>
        <c:crossAx val="199074176"/>
        <c:crosses val="autoZero"/>
        <c:crossBetween val="between"/>
        <c:majorUnit val="500000000000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SEB Basic"/>
          <a:ea typeface="SEB Basic"/>
          <a:cs typeface="SEB Basic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Sheet1!$B$2:$B$251</c:f>
              <c:numCache>
                <c:formatCode>#,##0</c:formatCode>
                <c:ptCount val="250"/>
                <c:pt idx="0">
                  <c:v>-575000</c:v>
                </c:pt>
                <c:pt idx="1">
                  <c:v>-564000</c:v>
                </c:pt>
                <c:pt idx="2">
                  <c:v>-378000</c:v>
                </c:pt>
                <c:pt idx="3">
                  <c:v>-488000</c:v>
                </c:pt>
                <c:pt idx="4">
                  <c:v>-511000</c:v>
                </c:pt>
                <c:pt idx="5">
                  <c:v>-73000</c:v>
                </c:pt>
                <c:pt idx="6">
                  <c:v>-1413000</c:v>
                </c:pt>
                <c:pt idx="7">
                  <c:v>-473000</c:v>
                </c:pt>
                <c:pt idx="8">
                  <c:v>-811000</c:v>
                </c:pt>
                <c:pt idx="9">
                  <c:v>-730000</c:v>
                </c:pt>
                <c:pt idx="10">
                  <c:v>-458000</c:v>
                </c:pt>
                <c:pt idx="11">
                  <c:v>-257000</c:v>
                </c:pt>
                <c:pt idx="12">
                  <c:v>-70000</c:v>
                </c:pt>
                <c:pt idx="13">
                  <c:v>-267000</c:v>
                </c:pt>
                <c:pt idx="14">
                  <c:v>-696000</c:v>
                </c:pt>
                <c:pt idx="15">
                  <c:v>-968000</c:v>
                </c:pt>
                <c:pt idx="16">
                  <c:v>-55000</c:v>
                </c:pt>
                <c:pt idx="17">
                  <c:v>-409000</c:v>
                </c:pt>
                <c:pt idx="18">
                  <c:v>-597000</c:v>
                </c:pt>
                <c:pt idx="19">
                  <c:v>-123000</c:v>
                </c:pt>
                <c:pt idx="20">
                  <c:v>-719000</c:v>
                </c:pt>
                <c:pt idx="21">
                  <c:v>-327000</c:v>
                </c:pt>
                <c:pt idx="22">
                  <c:v>-931000</c:v>
                </c:pt>
                <c:pt idx="23">
                  <c:v>-325000</c:v>
                </c:pt>
                <c:pt idx="24">
                  <c:v>-116000</c:v>
                </c:pt>
                <c:pt idx="25">
                  <c:v>-76000</c:v>
                </c:pt>
                <c:pt idx="26">
                  <c:v>-650000</c:v>
                </c:pt>
                <c:pt idx="27">
                  <c:v>-959000</c:v>
                </c:pt>
                <c:pt idx="28">
                  <c:v>-193000</c:v>
                </c:pt>
                <c:pt idx="29">
                  <c:v>-388000</c:v>
                </c:pt>
                <c:pt idx="30">
                  <c:v>-844000</c:v>
                </c:pt>
                <c:pt idx="31">
                  <c:v>-547000</c:v>
                </c:pt>
                <c:pt idx="32">
                  <c:v>-222000</c:v>
                </c:pt>
                <c:pt idx="33">
                  <c:v>-462000</c:v>
                </c:pt>
                <c:pt idx="34">
                  <c:v>-26000</c:v>
                </c:pt>
                <c:pt idx="35">
                  <c:v>-404000</c:v>
                </c:pt>
                <c:pt idx="36">
                  <c:v>-758000</c:v>
                </c:pt>
                <c:pt idx="37">
                  <c:v>-87000</c:v>
                </c:pt>
                <c:pt idx="38">
                  <c:v>-637000</c:v>
                </c:pt>
                <c:pt idx="39">
                  <c:v>-320000</c:v>
                </c:pt>
                <c:pt idx="40">
                  <c:v>-512000</c:v>
                </c:pt>
                <c:pt idx="41">
                  <c:v>-669000</c:v>
                </c:pt>
                <c:pt idx="42">
                  <c:v>-408000</c:v>
                </c:pt>
                <c:pt idx="43">
                  <c:v>-430000</c:v>
                </c:pt>
                <c:pt idx="44">
                  <c:v>-846000</c:v>
                </c:pt>
                <c:pt idx="45">
                  <c:v>-208000</c:v>
                </c:pt>
                <c:pt idx="46">
                  <c:v>-822000</c:v>
                </c:pt>
                <c:pt idx="47">
                  <c:v>-138000</c:v>
                </c:pt>
                <c:pt idx="48">
                  <c:v>-543000</c:v>
                </c:pt>
                <c:pt idx="49">
                  <c:v>-772000</c:v>
                </c:pt>
                <c:pt idx="50">
                  <c:v>-575000</c:v>
                </c:pt>
                <c:pt idx="51">
                  <c:v>-850000</c:v>
                </c:pt>
                <c:pt idx="52">
                  <c:v>-313000</c:v>
                </c:pt>
                <c:pt idx="53">
                  <c:v>-475000</c:v>
                </c:pt>
                <c:pt idx="54">
                  <c:v>-14000</c:v>
                </c:pt>
                <c:pt idx="55">
                  <c:v>-147000</c:v>
                </c:pt>
                <c:pt idx="56">
                  <c:v>-141000</c:v>
                </c:pt>
                <c:pt idx="57">
                  <c:v>-611000</c:v>
                </c:pt>
                <c:pt idx="58">
                  <c:v>-151000</c:v>
                </c:pt>
                <c:pt idx="59">
                  <c:v>-675000</c:v>
                </c:pt>
                <c:pt idx="60">
                  <c:v>-572000</c:v>
                </c:pt>
                <c:pt idx="61">
                  <c:v>-901000</c:v>
                </c:pt>
                <c:pt idx="62">
                  <c:v>-114000</c:v>
                </c:pt>
                <c:pt idx="63">
                  <c:v>-545000</c:v>
                </c:pt>
                <c:pt idx="64">
                  <c:v>-397000</c:v>
                </c:pt>
                <c:pt idx="65">
                  <c:v>-861000</c:v>
                </c:pt>
                <c:pt idx="66">
                  <c:v>-135000</c:v>
                </c:pt>
                <c:pt idx="67">
                  <c:v>-604000</c:v>
                </c:pt>
                <c:pt idx="68">
                  <c:v>-706000</c:v>
                </c:pt>
                <c:pt idx="69">
                  <c:v>-957000</c:v>
                </c:pt>
                <c:pt idx="70">
                  <c:v>-147000</c:v>
                </c:pt>
                <c:pt idx="71">
                  <c:v>-950000</c:v>
                </c:pt>
                <c:pt idx="72">
                  <c:v>-589000</c:v>
                </c:pt>
                <c:pt idx="73">
                  <c:v>-824000</c:v>
                </c:pt>
                <c:pt idx="74">
                  <c:v>-842000</c:v>
                </c:pt>
                <c:pt idx="75">
                  <c:v>-458000</c:v>
                </c:pt>
                <c:pt idx="76">
                  <c:v>-659000</c:v>
                </c:pt>
                <c:pt idx="77">
                  <c:v>-828000</c:v>
                </c:pt>
                <c:pt idx="78">
                  <c:v>-555000</c:v>
                </c:pt>
                <c:pt idx="79">
                  <c:v>-825000</c:v>
                </c:pt>
                <c:pt idx="80">
                  <c:v>-487000</c:v>
                </c:pt>
                <c:pt idx="81">
                  <c:v>-267000</c:v>
                </c:pt>
                <c:pt idx="82">
                  <c:v>-834000</c:v>
                </c:pt>
                <c:pt idx="83">
                  <c:v>-788000</c:v>
                </c:pt>
                <c:pt idx="84">
                  <c:v>-132000</c:v>
                </c:pt>
                <c:pt idx="85">
                  <c:v>-972000</c:v>
                </c:pt>
                <c:pt idx="86">
                  <c:v>-719000</c:v>
                </c:pt>
                <c:pt idx="87">
                  <c:v>-6000</c:v>
                </c:pt>
                <c:pt idx="88">
                  <c:v>-926000</c:v>
                </c:pt>
                <c:pt idx="89">
                  <c:v>-523000</c:v>
                </c:pt>
                <c:pt idx="90">
                  <c:v>-615000</c:v>
                </c:pt>
                <c:pt idx="91">
                  <c:v>-269000</c:v>
                </c:pt>
                <c:pt idx="92">
                  <c:v>-853000</c:v>
                </c:pt>
                <c:pt idx="93">
                  <c:v>-254000</c:v>
                </c:pt>
                <c:pt idx="94">
                  <c:v>-860000</c:v>
                </c:pt>
                <c:pt idx="95">
                  <c:v>-964000</c:v>
                </c:pt>
                <c:pt idx="96">
                  <c:v>-102000</c:v>
                </c:pt>
                <c:pt idx="97">
                  <c:v>-728000</c:v>
                </c:pt>
                <c:pt idx="98">
                  <c:v>-783000</c:v>
                </c:pt>
                <c:pt idx="99">
                  <c:v>-1276000</c:v>
                </c:pt>
                <c:pt idx="100">
                  <c:v>-862000</c:v>
                </c:pt>
                <c:pt idx="101">
                  <c:v>-487000</c:v>
                </c:pt>
                <c:pt idx="102">
                  <c:v>-803000</c:v>
                </c:pt>
                <c:pt idx="103">
                  <c:v>-806000</c:v>
                </c:pt>
                <c:pt idx="104">
                  <c:v>-377000</c:v>
                </c:pt>
                <c:pt idx="105">
                  <c:v>-612000</c:v>
                </c:pt>
                <c:pt idx="106">
                  <c:v>-179000</c:v>
                </c:pt>
                <c:pt idx="107">
                  <c:v>-995000</c:v>
                </c:pt>
                <c:pt idx="108">
                  <c:v>-424000</c:v>
                </c:pt>
                <c:pt idx="109">
                  <c:v>-94000</c:v>
                </c:pt>
                <c:pt idx="110">
                  <c:v>-478000</c:v>
                </c:pt>
                <c:pt idx="111">
                  <c:v>-520000</c:v>
                </c:pt>
                <c:pt idx="112">
                  <c:v>-420000</c:v>
                </c:pt>
                <c:pt idx="113">
                  <c:v>-138000</c:v>
                </c:pt>
                <c:pt idx="114">
                  <c:v>-287000</c:v>
                </c:pt>
                <c:pt idx="115">
                  <c:v>-690000</c:v>
                </c:pt>
                <c:pt idx="116">
                  <c:v>-978000</c:v>
                </c:pt>
                <c:pt idx="117">
                  <c:v>-423000</c:v>
                </c:pt>
                <c:pt idx="118">
                  <c:v>-526000</c:v>
                </c:pt>
                <c:pt idx="119">
                  <c:v>-196000</c:v>
                </c:pt>
                <c:pt idx="120">
                  <c:v>-323000</c:v>
                </c:pt>
                <c:pt idx="121">
                  <c:v>-602000</c:v>
                </c:pt>
                <c:pt idx="122">
                  <c:v>-562000</c:v>
                </c:pt>
                <c:pt idx="123">
                  <c:v>-292000</c:v>
                </c:pt>
                <c:pt idx="124">
                  <c:v>-375000</c:v>
                </c:pt>
                <c:pt idx="125">
                  <c:v>-40000</c:v>
                </c:pt>
                <c:pt idx="126">
                  <c:v>-799000</c:v>
                </c:pt>
                <c:pt idx="127">
                  <c:v>-992000</c:v>
                </c:pt>
                <c:pt idx="128">
                  <c:v>-646000</c:v>
                </c:pt>
                <c:pt idx="129">
                  <c:v>-468000</c:v>
                </c:pt>
                <c:pt idx="130">
                  <c:v>-814000</c:v>
                </c:pt>
                <c:pt idx="131">
                  <c:v>-115000</c:v>
                </c:pt>
                <c:pt idx="132">
                  <c:v>-972000</c:v>
                </c:pt>
                <c:pt idx="133">
                  <c:v>-701000</c:v>
                </c:pt>
                <c:pt idx="134">
                  <c:v>-261000</c:v>
                </c:pt>
                <c:pt idx="135">
                  <c:v>-155000</c:v>
                </c:pt>
                <c:pt idx="136">
                  <c:v>-399000</c:v>
                </c:pt>
                <c:pt idx="137">
                  <c:v>-47000</c:v>
                </c:pt>
                <c:pt idx="138">
                  <c:v>-425000</c:v>
                </c:pt>
                <c:pt idx="139">
                  <c:v>-768000</c:v>
                </c:pt>
                <c:pt idx="140">
                  <c:v>-204000</c:v>
                </c:pt>
                <c:pt idx="141">
                  <c:v>-457000</c:v>
                </c:pt>
                <c:pt idx="142">
                  <c:v>-825000</c:v>
                </c:pt>
                <c:pt idx="143">
                  <c:v>-111000</c:v>
                </c:pt>
                <c:pt idx="144">
                  <c:v>-259000</c:v>
                </c:pt>
                <c:pt idx="145">
                  <c:v>-814000</c:v>
                </c:pt>
                <c:pt idx="146">
                  <c:v>-796000</c:v>
                </c:pt>
                <c:pt idx="147">
                  <c:v>-1530000</c:v>
                </c:pt>
                <c:pt idx="148">
                  <c:v>-963000</c:v>
                </c:pt>
                <c:pt idx="149">
                  <c:v>-580000</c:v>
                </c:pt>
                <c:pt idx="150">
                  <c:v>-256000</c:v>
                </c:pt>
                <c:pt idx="151">
                  <c:v>-549000</c:v>
                </c:pt>
                <c:pt idx="152">
                  <c:v>-645000</c:v>
                </c:pt>
                <c:pt idx="153">
                  <c:v>-522000</c:v>
                </c:pt>
                <c:pt idx="154">
                  <c:v>-441000</c:v>
                </c:pt>
                <c:pt idx="155">
                  <c:v>-460000</c:v>
                </c:pt>
                <c:pt idx="156">
                  <c:v>-197000</c:v>
                </c:pt>
                <c:pt idx="157">
                  <c:v>-785000</c:v>
                </c:pt>
                <c:pt idx="158">
                  <c:v>-450000</c:v>
                </c:pt>
                <c:pt idx="159">
                  <c:v>-108000</c:v>
                </c:pt>
                <c:pt idx="160">
                  <c:v>-631000</c:v>
                </c:pt>
                <c:pt idx="161">
                  <c:v>-475000</c:v>
                </c:pt>
                <c:pt idx="162">
                  <c:v>-486000</c:v>
                </c:pt>
                <c:pt idx="163">
                  <c:v>-209000</c:v>
                </c:pt>
                <c:pt idx="164">
                  <c:v>-42000</c:v>
                </c:pt>
                <c:pt idx="165">
                  <c:v>-363000</c:v>
                </c:pt>
                <c:pt idx="166">
                  <c:v>-732000</c:v>
                </c:pt>
                <c:pt idx="167">
                  <c:v>-584000</c:v>
                </c:pt>
                <c:pt idx="168">
                  <c:v>-777000</c:v>
                </c:pt>
                <c:pt idx="169">
                  <c:v>-685000</c:v>
                </c:pt>
                <c:pt idx="170">
                  <c:v>-406000</c:v>
                </c:pt>
                <c:pt idx="171">
                  <c:v>-175000</c:v>
                </c:pt>
                <c:pt idx="172">
                  <c:v>-960000</c:v>
                </c:pt>
                <c:pt idx="173">
                  <c:v>-412000</c:v>
                </c:pt>
                <c:pt idx="174">
                  <c:v>-526000</c:v>
                </c:pt>
                <c:pt idx="175">
                  <c:v>-88000</c:v>
                </c:pt>
                <c:pt idx="176">
                  <c:v>-176000</c:v>
                </c:pt>
                <c:pt idx="177">
                  <c:v>-335000</c:v>
                </c:pt>
                <c:pt idx="178">
                  <c:v>-995000</c:v>
                </c:pt>
                <c:pt idx="179">
                  <c:v>-869000</c:v>
                </c:pt>
                <c:pt idx="180">
                  <c:v>-11000</c:v>
                </c:pt>
                <c:pt idx="181">
                  <c:v>-447000</c:v>
                </c:pt>
                <c:pt idx="182">
                  <c:v>-877000</c:v>
                </c:pt>
                <c:pt idx="183">
                  <c:v>-865000</c:v>
                </c:pt>
                <c:pt idx="184">
                  <c:v>-509000</c:v>
                </c:pt>
                <c:pt idx="185">
                  <c:v>-477000</c:v>
                </c:pt>
                <c:pt idx="186">
                  <c:v>-588000</c:v>
                </c:pt>
                <c:pt idx="187">
                  <c:v>-80000</c:v>
                </c:pt>
                <c:pt idx="188">
                  <c:v>-328000</c:v>
                </c:pt>
                <c:pt idx="189">
                  <c:v>-875000</c:v>
                </c:pt>
                <c:pt idx="190">
                  <c:v>-874000</c:v>
                </c:pt>
                <c:pt idx="191">
                  <c:v>-935000</c:v>
                </c:pt>
                <c:pt idx="192">
                  <c:v>-320000</c:v>
                </c:pt>
                <c:pt idx="193">
                  <c:v>-929000</c:v>
                </c:pt>
                <c:pt idx="194">
                  <c:v>-570000</c:v>
                </c:pt>
                <c:pt idx="195">
                  <c:v>-485000</c:v>
                </c:pt>
                <c:pt idx="196">
                  <c:v>-1417000</c:v>
                </c:pt>
                <c:pt idx="197">
                  <c:v>-1878000</c:v>
                </c:pt>
                <c:pt idx="198">
                  <c:v>-94000</c:v>
                </c:pt>
                <c:pt idx="199">
                  <c:v>-626000</c:v>
                </c:pt>
                <c:pt idx="200">
                  <c:v>-411000</c:v>
                </c:pt>
                <c:pt idx="201">
                  <c:v>-614000</c:v>
                </c:pt>
                <c:pt idx="202">
                  <c:v>-556000</c:v>
                </c:pt>
                <c:pt idx="203">
                  <c:v>-710000</c:v>
                </c:pt>
                <c:pt idx="204">
                  <c:v>-22000</c:v>
                </c:pt>
                <c:pt idx="205">
                  <c:v>-483000</c:v>
                </c:pt>
                <c:pt idx="206">
                  <c:v>-815000</c:v>
                </c:pt>
                <c:pt idx="207">
                  <c:v>-99000</c:v>
                </c:pt>
                <c:pt idx="208">
                  <c:v>-16000</c:v>
                </c:pt>
                <c:pt idx="209">
                  <c:v>-1018000</c:v>
                </c:pt>
                <c:pt idx="210">
                  <c:v>-6000</c:v>
                </c:pt>
                <c:pt idx="211">
                  <c:v>-307000</c:v>
                </c:pt>
                <c:pt idx="212">
                  <c:v>-426000</c:v>
                </c:pt>
                <c:pt idx="213">
                  <c:v>-926000</c:v>
                </c:pt>
                <c:pt idx="214">
                  <c:v>-363000</c:v>
                </c:pt>
                <c:pt idx="215">
                  <c:v>-815000</c:v>
                </c:pt>
                <c:pt idx="216">
                  <c:v>-683000</c:v>
                </c:pt>
                <c:pt idx="217">
                  <c:v>-197000</c:v>
                </c:pt>
                <c:pt idx="218">
                  <c:v>-457000</c:v>
                </c:pt>
                <c:pt idx="219">
                  <c:v>-281000</c:v>
                </c:pt>
                <c:pt idx="220">
                  <c:v>-647000</c:v>
                </c:pt>
                <c:pt idx="221">
                  <c:v>-90000</c:v>
                </c:pt>
                <c:pt idx="222">
                  <c:v>-240000</c:v>
                </c:pt>
                <c:pt idx="223">
                  <c:v>-775000</c:v>
                </c:pt>
                <c:pt idx="224">
                  <c:v>-93000</c:v>
                </c:pt>
                <c:pt idx="225">
                  <c:v>-191000</c:v>
                </c:pt>
                <c:pt idx="226">
                  <c:v>-57000</c:v>
                </c:pt>
                <c:pt idx="227">
                  <c:v>-373000</c:v>
                </c:pt>
                <c:pt idx="228">
                  <c:v>-420000</c:v>
                </c:pt>
                <c:pt idx="229">
                  <c:v>-468000</c:v>
                </c:pt>
                <c:pt idx="230">
                  <c:v>-272000</c:v>
                </c:pt>
                <c:pt idx="231">
                  <c:v>-261000</c:v>
                </c:pt>
                <c:pt idx="232">
                  <c:v>-898000</c:v>
                </c:pt>
                <c:pt idx="233">
                  <c:v>-3000</c:v>
                </c:pt>
                <c:pt idx="234">
                  <c:v>-586000</c:v>
                </c:pt>
                <c:pt idx="235">
                  <c:v>-239000</c:v>
                </c:pt>
                <c:pt idx="236">
                  <c:v>-172000</c:v>
                </c:pt>
                <c:pt idx="237">
                  <c:v>-709000</c:v>
                </c:pt>
                <c:pt idx="238">
                  <c:v>-199000</c:v>
                </c:pt>
                <c:pt idx="239">
                  <c:v>-728000</c:v>
                </c:pt>
                <c:pt idx="240">
                  <c:v>-262000</c:v>
                </c:pt>
                <c:pt idx="241">
                  <c:v>-229000</c:v>
                </c:pt>
                <c:pt idx="242">
                  <c:v>-869000</c:v>
                </c:pt>
                <c:pt idx="243">
                  <c:v>-908000</c:v>
                </c:pt>
                <c:pt idx="244">
                  <c:v>-645000</c:v>
                </c:pt>
                <c:pt idx="245">
                  <c:v>-266000</c:v>
                </c:pt>
                <c:pt idx="246">
                  <c:v>-386000</c:v>
                </c:pt>
                <c:pt idx="247">
                  <c:v>-33000</c:v>
                </c:pt>
                <c:pt idx="248">
                  <c:v>-764000</c:v>
                </c:pt>
                <c:pt idx="249">
                  <c:v>-925000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214208"/>
        <c:axId val="199215744"/>
      </c:barChart>
      <c:catAx>
        <c:axId val="199214208"/>
        <c:scaling>
          <c:orientation val="minMax"/>
        </c:scaling>
        <c:delete val="1"/>
        <c:axPos val="b"/>
        <c:majorTickMark val="none"/>
        <c:minorTickMark val="none"/>
        <c:tickLblPos val="nextTo"/>
        <c:crossAx val="199215744"/>
        <c:crosses val="autoZero"/>
        <c:auto val="1"/>
        <c:lblAlgn val="ctr"/>
        <c:lblOffset val="100"/>
        <c:noMultiLvlLbl val="0"/>
      </c:catAx>
      <c:valAx>
        <c:axId val="1992157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99214208"/>
        <c:crosses val="autoZero"/>
        <c:crossBetween val="between"/>
      </c:valAx>
    </c:plotArea>
    <c:plotVisOnly val="1"/>
    <c:dispBlanksAs val="gap"/>
    <c:showDLblsOverMax val="0"/>
  </c:chart>
  <c:spPr>
    <a:noFill/>
    <a:ln w="6350">
      <a:solidFill>
        <a:schemeClr val="bg1">
          <a:lumMod val="7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CBD38-3CBA-4933-8026-337E9E90FA72}" type="doc">
      <dgm:prSet loTypeId="urn:microsoft.com/office/officeart/2005/8/layout/orgChart1" loCatId="hierarchy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DF77BDDE-0B23-4A0E-8861-6F34E789C976}" type="pres">
      <dgm:prSet presAssocID="{81BCBD38-3CBA-4933-8026-337E9E90FA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5FE98225-A4AA-499D-BC97-8439F395B85D}" type="presOf" srcId="{81BCBD38-3CBA-4933-8026-337E9E90FA72}" destId="{DF77BDDE-0B23-4A0E-8861-6F34E789C976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A7BE15-4470-41B0-B304-7561BDF2901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1D434CB-F65B-476C-A3E3-0A5BDA4D919B}">
      <dgm:prSet phldrT="[Text]"/>
      <dgm:spPr/>
      <dgm:t>
        <a:bodyPr/>
        <a:lstStyle/>
        <a:p>
          <a:r>
            <a:rPr lang="sv-SE" dirty="0" smtClean="0"/>
            <a:t>Credit Risk</a:t>
          </a:r>
        </a:p>
      </dgm:t>
    </dgm:pt>
    <dgm:pt modelId="{0B9975F8-3509-4E37-9E18-1154CB3C0F11}" type="parTrans" cxnId="{5C84E166-E171-4639-8954-B4DBD68237CC}">
      <dgm:prSet/>
      <dgm:spPr/>
      <dgm:t>
        <a:bodyPr/>
        <a:lstStyle/>
        <a:p>
          <a:endParaRPr lang="sv-SE"/>
        </a:p>
      </dgm:t>
    </dgm:pt>
    <dgm:pt modelId="{B6859574-6A73-4959-AAE9-C839DB82D52F}" type="sibTrans" cxnId="{5C84E166-E171-4639-8954-B4DBD68237CC}">
      <dgm:prSet/>
      <dgm:spPr/>
      <dgm:t>
        <a:bodyPr/>
        <a:lstStyle/>
        <a:p>
          <a:endParaRPr lang="sv-SE"/>
        </a:p>
      </dgm:t>
    </dgm:pt>
    <dgm:pt modelId="{35983671-0698-4DB3-89B5-6F1F62BF8318}">
      <dgm:prSet phldrT="[Text]"/>
      <dgm:spPr/>
      <dgm:t>
        <a:bodyPr/>
        <a:lstStyle/>
        <a:p>
          <a:r>
            <a:rPr lang="sv-SE" dirty="0" smtClean="0"/>
            <a:t>Market Risk</a:t>
          </a:r>
        </a:p>
      </dgm:t>
    </dgm:pt>
    <dgm:pt modelId="{2DBF6F7E-F58C-4B21-891E-BC90130A3C95}" type="parTrans" cxnId="{843D6A9E-C831-450E-AC68-FAD811F4BFAC}">
      <dgm:prSet/>
      <dgm:spPr/>
      <dgm:t>
        <a:bodyPr/>
        <a:lstStyle/>
        <a:p>
          <a:endParaRPr lang="sv-SE"/>
        </a:p>
      </dgm:t>
    </dgm:pt>
    <dgm:pt modelId="{7369483F-936F-4942-83CD-95E77B5CD1DC}" type="sibTrans" cxnId="{843D6A9E-C831-450E-AC68-FAD811F4BFAC}">
      <dgm:prSet/>
      <dgm:spPr/>
      <dgm:t>
        <a:bodyPr/>
        <a:lstStyle/>
        <a:p>
          <a:endParaRPr lang="sv-SE"/>
        </a:p>
      </dgm:t>
    </dgm:pt>
    <dgm:pt modelId="{92A07B2C-9395-4A38-9209-EC2C16B96D98}">
      <dgm:prSet phldrT="[Text]"/>
      <dgm:spPr/>
      <dgm:t>
        <a:bodyPr/>
        <a:lstStyle/>
        <a:p>
          <a:r>
            <a:rPr lang="sv-SE" dirty="0" err="1" smtClean="0"/>
            <a:t>Operational</a:t>
          </a:r>
          <a:r>
            <a:rPr lang="sv-SE" dirty="0" smtClean="0"/>
            <a:t> risk</a:t>
          </a:r>
        </a:p>
      </dgm:t>
    </dgm:pt>
    <dgm:pt modelId="{EBF0BB43-0E66-4679-9909-7FC11BCBCCDD}" type="parTrans" cxnId="{574CFFA6-21B4-4004-AA97-3E356F23D031}">
      <dgm:prSet/>
      <dgm:spPr/>
      <dgm:t>
        <a:bodyPr/>
        <a:lstStyle/>
        <a:p>
          <a:endParaRPr lang="sv-SE"/>
        </a:p>
      </dgm:t>
    </dgm:pt>
    <dgm:pt modelId="{7A09E4A8-FBA6-43EC-8AF3-D8BC7F049D1A}" type="sibTrans" cxnId="{574CFFA6-21B4-4004-AA97-3E356F23D031}">
      <dgm:prSet/>
      <dgm:spPr/>
      <dgm:t>
        <a:bodyPr/>
        <a:lstStyle/>
        <a:p>
          <a:endParaRPr lang="sv-SE"/>
        </a:p>
      </dgm:t>
    </dgm:pt>
    <dgm:pt modelId="{48AB7BB7-6A18-4C35-87B8-65B34556BCA6}">
      <dgm:prSet phldrT="[Text]"/>
      <dgm:spPr/>
      <dgm:t>
        <a:bodyPr/>
        <a:lstStyle/>
        <a:p>
          <a:r>
            <a:rPr lang="sv-SE" dirty="0" smtClean="0"/>
            <a:t>Insurance risk</a:t>
          </a:r>
        </a:p>
      </dgm:t>
    </dgm:pt>
    <dgm:pt modelId="{D82FCACD-1AE2-4149-A028-55DB84CAC6F1}" type="parTrans" cxnId="{4CE67686-E554-4FBC-99A9-9264F473D24D}">
      <dgm:prSet/>
      <dgm:spPr/>
      <dgm:t>
        <a:bodyPr/>
        <a:lstStyle/>
        <a:p>
          <a:endParaRPr lang="sv-SE"/>
        </a:p>
      </dgm:t>
    </dgm:pt>
    <dgm:pt modelId="{EBCFDC1F-9648-4FCA-AD5E-2864CDB69939}" type="sibTrans" cxnId="{4CE67686-E554-4FBC-99A9-9264F473D24D}">
      <dgm:prSet/>
      <dgm:spPr/>
      <dgm:t>
        <a:bodyPr/>
        <a:lstStyle/>
        <a:p>
          <a:endParaRPr lang="sv-SE"/>
        </a:p>
      </dgm:t>
    </dgm:pt>
    <dgm:pt modelId="{8DF6CD3C-5444-40B8-9F08-5A3C6BC09BFB}">
      <dgm:prSet phldrT="[Text]"/>
      <dgm:spPr/>
      <dgm:t>
        <a:bodyPr/>
        <a:lstStyle/>
        <a:p>
          <a:r>
            <a:rPr lang="sv-SE" dirty="0" smtClean="0"/>
            <a:t>Business Risk</a:t>
          </a:r>
        </a:p>
      </dgm:t>
    </dgm:pt>
    <dgm:pt modelId="{EC6AA7DB-F6E5-4AEC-9212-CA6E860E14F4}" type="parTrans" cxnId="{A70F8FA7-3B7D-4B38-A6B6-F110981169A9}">
      <dgm:prSet/>
      <dgm:spPr/>
      <dgm:t>
        <a:bodyPr/>
        <a:lstStyle/>
        <a:p>
          <a:endParaRPr lang="sv-SE"/>
        </a:p>
      </dgm:t>
    </dgm:pt>
    <dgm:pt modelId="{593B670E-1544-4808-8822-50CB97ACBF05}" type="sibTrans" cxnId="{A70F8FA7-3B7D-4B38-A6B6-F110981169A9}">
      <dgm:prSet/>
      <dgm:spPr/>
      <dgm:t>
        <a:bodyPr/>
        <a:lstStyle/>
        <a:p>
          <a:endParaRPr lang="sv-SE"/>
        </a:p>
      </dgm:t>
    </dgm:pt>
    <dgm:pt modelId="{35C63674-8A62-40F6-9BA2-10A38F23043B}">
      <dgm:prSet phldrT="[Text]"/>
      <dgm:spPr/>
      <dgm:t>
        <a:bodyPr/>
        <a:lstStyle/>
        <a:p>
          <a:r>
            <a:rPr lang="sv-SE" dirty="0" smtClean="0"/>
            <a:t>Pension Risk</a:t>
          </a:r>
        </a:p>
      </dgm:t>
    </dgm:pt>
    <dgm:pt modelId="{B3B49B36-2B28-42A7-A83A-AE5BEFE6F81F}" type="parTrans" cxnId="{62D3036C-5AF5-46BC-B797-67A9B01F80BA}">
      <dgm:prSet/>
      <dgm:spPr/>
      <dgm:t>
        <a:bodyPr/>
        <a:lstStyle/>
        <a:p>
          <a:endParaRPr lang="sv-SE"/>
        </a:p>
      </dgm:t>
    </dgm:pt>
    <dgm:pt modelId="{734BC8C1-ABF6-4656-B5DA-203E9775A94D}" type="sibTrans" cxnId="{62D3036C-5AF5-46BC-B797-67A9B01F80BA}">
      <dgm:prSet/>
      <dgm:spPr/>
      <dgm:t>
        <a:bodyPr/>
        <a:lstStyle/>
        <a:p>
          <a:endParaRPr lang="sv-SE"/>
        </a:p>
      </dgm:t>
    </dgm:pt>
    <dgm:pt modelId="{BA87D7E2-BF09-49B2-AAD4-C9DB1FE4AC21}" type="pres">
      <dgm:prSet presAssocID="{4BA7BE15-4470-41B0-B304-7561BDF29013}" presName="compositeShape" presStyleCnt="0">
        <dgm:presLayoutVars>
          <dgm:chMax val="7"/>
          <dgm:dir/>
          <dgm:resizeHandles val="exact"/>
        </dgm:presLayoutVars>
      </dgm:prSet>
      <dgm:spPr/>
    </dgm:pt>
    <dgm:pt modelId="{BC4E9A11-8157-40E3-ADE8-515CAE71749E}" type="pres">
      <dgm:prSet presAssocID="{11D434CB-F65B-476C-A3E3-0A5BDA4D919B}" presName="circ1" presStyleLbl="vennNode1" presStyleIdx="0" presStyleCnt="6"/>
      <dgm:spPr/>
    </dgm:pt>
    <dgm:pt modelId="{9F3C2F79-DCEE-4690-8CE5-FFA044743142}" type="pres">
      <dgm:prSet presAssocID="{11D434CB-F65B-476C-A3E3-0A5BDA4D91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FF2F8-E140-4F99-B139-A3E6BF41D3CE}" type="pres">
      <dgm:prSet presAssocID="{35983671-0698-4DB3-89B5-6F1F62BF8318}" presName="circ2" presStyleLbl="vennNode1" presStyleIdx="1" presStyleCnt="6"/>
      <dgm:spPr/>
    </dgm:pt>
    <dgm:pt modelId="{81815531-A902-42A4-8414-CE2D14DEBE84}" type="pres">
      <dgm:prSet presAssocID="{35983671-0698-4DB3-89B5-6F1F62BF831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C16B2-5429-4CF6-80CC-E967647DD54B}" type="pres">
      <dgm:prSet presAssocID="{92A07B2C-9395-4A38-9209-EC2C16B96D98}" presName="circ3" presStyleLbl="vennNode1" presStyleIdx="2" presStyleCnt="6"/>
      <dgm:spPr/>
      <dgm:t>
        <a:bodyPr/>
        <a:lstStyle/>
        <a:p>
          <a:endParaRPr lang="sv-SE"/>
        </a:p>
      </dgm:t>
    </dgm:pt>
    <dgm:pt modelId="{6C4DAB10-0E93-44D6-9334-408EFFB552B9}" type="pres">
      <dgm:prSet presAssocID="{92A07B2C-9395-4A38-9209-EC2C16B96D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7FE6818-4709-45BB-8709-005FCE12DA22}" type="pres">
      <dgm:prSet presAssocID="{48AB7BB7-6A18-4C35-87B8-65B34556BCA6}" presName="circ4" presStyleLbl="vennNode1" presStyleIdx="3" presStyleCnt="6"/>
      <dgm:spPr/>
    </dgm:pt>
    <dgm:pt modelId="{5B982682-2760-4353-B493-5873FFF35F92}" type="pres">
      <dgm:prSet presAssocID="{48AB7BB7-6A18-4C35-87B8-65B34556BCA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0CA87-08FD-4E39-8386-BB423613082A}" type="pres">
      <dgm:prSet presAssocID="{8DF6CD3C-5444-40B8-9F08-5A3C6BC09BFB}" presName="circ5" presStyleLbl="vennNode1" presStyleIdx="4" presStyleCnt="6"/>
      <dgm:spPr/>
    </dgm:pt>
    <dgm:pt modelId="{B68F8484-702B-47FB-97FD-5863FCE679DC}" type="pres">
      <dgm:prSet presAssocID="{8DF6CD3C-5444-40B8-9F08-5A3C6BC09BF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032AC-8246-46AD-93C4-CD12ED473F9C}" type="pres">
      <dgm:prSet presAssocID="{35C63674-8A62-40F6-9BA2-10A38F23043B}" presName="circ6" presStyleLbl="vennNode1" presStyleIdx="5" presStyleCnt="6"/>
      <dgm:spPr/>
    </dgm:pt>
    <dgm:pt modelId="{341B7B27-77E6-46F2-8D31-DFB3838F3DAF}" type="pres">
      <dgm:prSet presAssocID="{35C63674-8A62-40F6-9BA2-10A38F23043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95DB8-7B5D-448F-801D-83D1C2FE1675}" type="presOf" srcId="{8DF6CD3C-5444-40B8-9F08-5A3C6BC09BFB}" destId="{B68F8484-702B-47FB-97FD-5863FCE679DC}" srcOrd="0" destOrd="0" presId="urn:microsoft.com/office/officeart/2005/8/layout/venn1"/>
    <dgm:cxn modelId="{5C84E166-E171-4639-8954-B4DBD68237CC}" srcId="{4BA7BE15-4470-41B0-B304-7561BDF29013}" destId="{11D434CB-F65B-476C-A3E3-0A5BDA4D919B}" srcOrd="0" destOrd="0" parTransId="{0B9975F8-3509-4E37-9E18-1154CB3C0F11}" sibTransId="{B6859574-6A73-4959-AAE9-C839DB82D52F}"/>
    <dgm:cxn modelId="{62D3036C-5AF5-46BC-B797-67A9B01F80BA}" srcId="{4BA7BE15-4470-41B0-B304-7561BDF29013}" destId="{35C63674-8A62-40F6-9BA2-10A38F23043B}" srcOrd="5" destOrd="0" parTransId="{B3B49B36-2B28-42A7-A83A-AE5BEFE6F81F}" sibTransId="{734BC8C1-ABF6-4656-B5DA-203E9775A94D}"/>
    <dgm:cxn modelId="{2BA9297D-8CA9-4150-80B9-8A0E561A7DBB}" type="presOf" srcId="{48AB7BB7-6A18-4C35-87B8-65B34556BCA6}" destId="{5B982682-2760-4353-B493-5873FFF35F92}" srcOrd="0" destOrd="0" presId="urn:microsoft.com/office/officeart/2005/8/layout/venn1"/>
    <dgm:cxn modelId="{9A4EAF9D-B077-42D8-BDA5-711F87A462AA}" type="presOf" srcId="{35983671-0698-4DB3-89B5-6F1F62BF8318}" destId="{81815531-A902-42A4-8414-CE2D14DEBE84}" srcOrd="0" destOrd="0" presId="urn:microsoft.com/office/officeart/2005/8/layout/venn1"/>
    <dgm:cxn modelId="{574CFFA6-21B4-4004-AA97-3E356F23D031}" srcId="{4BA7BE15-4470-41B0-B304-7561BDF29013}" destId="{92A07B2C-9395-4A38-9209-EC2C16B96D98}" srcOrd="2" destOrd="0" parTransId="{EBF0BB43-0E66-4679-9909-7FC11BCBCCDD}" sibTransId="{7A09E4A8-FBA6-43EC-8AF3-D8BC7F049D1A}"/>
    <dgm:cxn modelId="{FF9FEC65-A5B4-4B69-B348-7373C86D7DF8}" type="presOf" srcId="{11D434CB-F65B-476C-A3E3-0A5BDA4D919B}" destId="{9F3C2F79-DCEE-4690-8CE5-FFA044743142}" srcOrd="0" destOrd="0" presId="urn:microsoft.com/office/officeart/2005/8/layout/venn1"/>
    <dgm:cxn modelId="{843D6A9E-C831-450E-AC68-FAD811F4BFAC}" srcId="{4BA7BE15-4470-41B0-B304-7561BDF29013}" destId="{35983671-0698-4DB3-89B5-6F1F62BF8318}" srcOrd="1" destOrd="0" parTransId="{2DBF6F7E-F58C-4B21-891E-BC90130A3C95}" sibTransId="{7369483F-936F-4942-83CD-95E77B5CD1DC}"/>
    <dgm:cxn modelId="{4CE67686-E554-4FBC-99A9-9264F473D24D}" srcId="{4BA7BE15-4470-41B0-B304-7561BDF29013}" destId="{48AB7BB7-6A18-4C35-87B8-65B34556BCA6}" srcOrd="3" destOrd="0" parTransId="{D82FCACD-1AE2-4149-A028-55DB84CAC6F1}" sibTransId="{EBCFDC1F-9648-4FCA-AD5E-2864CDB69939}"/>
    <dgm:cxn modelId="{A70F8FA7-3B7D-4B38-A6B6-F110981169A9}" srcId="{4BA7BE15-4470-41B0-B304-7561BDF29013}" destId="{8DF6CD3C-5444-40B8-9F08-5A3C6BC09BFB}" srcOrd="4" destOrd="0" parTransId="{EC6AA7DB-F6E5-4AEC-9212-CA6E860E14F4}" sibTransId="{593B670E-1544-4808-8822-50CB97ACBF05}"/>
    <dgm:cxn modelId="{63685CDE-B6D1-4523-9E89-12CC6944F968}" type="presOf" srcId="{4BA7BE15-4470-41B0-B304-7561BDF29013}" destId="{BA87D7E2-BF09-49B2-AAD4-C9DB1FE4AC21}" srcOrd="0" destOrd="0" presId="urn:microsoft.com/office/officeart/2005/8/layout/venn1"/>
    <dgm:cxn modelId="{44634FE1-8AC5-472A-AE08-A94F45A5AECA}" type="presOf" srcId="{35C63674-8A62-40F6-9BA2-10A38F23043B}" destId="{341B7B27-77E6-46F2-8D31-DFB3838F3DAF}" srcOrd="0" destOrd="0" presId="urn:microsoft.com/office/officeart/2005/8/layout/venn1"/>
    <dgm:cxn modelId="{E1BE4FC8-F61C-4CE2-BEB5-187B432BC137}" type="presOf" srcId="{92A07B2C-9395-4A38-9209-EC2C16B96D98}" destId="{6C4DAB10-0E93-44D6-9334-408EFFB552B9}" srcOrd="0" destOrd="0" presId="urn:microsoft.com/office/officeart/2005/8/layout/venn1"/>
    <dgm:cxn modelId="{DEF73E86-0BDC-4778-9FF6-41C099BB880E}" type="presParOf" srcId="{BA87D7E2-BF09-49B2-AAD4-C9DB1FE4AC21}" destId="{BC4E9A11-8157-40E3-ADE8-515CAE71749E}" srcOrd="0" destOrd="0" presId="urn:microsoft.com/office/officeart/2005/8/layout/venn1"/>
    <dgm:cxn modelId="{4183A64A-4F0C-4833-92B5-313CA015F1AA}" type="presParOf" srcId="{BA87D7E2-BF09-49B2-AAD4-C9DB1FE4AC21}" destId="{9F3C2F79-DCEE-4690-8CE5-FFA044743142}" srcOrd="1" destOrd="0" presId="urn:microsoft.com/office/officeart/2005/8/layout/venn1"/>
    <dgm:cxn modelId="{A2A6DFA5-4093-4959-B716-C3E3E59ABF86}" type="presParOf" srcId="{BA87D7E2-BF09-49B2-AAD4-C9DB1FE4AC21}" destId="{FB3FF2F8-E140-4F99-B139-A3E6BF41D3CE}" srcOrd="2" destOrd="0" presId="urn:microsoft.com/office/officeart/2005/8/layout/venn1"/>
    <dgm:cxn modelId="{A94F441E-5311-467F-8E86-4FC9EA0CAC85}" type="presParOf" srcId="{BA87D7E2-BF09-49B2-AAD4-C9DB1FE4AC21}" destId="{81815531-A902-42A4-8414-CE2D14DEBE84}" srcOrd="3" destOrd="0" presId="urn:microsoft.com/office/officeart/2005/8/layout/venn1"/>
    <dgm:cxn modelId="{E818BC2E-CCA9-488D-BC84-32C946B87DC2}" type="presParOf" srcId="{BA87D7E2-BF09-49B2-AAD4-C9DB1FE4AC21}" destId="{E7AC16B2-5429-4CF6-80CC-E967647DD54B}" srcOrd="4" destOrd="0" presId="urn:microsoft.com/office/officeart/2005/8/layout/venn1"/>
    <dgm:cxn modelId="{A07269E4-9FA2-451E-A10A-98D06DB94433}" type="presParOf" srcId="{BA87D7E2-BF09-49B2-AAD4-C9DB1FE4AC21}" destId="{6C4DAB10-0E93-44D6-9334-408EFFB552B9}" srcOrd="5" destOrd="0" presId="urn:microsoft.com/office/officeart/2005/8/layout/venn1"/>
    <dgm:cxn modelId="{8B717D74-0E28-4541-9AA2-CFF0C0939095}" type="presParOf" srcId="{BA87D7E2-BF09-49B2-AAD4-C9DB1FE4AC21}" destId="{57FE6818-4709-45BB-8709-005FCE12DA22}" srcOrd="6" destOrd="0" presId="urn:microsoft.com/office/officeart/2005/8/layout/venn1"/>
    <dgm:cxn modelId="{11502CA0-A1F0-4788-9C7B-CB55369CB8A9}" type="presParOf" srcId="{BA87D7E2-BF09-49B2-AAD4-C9DB1FE4AC21}" destId="{5B982682-2760-4353-B493-5873FFF35F92}" srcOrd="7" destOrd="0" presId="urn:microsoft.com/office/officeart/2005/8/layout/venn1"/>
    <dgm:cxn modelId="{05CDBE97-C923-434F-9EA1-AA30A547B96D}" type="presParOf" srcId="{BA87D7E2-BF09-49B2-AAD4-C9DB1FE4AC21}" destId="{B200CA87-08FD-4E39-8386-BB423613082A}" srcOrd="8" destOrd="0" presId="urn:microsoft.com/office/officeart/2005/8/layout/venn1"/>
    <dgm:cxn modelId="{1973EFE1-D122-4BE7-A6C1-5D6C24DCA5F9}" type="presParOf" srcId="{BA87D7E2-BF09-49B2-AAD4-C9DB1FE4AC21}" destId="{B68F8484-702B-47FB-97FD-5863FCE679DC}" srcOrd="9" destOrd="0" presId="urn:microsoft.com/office/officeart/2005/8/layout/venn1"/>
    <dgm:cxn modelId="{3F2C1271-0BB8-474D-9527-81D6D9CE1D7C}" type="presParOf" srcId="{BA87D7E2-BF09-49B2-AAD4-C9DB1FE4AC21}" destId="{BB9032AC-8246-46AD-93C4-CD12ED473F9C}" srcOrd="10" destOrd="0" presId="urn:microsoft.com/office/officeart/2005/8/layout/venn1"/>
    <dgm:cxn modelId="{939F9305-1644-4B67-99A4-F2C2E38EC45E}" type="presParOf" srcId="{BA87D7E2-BF09-49B2-AAD4-C9DB1FE4AC21}" destId="{341B7B27-77E6-46F2-8D31-DFB3838F3DA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C16049-F8A2-43DD-8E28-9C6463894D9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E97F710-8D86-4D7A-9DE6-E93763598786}">
      <dgm:prSet phldrT="[Text]"/>
      <dgm:spPr/>
      <dgm:t>
        <a:bodyPr/>
        <a:lstStyle/>
        <a:p>
          <a:r>
            <a:rPr lang="sv-SE" dirty="0" smtClean="0"/>
            <a:t>Credit Risk</a:t>
          </a:r>
          <a:endParaRPr lang="sv-SE" dirty="0"/>
        </a:p>
      </dgm:t>
    </dgm:pt>
    <dgm:pt modelId="{71D851CD-8C44-4DBD-B99F-B963DF2B1932}" type="parTrans" cxnId="{4A66CAA0-756D-41BA-9D11-D197ACC44254}">
      <dgm:prSet/>
      <dgm:spPr/>
      <dgm:t>
        <a:bodyPr/>
        <a:lstStyle/>
        <a:p>
          <a:endParaRPr lang="sv-SE"/>
        </a:p>
      </dgm:t>
    </dgm:pt>
    <dgm:pt modelId="{35C89033-DAF0-4C0E-861D-58A8518F6E5F}" type="sibTrans" cxnId="{4A66CAA0-756D-41BA-9D11-D197ACC44254}">
      <dgm:prSet/>
      <dgm:spPr/>
      <dgm:t>
        <a:bodyPr/>
        <a:lstStyle/>
        <a:p>
          <a:endParaRPr lang="sv-SE"/>
        </a:p>
      </dgm:t>
    </dgm:pt>
    <dgm:pt modelId="{96661ECE-ECB7-4A2E-8654-72B6FB04730E}">
      <dgm:prSet phldrT="[Text]"/>
      <dgm:spPr/>
      <dgm:t>
        <a:bodyPr/>
        <a:lstStyle/>
        <a:p>
          <a:r>
            <a:rPr lang="sv-SE" dirty="0" err="1" smtClean="0"/>
            <a:t>Operational</a:t>
          </a:r>
          <a:r>
            <a:rPr lang="sv-SE" dirty="0" smtClean="0"/>
            <a:t> Risk</a:t>
          </a:r>
          <a:endParaRPr lang="sv-SE" dirty="0"/>
        </a:p>
      </dgm:t>
    </dgm:pt>
    <dgm:pt modelId="{9565342F-B426-482D-BEC9-ED685E9D7508}" type="parTrans" cxnId="{C2DD2DFD-C037-418B-8352-34745655E7B1}">
      <dgm:prSet/>
      <dgm:spPr/>
      <dgm:t>
        <a:bodyPr/>
        <a:lstStyle/>
        <a:p>
          <a:endParaRPr lang="sv-SE"/>
        </a:p>
      </dgm:t>
    </dgm:pt>
    <dgm:pt modelId="{7BE20F79-4FE3-478E-9421-8CF8C1F6BA0D}" type="sibTrans" cxnId="{C2DD2DFD-C037-418B-8352-34745655E7B1}">
      <dgm:prSet/>
      <dgm:spPr/>
      <dgm:t>
        <a:bodyPr/>
        <a:lstStyle/>
        <a:p>
          <a:endParaRPr lang="sv-SE"/>
        </a:p>
      </dgm:t>
    </dgm:pt>
    <dgm:pt modelId="{C085C3E1-80C8-4A4F-B378-535A5C4AF922}">
      <dgm:prSet phldrT="[Text]"/>
      <dgm:spPr/>
      <dgm:t>
        <a:bodyPr/>
        <a:lstStyle/>
        <a:p>
          <a:r>
            <a:rPr lang="sv-SE" dirty="0" smtClean="0"/>
            <a:t>Insurance Risk</a:t>
          </a:r>
          <a:endParaRPr lang="sv-SE" dirty="0"/>
        </a:p>
      </dgm:t>
    </dgm:pt>
    <dgm:pt modelId="{FFC412A4-4A8A-4888-83E4-84FBE00146A7}" type="parTrans" cxnId="{6B0F5752-E373-4DE9-A89C-278561FDD3B7}">
      <dgm:prSet/>
      <dgm:spPr/>
      <dgm:t>
        <a:bodyPr/>
        <a:lstStyle/>
        <a:p>
          <a:endParaRPr lang="sv-SE"/>
        </a:p>
      </dgm:t>
    </dgm:pt>
    <dgm:pt modelId="{6ED4E451-7858-42E4-A094-C0FC353CFBCF}" type="sibTrans" cxnId="{6B0F5752-E373-4DE9-A89C-278561FDD3B7}">
      <dgm:prSet/>
      <dgm:spPr/>
      <dgm:t>
        <a:bodyPr/>
        <a:lstStyle/>
        <a:p>
          <a:endParaRPr lang="sv-SE"/>
        </a:p>
      </dgm:t>
    </dgm:pt>
    <dgm:pt modelId="{08C24780-D8AE-46F0-A2BB-F406197CCDE0}">
      <dgm:prSet phldrT="[Text]"/>
      <dgm:spPr/>
      <dgm:t>
        <a:bodyPr/>
        <a:lstStyle/>
        <a:p>
          <a:r>
            <a:rPr lang="sv-SE" dirty="0" smtClean="0"/>
            <a:t>Pension Risk</a:t>
          </a:r>
          <a:endParaRPr lang="sv-SE" dirty="0"/>
        </a:p>
      </dgm:t>
    </dgm:pt>
    <dgm:pt modelId="{303F0716-1479-4540-8507-FE12A6375657}" type="parTrans" cxnId="{4F2032EE-30DD-40A8-BC0D-4D9713CC5DC6}">
      <dgm:prSet/>
      <dgm:spPr/>
      <dgm:t>
        <a:bodyPr/>
        <a:lstStyle/>
        <a:p>
          <a:endParaRPr lang="sv-SE"/>
        </a:p>
      </dgm:t>
    </dgm:pt>
    <dgm:pt modelId="{C4E6B0A1-3F94-44AF-9D90-5F0B7F344BEF}" type="sibTrans" cxnId="{4F2032EE-30DD-40A8-BC0D-4D9713CC5DC6}">
      <dgm:prSet/>
      <dgm:spPr/>
      <dgm:t>
        <a:bodyPr/>
        <a:lstStyle/>
        <a:p>
          <a:endParaRPr lang="sv-SE"/>
        </a:p>
      </dgm:t>
    </dgm:pt>
    <dgm:pt modelId="{A4DD6018-57FF-46FC-9F80-A63E321F8F02}">
      <dgm:prSet phldrT="[Text]"/>
      <dgm:spPr/>
      <dgm:t>
        <a:bodyPr/>
        <a:lstStyle/>
        <a:p>
          <a:r>
            <a:rPr lang="sv-SE" dirty="0" smtClean="0"/>
            <a:t>Market Risk</a:t>
          </a:r>
          <a:endParaRPr lang="sv-SE" dirty="0"/>
        </a:p>
      </dgm:t>
    </dgm:pt>
    <dgm:pt modelId="{8FAFEA00-865E-4CC9-807E-8DE54758509E}" type="parTrans" cxnId="{9D53F3E5-F222-4326-9DBD-4FE63384B627}">
      <dgm:prSet/>
      <dgm:spPr/>
      <dgm:t>
        <a:bodyPr/>
        <a:lstStyle/>
        <a:p>
          <a:endParaRPr lang="sv-SE"/>
        </a:p>
      </dgm:t>
    </dgm:pt>
    <dgm:pt modelId="{41BD0AE6-37F8-4253-BB74-AB9764739ACF}" type="sibTrans" cxnId="{9D53F3E5-F222-4326-9DBD-4FE63384B627}">
      <dgm:prSet/>
      <dgm:spPr/>
      <dgm:t>
        <a:bodyPr/>
        <a:lstStyle/>
        <a:p>
          <a:endParaRPr lang="sv-SE"/>
        </a:p>
      </dgm:t>
    </dgm:pt>
    <dgm:pt modelId="{29C6A554-F29A-46A8-8E87-8BBAEFE4FDE8}">
      <dgm:prSet phldrT="[Text]"/>
      <dgm:spPr/>
      <dgm:t>
        <a:bodyPr/>
        <a:lstStyle/>
        <a:p>
          <a:r>
            <a:rPr lang="sv-SE" dirty="0" smtClean="0"/>
            <a:t>Business Risk</a:t>
          </a:r>
          <a:endParaRPr lang="sv-SE" dirty="0"/>
        </a:p>
      </dgm:t>
    </dgm:pt>
    <dgm:pt modelId="{545A48ED-3DA7-43E7-8069-D84513BA79A1}" type="parTrans" cxnId="{B9740FE0-7299-42C4-BE6C-2A8B07D0FD03}">
      <dgm:prSet/>
      <dgm:spPr/>
      <dgm:t>
        <a:bodyPr/>
        <a:lstStyle/>
        <a:p>
          <a:endParaRPr lang="sv-SE"/>
        </a:p>
      </dgm:t>
    </dgm:pt>
    <dgm:pt modelId="{DAFF7650-B6EC-4B07-BE7C-9F23B7A8A574}" type="sibTrans" cxnId="{B9740FE0-7299-42C4-BE6C-2A8B07D0FD03}">
      <dgm:prSet/>
      <dgm:spPr/>
      <dgm:t>
        <a:bodyPr/>
        <a:lstStyle/>
        <a:p>
          <a:endParaRPr lang="sv-SE"/>
        </a:p>
      </dgm:t>
    </dgm:pt>
    <dgm:pt modelId="{8615D3CF-D74B-464B-A07E-739C72D7AFB5}" type="pres">
      <dgm:prSet presAssocID="{16C16049-F8A2-43DD-8E28-9C6463894D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A5605-F4A9-4E23-B893-DFAEE6E62783}" type="pres">
      <dgm:prSet presAssocID="{9E97F710-8D86-4D7A-9DE6-E93763598786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4D029-8552-4A82-AA0E-9A2162CB8AC0}" type="pres">
      <dgm:prSet presAssocID="{35C89033-DAF0-4C0E-861D-58A8518F6E5F}" presName="space" presStyleCnt="0"/>
      <dgm:spPr/>
    </dgm:pt>
    <dgm:pt modelId="{2794AE2C-BC5F-46D3-A8E4-6F4D19AEACD3}" type="pres">
      <dgm:prSet presAssocID="{A4DD6018-57FF-46FC-9F80-A63E321F8F02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43D7C-D50E-4501-9679-4FF1847B675C}" type="pres">
      <dgm:prSet presAssocID="{41BD0AE6-37F8-4253-BB74-AB9764739ACF}" presName="space" presStyleCnt="0"/>
      <dgm:spPr/>
    </dgm:pt>
    <dgm:pt modelId="{327A0CF0-54AB-4121-8CBC-2C00A541394B}" type="pres">
      <dgm:prSet presAssocID="{96661ECE-ECB7-4A2E-8654-72B6FB04730E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058A7-14FB-45F1-862C-6C1C8438D684}" type="pres">
      <dgm:prSet presAssocID="{7BE20F79-4FE3-478E-9421-8CF8C1F6BA0D}" presName="space" presStyleCnt="0"/>
      <dgm:spPr/>
    </dgm:pt>
    <dgm:pt modelId="{3A462222-4BBB-4390-8AF4-42D915D26280}" type="pres">
      <dgm:prSet presAssocID="{C085C3E1-80C8-4A4F-B378-535A5C4AF922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53D27-CA7E-4F7E-A225-53CF7A1D707C}" type="pres">
      <dgm:prSet presAssocID="{6ED4E451-7858-42E4-A094-C0FC353CFBCF}" presName="space" presStyleCnt="0"/>
      <dgm:spPr/>
    </dgm:pt>
    <dgm:pt modelId="{A280C41E-762F-497A-BF4F-A8D218A6B165}" type="pres">
      <dgm:prSet presAssocID="{08C24780-D8AE-46F0-A2BB-F406197CCDE0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C6CBA-B706-478C-858D-CA5A508E53AC}" type="pres">
      <dgm:prSet presAssocID="{C4E6B0A1-3F94-44AF-9D90-5F0B7F344BEF}" presName="space" presStyleCnt="0"/>
      <dgm:spPr/>
    </dgm:pt>
    <dgm:pt modelId="{49948215-A66E-4C40-AE83-543DDCAC81CC}" type="pres">
      <dgm:prSet presAssocID="{29C6A554-F29A-46A8-8E87-8BBAEFE4FDE8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7E685-3D1C-44A3-873D-3A8F2916833B}" type="presOf" srcId="{A4DD6018-57FF-46FC-9F80-A63E321F8F02}" destId="{2794AE2C-BC5F-46D3-A8E4-6F4D19AEACD3}" srcOrd="0" destOrd="0" presId="urn:microsoft.com/office/officeart/2005/8/layout/venn3"/>
    <dgm:cxn modelId="{4F2032EE-30DD-40A8-BC0D-4D9713CC5DC6}" srcId="{16C16049-F8A2-43DD-8E28-9C6463894D90}" destId="{08C24780-D8AE-46F0-A2BB-F406197CCDE0}" srcOrd="4" destOrd="0" parTransId="{303F0716-1479-4540-8507-FE12A6375657}" sibTransId="{C4E6B0A1-3F94-44AF-9D90-5F0B7F344BEF}"/>
    <dgm:cxn modelId="{B9740FE0-7299-42C4-BE6C-2A8B07D0FD03}" srcId="{16C16049-F8A2-43DD-8E28-9C6463894D90}" destId="{29C6A554-F29A-46A8-8E87-8BBAEFE4FDE8}" srcOrd="5" destOrd="0" parTransId="{545A48ED-3DA7-43E7-8069-D84513BA79A1}" sibTransId="{DAFF7650-B6EC-4B07-BE7C-9F23B7A8A574}"/>
    <dgm:cxn modelId="{61779B6E-9E9E-4E6D-8B7C-F57F2F3E01BC}" type="presOf" srcId="{96661ECE-ECB7-4A2E-8654-72B6FB04730E}" destId="{327A0CF0-54AB-4121-8CBC-2C00A541394B}" srcOrd="0" destOrd="0" presId="urn:microsoft.com/office/officeart/2005/8/layout/venn3"/>
    <dgm:cxn modelId="{9D53F3E5-F222-4326-9DBD-4FE63384B627}" srcId="{16C16049-F8A2-43DD-8E28-9C6463894D90}" destId="{A4DD6018-57FF-46FC-9F80-A63E321F8F02}" srcOrd="1" destOrd="0" parTransId="{8FAFEA00-865E-4CC9-807E-8DE54758509E}" sibTransId="{41BD0AE6-37F8-4253-BB74-AB9764739ACF}"/>
    <dgm:cxn modelId="{CB8AAC9C-EF62-4877-9269-8858B367ECC3}" type="presOf" srcId="{08C24780-D8AE-46F0-A2BB-F406197CCDE0}" destId="{A280C41E-762F-497A-BF4F-A8D218A6B165}" srcOrd="0" destOrd="0" presId="urn:microsoft.com/office/officeart/2005/8/layout/venn3"/>
    <dgm:cxn modelId="{C2DD2DFD-C037-418B-8352-34745655E7B1}" srcId="{16C16049-F8A2-43DD-8E28-9C6463894D90}" destId="{96661ECE-ECB7-4A2E-8654-72B6FB04730E}" srcOrd="2" destOrd="0" parTransId="{9565342F-B426-482D-BEC9-ED685E9D7508}" sibTransId="{7BE20F79-4FE3-478E-9421-8CF8C1F6BA0D}"/>
    <dgm:cxn modelId="{CE0AC0E2-6D9B-456B-8C1F-5C741FB9D3B0}" type="presOf" srcId="{C085C3E1-80C8-4A4F-B378-535A5C4AF922}" destId="{3A462222-4BBB-4390-8AF4-42D915D26280}" srcOrd="0" destOrd="0" presId="urn:microsoft.com/office/officeart/2005/8/layout/venn3"/>
    <dgm:cxn modelId="{D56DFCEF-13B5-4522-AB85-97520802C871}" type="presOf" srcId="{16C16049-F8A2-43DD-8E28-9C6463894D90}" destId="{8615D3CF-D74B-464B-A07E-739C72D7AFB5}" srcOrd="0" destOrd="0" presId="urn:microsoft.com/office/officeart/2005/8/layout/venn3"/>
    <dgm:cxn modelId="{D6BFA8C8-C488-4843-9826-E2C6F2C5CE8F}" type="presOf" srcId="{9E97F710-8D86-4D7A-9DE6-E93763598786}" destId="{BABA5605-F4A9-4E23-B893-DFAEE6E62783}" srcOrd="0" destOrd="0" presId="urn:microsoft.com/office/officeart/2005/8/layout/venn3"/>
    <dgm:cxn modelId="{6A08E8FF-3FC9-49BA-BB90-F3A85EC138F9}" type="presOf" srcId="{29C6A554-F29A-46A8-8E87-8BBAEFE4FDE8}" destId="{49948215-A66E-4C40-AE83-543DDCAC81CC}" srcOrd="0" destOrd="0" presId="urn:microsoft.com/office/officeart/2005/8/layout/venn3"/>
    <dgm:cxn modelId="{4A66CAA0-756D-41BA-9D11-D197ACC44254}" srcId="{16C16049-F8A2-43DD-8E28-9C6463894D90}" destId="{9E97F710-8D86-4D7A-9DE6-E93763598786}" srcOrd="0" destOrd="0" parTransId="{71D851CD-8C44-4DBD-B99F-B963DF2B1932}" sibTransId="{35C89033-DAF0-4C0E-861D-58A8518F6E5F}"/>
    <dgm:cxn modelId="{6B0F5752-E373-4DE9-A89C-278561FDD3B7}" srcId="{16C16049-F8A2-43DD-8E28-9C6463894D90}" destId="{C085C3E1-80C8-4A4F-B378-535A5C4AF922}" srcOrd="3" destOrd="0" parTransId="{FFC412A4-4A8A-4888-83E4-84FBE00146A7}" sibTransId="{6ED4E451-7858-42E4-A094-C0FC353CFBCF}"/>
    <dgm:cxn modelId="{F4A14068-2BEF-4CAB-B207-D85A910A66D0}" type="presParOf" srcId="{8615D3CF-D74B-464B-A07E-739C72D7AFB5}" destId="{BABA5605-F4A9-4E23-B893-DFAEE6E62783}" srcOrd="0" destOrd="0" presId="urn:microsoft.com/office/officeart/2005/8/layout/venn3"/>
    <dgm:cxn modelId="{A23658EA-F907-4860-8100-84A27B7F3A3A}" type="presParOf" srcId="{8615D3CF-D74B-464B-A07E-739C72D7AFB5}" destId="{C664D029-8552-4A82-AA0E-9A2162CB8AC0}" srcOrd="1" destOrd="0" presId="urn:microsoft.com/office/officeart/2005/8/layout/venn3"/>
    <dgm:cxn modelId="{1D222C88-4E0A-4576-9678-EBED03702363}" type="presParOf" srcId="{8615D3CF-D74B-464B-A07E-739C72D7AFB5}" destId="{2794AE2C-BC5F-46D3-A8E4-6F4D19AEACD3}" srcOrd="2" destOrd="0" presId="urn:microsoft.com/office/officeart/2005/8/layout/venn3"/>
    <dgm:cxn modelId="{9F0DB689-A440-4712-9F7F-7384B2BA2DE5}" type="presParOf" srcId="{8615D3CF-D74B-464B-A07E-739C72D7AFB5}" destId="{33D43D7C-D50E-4501-9679-4FF1847B675C}" srcOrd="3" destOrd="0" presId="urn:microsoft.com/office/officeart/2005/8/layout/venn3"/>
    <dgm:cxn modelId="{1791B9D7-2116-4187-90C3-3DDB5F210493}" type="presParOf" srcId="{8615D3CF-D74B-464B-A07E-739C72D7AFB5}" destId="{327A0CF0-54AB-4121-8CBC-2C00A541394B}" srcOrd="4" destOrd="0" presId="urn:microsoft.com/office/officeart/2005/8/layout/venn3"/>
    <dgm:cxn modelId="{59C37862-5680-4461-99A3-9999E66FCE42}" type="presParOf" srcId="{8615D3CF-D74B-464B-A07E-739C72D7AFB5}" destId="{5B6058A7-14FB-45F1-862C-6C1C8438D684}" srcOrd="5" destOrd="0" presId="urn:microsoft.com/office/officeart/2005/8/layout/venn3"/>
    <dgm:cxn modelId="{3A70E5BA-47ED-4461-A7A5-0837827C5775}" type="presParOf" srcId="{8615D3CF-D74B-464B-A07E-739C72D7AFB5}" destId="{3A462222-4BBB-4390-8AF4-42D915D26280}" srcOrd="6" destOrd="0" presId="urn:microsoft.com/office/officeart/2005/8/layout/venn3"/>
    <dgm:cxn modelId="{FF5DC11F-22C6-4D9D-AF61-AA9EDF000653}" type="presParOf" srcId="{8615D3CF-D74B-464B-A07E-739C72D7AFB5}" destId="{20253D27-CA7E-4F7E-A225-53CF7A1D707C}" srcOrd="7" destOrd="0" presId="urn:microsoft.com/office/officeart/2005/8/layout/venn3"/>
    <dgm:cxn modelId="{97EA35C3-E9F5-4ADC-AF20-BE85A3B4A2D7}" type="presParOf" srcId="{8615D3CF-D74B-464B-A07E-739C72D7AFB5}" destId="{A280C41E-762F-497A-BF4F-A8D218A6B165}" srcOrd="8" destOrd="0" presId="urn:microsoft.com/office/officeart/2005/8/layout/venn3"/>
    <dgm:cxn modelId="{B3F12ED1-CEDC-49C2-AE1A-DA47F6F22E9A}" type="presParOf" srcId="{8615D3CF-D74B-464B-A07E-739C72D7AFB5}" destId="{129C6CBA-B706-478C-858D-CA5A508E53AC}" srcOrd="9" destOrd="0" presId="urn:microsoft.com/office/officeart/2005/8/layout/venn3"/>
    <dgm:cxn modelId="{AE30FA05-5B6C-47BC-9590-047B9FE221CC}" type="presParOf" srcId="{8615D3CF-D74B-464B-A07E-739C72D7AFB5}" destId="{49948215-A66E-4C40-AE83-543DDCAC81CC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425190-6EED-4036-9188-D40EA9EFD0E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1E5842B-6438-4918-96FE-2A9C3CC36AB1}">
      <dgm:prSet phldrT="[Text]"/>
      <dgm:spPr/>
      <dgm:t>
        <a:bodyPr/>
        <a:lstStyle/>
        <a:p>
          <a:r>
            <a:rPr lang="sv-SE" dirty="0" smtClean="0"/>
            <a:t>Credit risk </a:t>
          </a:r>
          <a:r>
            <a:rPr lang="sv-SE" dirty="0" err="1" smtClean="0"/>
            <a:t>capital</a:t>
          </a:r>
          <a:r>
            <a:rPr lang="sv-SE" dirty="0" smtClean="0"/>
            <a:t> is </a:t>
          </a:r>
          <a:r>
            <a:rPr lang="sv-SE" dirty="0" err="1" smtClean="0"/>
            <a:t>based</a:t>
          </a:r>
          <a:r>
            <a:rPr lang="sv-SE" dirty="0" smtClean="0"/>
            <a:t> on default and loss </a:t>
          </a:r>
          <a:r>
            <a:rPr lang="sv-SE" dirty="0" err="1" smtClean="0"/>
            <a:t>history</a:t>
          </a:r>
          <a:endParaRPr lang="sv-SE" dirty="0"/>
        </a:p>
      </dgm:t>
    </dgm:pt>
    <dgm:pt modelId="{CCD6E921-3E65-483E-A2FE-FD53201437BE}" type="parTrans" cxnId="{61BE8193-1C46-476E-92CA-05E1C2467857}">
      <dgm:prSet/>
      <dgm:spPr/>
      <dgm:t>
        <a:bodyPr/>
        <a:lstStyle/>
        <a:p>
          <a:endParaRPr lang="sv-SE"/>
        </a:p>
      </dgm:t>
    </dgm:pt>
    <dgm:pt modelId="{579AED69-DE34-48DD-80B9-A275B93B5BA2}" type="sibTrans" cxnId="{61BE8193-1C46-476E-92CA-05E1C2467857}">
      <dgm:prSet/>
      <dgm:spPr/>
      <dgm:t>
        <a:bodyPr/>
        <a:lstStyle/>
        <a:p>
          <a:endParaRPr lang="sv-SE"/>
        </a:p>
      </dgm:t>
    </dgm:pt>
    <dgm:pt modelId="{9A12BD7E-5C51-4CA9-A165-5FE03FF34D61}">
      <dgm:prSet phldrT="[Text]"/>
      <dgm:spPr/>
      <dgm:t>
        <a:bodyPr/>
        <a:lstStyle/>
        <a:p>
          <a:r>
            <a:rPr lang="sv-SE" dirty="0" smtClean="0"/>
            <a:t>Market risk </a:t>
          </a:r>
          <a:r>
            <a:rPr lang="sv-SE" dirty="0" err="1" smtClean="0"/>
            <a:t>capital</a:t>
          </a:r>
          <a:r>
            <a:rPr lang="sv-SE" dirty="0" smtClean="0"/>
            <a:t> is </a:t>
          </a:r>
          <a:r>
            <a:rPr lang="sv-SE" dirty="0" err="1" smtClean="0"/>
            <a:t>based</a:t>
          </a:r>
          <a:r>
            <a:rPr lang="sv-SE" dirty="0" smtClean="0"/>
            <a:t> on market </a:t>
          </a:r>
          <a:r>
            <a:rPr lang="sv-SE" dirty="0" err="1" smtClean="0"/>
            <a:t>volatility</a:t>
          </a:r>
          <a:endParaRPr lang="sv-SE" dirty="0"/>
        </a:p>
      </dgm:t>
    </dgm:pt>
    <dgm:pt modelId="{912A67D2-4265-4F8A-828B-02AADA7FEDBF}" type="parTrans" cxnId="{21ADBDA0-FC8A-4F93-99E5-997C41037155}">
      <dgm:prSet/>
      <dgm:spPr/>
      <dgm:t>
        <a:bodyPr/>
        <a:lstStyle/>
        <a:p>
          <a:endParaRPr lang="sv-SE"/>
        </a:p>
      </dgm:t>
    </dgm:pt>
    <dgm:pt modelId="{D741F564-59C4-4BED-AEE8-8B4FDB41EB26}" type="sibTrans" cxnId="{21ADBDA0-FC8A-4F93-99E5-997C41037155}">
      <dgm:prSet/>
      <dgm:spPr/>
      <dgm:t>
        <a:bodyPr/>
        <a:lstStyle/>
        <a:p>
          <a:endParaRPr lang="sv-SE"/>
        </a:p>
      </dgm:t>
    </dgm:pt>
    <dgm:pt modelId="{D85C86B1-EF06-4626-9E8B-A5FD22778F82}">
      <dgm:prSet phldrT="[Text]"/>
      <dgm:spPr/>
      <dgm:t>
        <a:bodyPr/>
        <a:lstStyle/>
        <a:p>
          <a:r>
            <a:rPr lang="sv-SE" dirty="0" err="1" smtClean="0"/>
            <a:t>Operational</a:t>
          </a:r>
          <a:r>
            <a:rPr lang="sv-SE" dirty="0" smtClean="0"/>
            <a:t> risk </a:t>
          </a:r>
          <a:r>
            <a:rPr lang="sv-SE" dirty="0" err="1" smtClean="0"/>
            <a:t>capital</a:t>
          </a:r>
          <a:r>
            <a:rPr lang="sv-SE" dirty="0" smtClean="0"/>
            <a:t> is </a:t>
          </a:r>
          <a:r>
            <a:rPr lang="sv-SE" dirty="0" err="1" smtClean="0"/>
            <a:t>based</a:t>
          </a:r>
          <a:r>
            <a:rPr lang="sv-SE" dirty="0" smtClean="0"/>
            <a:t> on the </a:t>
          </a:r>
          <a:r>
            <a:rPr lang="sv-SE" dirty="0" err="1" smtClean="0"/>
            <a:t>financial</a:t>
          </a:r>
          <a:r>
            <a:rPr lang="sv-SE" dirty="0" smtClean="0"/>
            <a:t> </a:t>
          </a:r>
          <a:r>
            <a:rPr lang="sv-SE" dirty="0" err="1" smtClean="0"/>
            <a:t>world’s</a:t>
          </a:r>
          <a:r>
            <a:rPr lang="sv-SE" dirty="0" smtClean="0"/>
            <a:t> </a:t>
          </a:r>
          <a:r>
            <a:rPr lang="sv-SE" dirty="0" err="1" smtClean="0"/>
            <a:t>mistakes</a:t>
          </a:r>
          <a:r>
            <a:rPr lang="sv-SE" dirty="0" smtClean="0"/>
            <a:t> </a:t>
          </a:r>
          <a:endParaRPr lang="sv-SE" dirty="0"/>
        </a:p>
      </dgm:t>
    </dgm:pt>
    <dgm:pt modelId="{40D5A6B0-B661-43FF-9FF1-F149C08D8521}" type="parTrans" cxnId="{E7233B99-C070-4E94-B5CA-8965BE388300}">
      <dgm:prSet/>
      <dgm:spPr/>
      <dgm:t>
        <a:bodyPr/>
        <a:lstStyle/>
        <a:p>
          <a:endParaRPr lang="sv-SE"/>
        </a:p>
      </dgm:t>
    </dgm:pt>
    <dgm:pt modelId="{99555A9F-375A-4455-9C2A-CD8583201914}" type="sibTrans" cxnId="{E7233B99-C070-4E94-B5CA-8965BE388300}">
      <dgm:prSet/>
      <dgm:spPr/>
      <dgm:t>
        <a:bodyPr/>
        <a:lstStyle/>
        <a:p>
          <a:endParaRPr lang="sv-SE"/>
        </a:p>
      </dgm:t>
    </dgm:pt>
    <dgm:pt modelId="{4DCE8739-8D32-4536-9100-4C6128560E49}">
      <dgm:prSet phldrT="[Text]"/>
      <dgm:spPr/>
      <dgm:t>
        <a:bodyPr/>
        <a:lstStyle/>
        <a:p>
          <a:r>
            <a:rPr lang="sv-SE" dirty="0" smtClean="0"/>
            <a:t>Insurance risk </a:t>
          </a:r>
          <a:r>
            <a:rPr lang="sv-SE" dirty="0" err="1" smtClean="0"/>
            <a:t>capital</a:t>
          </a:r>
          <a:r>
            <a:rPr lang="sv-SE" dirty="0" smtClean="0"/>
            <a:t> is </a:t>
          </a:r>
          <a:r>
            <a:rPr lang="sv-SE" dirty="0" err="1" smtClean="0"/>
            <a:t>based</a:t>
          </a:r>
          <a:r>
            <a:rPr lang="sv-SE" dirty="0" smtClean="0"/>
            <a:t> on market </a:t>
          </a:r>
          <a:r>
            <a:rPr lang="sv-SE" dirty="0" err="1" smtClean="0"/>
            <a:t>volatility</a:t>
          </a:r>
          <a:r>
            <a:rPr lang="sv-SE" dirty="0" smtClean="0"/>
            <a:t> and </a:t>
          </a:r>
          <a:r>
            <a:rPr lang="sv-SE" dirty="0" err="1" smtClean="0"/>
            <a:t>actuarial</a:t>
          </a:r>
          <a:r>
            <a:rPr lang="sv-SE" dirty="0" smtClean="0"/>
            <a:t> risk</a:t>
          </a:r>
          <a:endParaRPr lang="sv-SE" dirty="0"/>
        </a:p>
      </dgm:t>
    </dgm:pt>
    <dgm:pt modelId="{8F50A612-8404-403D-A626-0DD92C37EBDC}" type="parTrans" cxnId="{F40C22A4-B4DA-4A00-A3F7-7EA8AEC5BFA5}">
      <dgm:prSet/>
      <dgm:spPr/>
      <dgm:t>
        <a:bodyPr/>
        <a:lstStyle/>
        <a:p>
          <a:endParaRPr lang="sv-SE"/>
        </a:p>
      </dgm:t>
    </dgm:pt>
    <dgm:pt modelId="{48BA2195-F6E5-4A27-AF27-6CA3A489ADB9}" type="sibTrans" cxnId="{F40C22A4-B4DA-4A00-A3F7-7EA8AEC5BFA5}">
      <dgm:prSet/>
      <dgm:spPr/>
      <dgm:t>
        <a:bodyPr/>
        <a:lstStyle/>
        <a:p>
          <a:endParaRPr lang="sv-SE"/>
        </a:p>
      </dgm:t>
    </dgm:pt>
    <dgm:pt modelId="{73244FBD-E302-43F4-A2B1-774FEE9FC85B}">
      <dgm:prSet phldrT="[Text]"/>
      <dgm:spPr/>
      <dgm:t>
        <a:bodyPr/>
        <a:lstStyle/>
        <a:p>
          <a:r>
            <a:rPr lang="sv-SE" dirty="0" smtClean="0"/>
            <a:t>Insurance risk </a:t>
          </a:r>
          <a:r>
            <a:rPr lang="sv-SE" dirty="0" err="1" smtClean="0"/>
            <a:t>capital</a:t>
          </a:r>
          <a:r>
            <a:rPr lang="sv-SE" dirty="0" smtClean="0"/>
            <a:t> is </a:t>
          </a:r>
          <a:r>
            <a:rPr lang="sv-SE" dirty="0" err="1" smtClean="0"/>
            <a:t>based</a:t>
          </a:r>
          <a:r>
            <a:rPr lang="sv-SE" dirty="0" smtClean="0"/>
            <a:t> on market </a:t>
          </a:r>
          <a:r>
            <a:rPr lang="sv-SE" dirty="0" err="1" smtClean="0"/>
            <a:t>volatility</a:t>
          </a:r>
          <a:r>
            <a:rPr lang="sv-SE" dirty="0" smtClean="0"/>
            <a:t> and </a:t>
          </a:r>
          <a:r>
            <a:rPr lang="sv-SE" dirty="0" err="1" smtClean="0"/>
            <a:t>actuarial</a:t>
          </a:r>
          <a:r>
            <a:rPr lang="sv-SE" dirty="0" smtClean="0"/>
            <a:t> risk</a:t>
          </a:r>
          <a:endParaRPr lang="sv-SE" dirty="0"/>
        </a:p>
      </dgm:t>
    </dgm:pt>
    <dgm:pt modelId="{75C57EF7-C6A4-4C8D-A3B1-94887EEF5AEF}" type="parTrans" cxnId="{518F387E-E563-4E6E-8536-E2C29EFFC383}">
      <dgm:prSet/>
      <dgm:spPr/>
      <dgm:t>
        <a:bodyPr/>
        <a:lstStyle/>
        <a:p>
          <a:endParaRPr lang="sv-SE"/>
        </a:p>
      </dgm:t>
    </dgm:pt>
    <dgm:pt modelId="{C2737F13-8413-4EB7-B96D-393C8ED44C80}" type="sibTrans" cxnId="{518F387E-E563-4E6E-8536-E2C29EFFC383}">
      <dgm:prSet/>
      <dgm:spPr/>
      <dgm:t>
        <a:bodyPr/>
        <a:lstStyle/>
        <a:p>
          <a:endParaRPr lang="sv-SE"/>
        </a:p>
      </dgm:t>
    </dgm:pt>
    <dgm:pt modelId="{9579F6C9-8258-441F-B5A8-82CB1B69747E}">
      <dgm:prSet phldrT="[Text]"/>
      <dgm:spPr/>
      <dgm:t>
        <a:bodyPr/>
        <a:lstStyle/>
        <a:p>
          <a:r>
            <a:rPr lang="sv-SE" smtClean="0"/>
            <a:t>Business risk is based on earnings volatility</a:t>
          </a:r>
          <a:endParaRPr lang="sv-SE" dirty="0"/>
        </a:p>
      </dgm:t>
    </dgm:pt>
    <dgm:pt modelId="{E306CC32-FD67-41D4-BF0A-EBA391BED403}" type="parTrans" cxnId="{D9EC5E45-AB26-4E54-88D8-3A4DC20A0695}">
      <dgm:prSet/>
      <dgm:spPr/>
      <dgm:t>
        <a:bodyPr/>
        <a:lstStyle/>
        <a:p>
          <a:endParaRPr lang="sv-SE"/>
        </a:p>
      </dgm:t>
    </dgm:pt>
    <dgm:pt modelId="{E5FF7749-02F7-42FC-AC0F-E3A954E90871}" type="sibTrans" cxnId="{D9EC5E45-AB26-4E54-88D8-3A4DC20A0695}">
      <dgm:prSet/>
      <dgm:spPr/>
      <dgm:t>
        <a:bodyPr/>
        <a:lstStyle/>
        <a:p>
          <a:endParaRPr lang="sv-SE"/>
        </a:p>
      </dgm:t>
    </dgm:pt>
    <dgm:pt modelId="{6E75E9EA-A044-4FAF-9F56-D19C74B78AB6}" type="pres">
      <dgm:prSet presAssocID="{66425190-6EED-4036-9188-D40EA9EFD0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60FCFB9B-3AA9-43AC-AFA5-B312C4B4444B}" type="pres">
      <dgm:prSet presAssocID="{F1E5842B-6438-4918-96FE-2A9C3CC36AB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1E466F3-DA38-4910-98D1-EB821782CFCC}" type="pres">
      <dgm:prSet presAssocID="{579AED69-DE34-48DD-80B9-A275B93B5BA2}" presName="sibTrans" presStyleCnt="0"/>
      <dgm:spPr/>
      <dgm:t>
        <a:bodyPr/>
        <a:lstStyle/>
        <a:p>
          <a:endParaRPr lang="sv-SE"/>
        </a:p>
      </dgm:t>
    </dgm:pt>
    <dgm:pt modelId="{4188E55C-53EA-443A-A41A-39A6E94A62A6}" type="pres">
      <dgm:prSet presAssocID="{9A12BD7E-5C51-4CA9-A165-5FE03FF34D6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6EF00E-07F7-456A-9BBA-C1734F8FFA1A}" type="pres">
      <dgm:prSet presAssocID="{D741F564-59C4-4BED-AEE8-8B4FDB41EB26}" presName="sibTrans" presStyleCnt="0"/>
      <dgm:spPr/>
      <dgm:t>
        <a:bodyPr/>
        <a:lstStyle/>
        <a:p>
          <a:endParaRPr lang="sv-SE"/>
        </a:p>
      </dgm:t>
    </dgm:pt>
    <dgm:pt modelId="{7E718D99-79A5-40B7-BE4B-0AEA91AEFBA9}" type="pres">
      <dgm:prSet presAssocID="{D85C86B1-EF06-4626-9E8B-A5FD22778F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B954886-A7EA-4F33-9383-69D89076A14E}" type="pres">
      <dgm:prSet presAssocID="{99555A9F-375A-4455-9C2A-CD8583201914}" presName="sibTrans" presStyleCnt="0"/>
      <dgm:spPr/>
      <dgm:t>
        <a:bodyPr/>
        <a:lstStyle/>
        <a:p>
          <a:endParaRPr lang="sv-SE"/>
        </a:p>
      </dgm:t>
    </dgm:pt>
    <dgm:pt modelId="{0B81B888-28FF-4C62-A62F-69887A198D5C}" type="pres">
      <dgm:prSet presAssocID="{4DCE8739-8D32-4536-9100-4C6128560E4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626FB46-310E-43C5-A402-AB1936EAF3F9}" type="pres">
      <dgm:prSet presAssocID="{48BA2195-F6E5-4A27-AF27-6CA3A489ADB9}" presName="sibTrans" presStyleCnt="0"/>
      <dgm:spPr/>
      <dgm:t>
        <a:bodyPr/>
        <a:lstStyle/>
        <a:p>
          <a:endParaRPr lang="sv-SE"/>
        </a:p>
      </dgm:t>
    </dgm:pt>
    <dgm:pt modelId="{A697E02C-1541-4C47-A610-2448A427E8F4}" type="pres">
      <dgm:prSet presAssocID="{73244FBD-E302-43F4-A2B1-774FEE9FC85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4D63D1-F78D-4A68-9A20-B35694E7F2CD}" type="pres">
      <dgm:prSet presAssocID="{C2737F13-8413-4EB7-B96D-393C8ED44C80}" presName="sibTrans" presStyleCnt="0"/>
      <dgm:spPr/>
      <dgm:t>
        <a:bodyPr/>
        <a:lstStyle/>
        <a:p>
          <a:endParaRPr lang="sv-SE"/>
        </a:p>
      </dgm:t>
    </dgm:pt>
    <dgm:pt modelId="{5C4133B6-3ECE-41E7-91C1-DDB5D1B0F906}" type="pres">
      <dgm:prSet presAssocID="{9579F6C9-8258-441F-B5A8-82CB1B69747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20523F61-8B4F-41A4-A938-C19636648690}" type="presOf" srcId="{73244FBD-E302-43F4-A2B1-774FEE9FC85B}" destId="{A697E02C-1541-4C47-A610-2448A427E8F4}" srcOrd="0" destOrd="0" presId="urn:microsoft.com/office/officeart/2005/8/layout/default"/>
    <dgm:cxn modelId="{61BE8193-1C46-476E-92CA-05E1C2467857}" srcId="{66425190-6EED-4036-9188-D40EA9EFD0E2}" destId="{F1E5842B-6438-4918-96FE-2A9C3CC36AB1}" srcOrd="0" destOrd="0" parTransId="{CCD6E921-3E65-483E-A2FE-FD53201437BE}" sibTransId="{579AED69-DE34-48DD-80B9-A275B93B5BA2}"/>
    <dgm:cxn modelId="{D097722D-50EC-4FEE-9425-5C9F1744ED86}" type="presOf" srcId="{4DCE8739-8D32-4536-9100-4C6128560E49}" destId="{0B81B888-28FF-4C62-A62F-69887A198D5C}" srcOrd="0" destOrd="0" presId="urn:microsoft.com/office/officeart/2005/8/layout/default"/>
    <dgm:cxn modelId="{E7233B99-C070-4E94-B5CA-8965BE388300}" srcId="{66425190-6EED-4036-9188-D40EA9EFD0E2}" destId="{D85C86B1-EF06-4626-9E8B-A5FD22778F82}" srcOrd="2" destOrd="0" parTransId="{40D5A6B0-B661-43FF-9FF1-F149C08D8521}" sibTransId="{99555A9F-375A-4455-9C2A-CD8583201914}"/>
    <dgm:cxn modelId="{F3CD4119-8711-4DCA-9761-BBEB7C86E4D8}" type="presOf" srcId="{66425190-6EED-4036-9188-D40EA9EFD0E2}" destId="{6E75E9EA-A044-4FAF-9F56-D19C74B78AB6}" srcOrd="0" destOrd="0" presId="urn:microsoft.com/office/officeart/2005/8/layout/default"/>
    <dgm:cxn modelId="{ADE0A139-181E-4268-A2AD-05DB602A38AA}" type="presOf" srcId="{9A12BD7E-5C51-4CA9-A165-5FE03FF34D61}" destId="{4188E55C-53EA-443A-A41A-39A6E94A62A6}" srcOrd="0" destOrd="0" presId="urn:microsoft.com/office/officeart/2005/8/layout/default"/>
    <dgm:cxn modelId="{20497532-86CF-4F90-A804-72BC23384193}" type="presOf" srcId="{F1E5842B-6438-4918-96FE-2A9C3CC36AB1}" destId="{60FCFB9B-3AA9-43AC-AFA5-B312C4B4444B}" srcOrd="0" destOrd="0" presId="urn:microsoft.com/office/officeart/2005/8/layout/default"/>
    <dgm:cxn modelId="{518F387E-E563-4E6E-8536-E2C29EFFC383}" srcId="{66425190-6EED-4036-9188-D40EA9EFD0E2}" destId="{73244FBD-E302-43F4-A2B1-774FEE9FC85B}" srcOrd="4" destOrd="0" parTransId="{75C57EF7-C6A4-4C8D-A3B1-94887EEF5AEF}" sibTransId="{C2737F13-8413-4EB7-B96D-393C8ED44C80}"/>
    <dgm:cxn modelId="{666A699B-215E-4E73-80FB-478DD48E70CE}" type="presOf" srcId="{9579F6C9-8258-441F-B5A8-82CB1B69747E}" destId="{5C4133B6-3ECE-41E7-91C1-DDB5D1B0F906}" srcOrd="0" destOrd="0" presId="urn:microsoft.com/office/officeart/2005/8/layout/default"/>
    <dgm:cxn modelId="{D9EC5E45-AB26-4E54-88D8-3A4DC20A0695}" srcId="{66425190-6EED-4036-9188-D40EA9EFD0E2}" destId="{9579F6C9-8258-441F-B5A8-82CB1B69747E}" srcOrd="5" destOrd="0" parTransId="{E306CC32-FD67-41D4-BF0A-EBA391BED403}" sibTransId="{E5FF7749-02F7-42FC-AC0F-E3A954E90871}"/>
    <dgm:cxn modelId="{4F9502CD-E620-46A1-97D2-5388AFD0393E}" type="presOf" srcId="{D85C86B1-EF06-4626-9E8B-A5FD22778F82}" destId="{7E718D99-79A5-40B7-BE4B-0AEA91AEFBA9}" srcOrd="0" destOrd="0" presId="urn:microsoft.com/office/officeart/2005/8/layout/default"/>
    <dgm:cxn modelId="{21ADBDA0-FC8A-4F93-99E5-997C41037155}" srcId="{66425190-6EED-4036-9188-D40EA9EFD0E2}" destId="{9A12BD7E-5C51-4CA9-A165-5FE03FF34D61}" srcOrd="1" destOrd="0" parTransId="{912A67D2-4265-4F8A-828B-02AADA7FEDBF}" sibTransId="{D741F564-59C4-4BED-AEE8-8B4FDB41EB26}"/>
    <dgm:cxn modelId="{F40C22A4-B4DA-4A00-A3F7-7EA8AEC5BFA5}" srcId="{66425190-6EED-4036-9188-D40EA9EFD0E2}" destId="{4DCE8739-8D32-4536-9100-4C6128560E49}" srcOrd="3" destOrd="0" parTransId="{8F50A612-8404-403D-A626-0DD92C37EBDC}" sibTransId="{48BA2195-F6E5-4A27-AF27-6CA3A489ADB9}"/>
    <dgm:cxn modelId="{0F2A3A33-71E2-437F-A9EE-7973B059A67D}" type="presParOf" srcId="{6E75E9EA-A044-4FAF-9F56-D19C74B78AB6}" destId="{60FCFB9B-3AA9-43AC-AFA5-B312C4B4444B}" srcOrd="0" destOrd="0" presId="urn:microsoft.com/office/officeart/2005/8/layout/default"/>
    <dgm:cxn modelId="{229F7BCD-0A79-4269-B243-FFA6E540C64D}" type="presParOf" srcId="{6E75E9EA-A044-4FAF-9F56-D19C74B78AB6}" destId="{11E466F3-DA38-4910-98D1-EB821782CFCC}" srcOrd="1" destOrd="0" presId="urn:microsoft.com/office/officeart/2005/8/layout/default"/>
    <dgm:cxn modelId="{D9FDBA56-493E-4657-8A47-717869EFCC79}" type="presParOf" srcId="{6E75E9EA-A044-4FAF-9F56-D19C74B78AB6}" destId="{4188E55C-53EA-443A-A41A-39A6E94A62A6}" srcOrd="2" destOrd="0" presId="urn:microsoft.com/office/officeart/2005/8/layout/default"/>
    <dgm:cxn modelId="{84FCB317-89FB-4A62-9AFB-37410398C199}" type="presParOf" srcId="{6E75E9EA-A044-4FAF-9F56-D19C74B78AB6}" destId="{EE6EF00E-07F7-456A-9BBA-C1734F8FFA1A}" srcOrd="3" destOrd="0" presId="urn:microsoft.com/office/officeart/2005/8/layout/default"/>
    <dgm:cxn modelId="{B3E0D6DA-AB17-4E6A-B4CD-05EE69360C55}" type="presParOf" srcId="{6E75E9EA-A044-4FAF-9F56-D19C74B78AB6}" destId="{7E718D99-79A5-40B7-BE4B-0AEA91AEFBA9}" srcOrd="4" destOrd="0" presId="urn:microsoft.com/office/officeart/2005/8/layout/default"/>
    <dgm:cxn modelId="{6379A7A2-819C-4803-90E5-5824B2646233}" type="presParOf" srcId="{6E75E9EA-A044-4FAF-9F56-D19C74B78AB6}" destId="{5B954886-A7EA-4F33-9383-69D89076A14E}" srcOrd="5" destOrd="0" presId="urn:microsoft.com/office/officeart/2005/8/layout/default"/>
    <dgm:cxn modelId="{B330EC60-70E4-484A-B787-FDE91B786A30}" type="presParOf" srcId="{6E75E9EA-A044-4FAF-9F56-D19C74B78AB6}" destId="{0B81B888-28FF-4C62-A62F-69887A198D5C}" srcOrd="6" destOrd="0" presId="urn:microsoft.com/office/officeart/2005/8/layout/default"/>
    <dgm:cxn modelId="{F71840A5-5D4B-41D7-9E52-404951065158}" type="presParOf" srcId="{6E75E9EA-A044-4FAF-9F56-D19C74B78AB6}" destId="{3626FB46-310E-43C5-A402-AB1936EAF3F9}" srcOrd="7" destOrd="0" presId="urn:microsoft.com/office/officeart/2005/8/layout/default"/>
    <dgm:cxn modelId="{835EC425-30C9-4830-941F-3201F53AEBA0}" type="presParOf" srcId="{6E75E9EA-A044-4FAF-9F56-D19C74B78AB6}" destId="{A697E02C-1541-4C47-A610-2448A427E8F4}" srcOrd="8" destOrd="0" presId="urn:microsoft.com/office/officeart/2005/8/layout/default"/>
    <dgm:cxn modelId="{351492AE-4B75-4933-B47D-31934A2C6FCB}" type="presParOf" srcId="{6E75E9EA-A044-4FAF-9F56-D19C74B78AB6}" destId="{814D63D1-F78D-4A68-9A20-B35694E7F2CD}" srcOrd="9" destOrd="0" presId="urn:microsoft.com/office/officeart/2005/8/layout/default"/>
    <dgm:cxn modelId="{5DA669F7-AE85-4809-A0EB-7EEF23375E02}" type="presParOf" srcId="{6E75E9EA-A044-4FAF-9F56-D19C74B78AB6}" destId="{5C4133B6-3ECE-41E7-91C1-DDB5D1B0F90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4481A-3106-4546-8490-D2FC41223D25}" type="doc">
      <dgm:prSet loTypeId="urn:microsoft.com/office/officeart/2005/8/layout/hProcess11" loCatId="" qsTypeId="urn:microsoft.com/office/officeart/2005/8/quickstyle/simple2" qsCatId="simple" csTypeId="urn:microsoft.com/office/officeart/2005/8/colors/accent1_2" csCatId="accent1" phldr="1"/>
      <dgm:spPr/>
    </dgm:pt>
    <dgm:pt modelId="{2B8C88E6-26A5-584C-B82B-B5A7BE3439A4}">
      <dgm:prSet phldrT="[Text]"/>
      <dgm:spPr/>
      <dgm:t>
        <a:bodyPr/>
        <a:lstStyle/>
        <a:p>
          <a:r>
            <a:rPr lang="en-US" dirty="0" smtClean="0"/>
            <a:t>1988 Basel I completed</a:t>
          </a:r>
        </a:p>
      </dgm:t>
    </dgm:pt>
    <dgm:pt modelId="{8CBA1D5B-7DA2-7B4C-9381-1D6A99DCA6D1}" type="parTrans" cxnId="{578ECB00-E7BE-E64E-934F-AC0274AA7AD6}">
      <dgm:prSet/>
      <dgm:spPr/>
      <dgm:t>
        <a:bodyPr/>
        <a:lstStyle/>
        <a:p>
          <a:endParaRPr lang="en-US"/>
        </a:p>
      </dgm:t>
    </dgm:pt>
    <dgm:pt modelId="{B7EC1900-6153-084B-9F72-C475A6A9542E}" type="sibTrans" cxnId="{578ECB00-E7BE-E64E-934F-AC0274AA7AD6}">
      <dgm:prSet/>
      <dgm:spPr/>
      <dgm:t>
        <a:bodyPr/>
        <a:lstStyle/>
        <a:p>
          <a:endParaRPr lang="en-US"/>
        </a:p>
      </dgm:t>
    </dgm:pt>
    <dgm:pt modelId="{9F35A155-3543-F548-B168-5E3E76EE000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1993 Standardised model for market risk</a:t>
          </a:r>
          <a:endParaRPr lang="en-US" dirty="0">
            <a:solidFill>
              <a:schemeClr val="bg1"/>
            </a:solidFill>
          </a:endParaRPr>
        </a:p>
      </dgm:t>
    </dgm:pt>
    <dgm:pt modelId="{2221C015-FA3F-F940-8AF3-B48F79FA8505}" type="parTrans" cxnId="{0E030899-8834-7640-8DE2-9810C9EAABD4}">
      <dgm:prSet/>
      <dgm:spPr/>
      <dgm:t>
        <a:bodyPr/>
        <a:lstStyle/>
        <a:p>
          <a:endParaRPr lang="en-US"/>
        </a:p>
      </dgm:t>
    </dgm:pt>
    <dgm:pt modelId="{958DB9E1-AAAF-8F49-8DAA-29F87015099B}" type="sibTrans" cxnId="{0E030899-8834-7640-8DE2-9810C9EAABD4}">
      <dgm:prSet/>
      <dgm:spPr/>
      <dgm:t>
        <a:bodyPr/>
        <a:lstStyle/>
        <a:p>
          <a:endParaRPr lang="en-US"/>
        </a:p>
      </dgm:t>
    </dgm:pt>
    <dgm:pt modelId="{825420AA-206F-914D-9071-E90F58556CC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1996 Internal model</a:t>
          </a:r>
        </a:p>
      </dgm:t>
    </dgm:pt>
    <dgm:pt modelId="{DA08D8A5-AD82-1C4C-B8CF-C53D63B1BDCE}" type="parTrans" cxnId="{8FDA3C3D-671F-1644-8B5D-CD94B3FB36FA}">
      <dgm:prSet/>
      <dgm:spPr/>
      <dgm:t>
        <a:bodyPr/>
        <a:lstStyle/>
        <a:p>
          <a:endParaRPr lang="en-US"/>
        </a:p>
      </dgm:t>
    </dgm:pt>
    <dgm:pt modelId="{C73D84EA-0D3A-1B43-9AD3-B47BF0798E17}" type="sibTrans" cxnId="{8FDA3C3D-671F-1644-8B5D-CD94B3FB36FA}">
      <dgm:prSet/>
      <dgm:spPr/>
      <dgm:t>
        <a:bodyPr/>
        <a:lstStyle/>
        <a:p>
          <a:endParaRPr lang="en-US"/>
        </a:p>
      </dgm:t>
    </dgm:pt>
    <dgm:pt modelId="{39766433-5261-384E-AE8C-5345F9E80DBB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2008 Basel II implemented</a:t>
          </a:r>
          <a:endParaRPr lang="en-US" dirty="0">
            <a:solidFill>
              <a:schemeClr val="bg1"/>
            </a:solidFill>
          </a:endParaRPr>
        </a:p>
      </dgm:t>
    </dgm:pt>
    <dgm:pt modelId="{99DC75A8-7311-D047-B036-FE2CA3AB8E4E}" type="parTrans" cxnId="{F03DB5FF-2C36-8040-BB1B-BDED24BE7211}">
      <dgm:prSet/>
      <dgm:spPr/>
      <dgm:t>
        <a:bodyPr/>
        <a:lstStyle/>
        <a:p>
          <a:endParaRPr lang="en-US"/>
        </a:p>
      </dgm:t>
    </dgm:pt>
    <dgm:pt modelId="{F7324B34-0A4F-A348-BDF6-1D07B6BFE07B}" type="sibTrans" cxnId="{F03DB5FF-2C36-8040-BB1B-BDED24BE7211}">
      <dgm:prSet/>
      <dgm:spPr/>
      <dgm:t>
        <a:bodyPr/>
        <a:lstStyle/>
        <a:p>
          <a:endParaRPr lang="en-US"/>
        </a:p>
      </dgm:t>
    </dgm:pt>
    <dgm:pt modelId="{BA395DCF-8C41-C448-A532-54B48CDA0CAF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2010 Basel III agreed</a:t>
          </a:r>
          <a:endParaRPr lang="en-US" dirty="0">
            <a:solidFill>
              <a:schemeClr val="bg1"/>
            </a:solidFill>
          </a:endParaRPr>
        </a:p>
      </dgm:t>
    </dgm:pt>
    <dgm:pt modelId="{D4E2F0A4-CDA1-DB43-88F2-F6D96287924B}" type="parTrans" cxnId="{6CF155D1-EC32-124E-8A52-B3FD4A59D03E}">
      <dgm:prSet/>
      <dgm:spPr/>
      <dgm:t>
        <a:bodyPr/>
        <a:lstStyle/>
        <a:p>
          <a:endParaRPr lang="en-US"/>
        </a:p>
      </dgm:t>
    </dgm:pt>
    <dgm:pt modelId="{0F6A6F0B-4A3C-6549-A900-91CE5D142793}" type="sibTrans" cxnId="{6CF155D1-EC32-124E-8A52-B3FD4A59D03E}">
      <dgm:prSet/>
      <dgm:spPr/>
      <dgm:t>
        <a:bodyPr/>
        <a:lstStyle/>
        <a:p>
          <a:endParaRPr lang="en-US"/>
        </a:p>
      </dgm:t>
    </dgm:pt>
    <dgm:pt modelId="{B0EAB2FE-8278-1E47-88C7-87FACBA36162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2013 Basel III implemented</a:t>
          </a:r>
          <a:endParaRPr lang="en-US" dirty="0">
            <a:solidFill>
              <a:schemeClr val="bg1"/>
            </a:solidFill>
          </a:endParaRPr>
        </a:p>
      </dgm:t>
    </dgm:pt>
    <dgm:pt modelId="{0AEFACD5-B956-8046-925C-4B83DA131177}" type="sibTrans" cxnId="{5F5F2522-7A84-D541-BFCB-98047D45001F}">
      <dgm:prSet/>
      <dgm:spPr/>
      <dgm:t>
        <a:bodyPr/>
        <a:lstStyle/>
        <a:p>
          <a:endParaRPr lang="en-US"/>
        </a:p>
      </dgm:t>
    </dgm:pt>
    <dgm:pt modelId="{70A5D03B-81F6-5741-A518-563B9A505DDB}" type="parTrans" cxnId="{5F5F2522-7A84-D541-BFCB-98047D45001F}">
      <dgm:prSet/>
      <dgm:spPr/>
      <dgm:t>
        <a:bodyPr/>
        <a:lstStyle/>
        <a:p>
          <a:endParaRPr lang="en-US"/>
        </a:p>
      </dgm:t>
    </dgm:pt>
    <dgm:pt modelId="{4891116D-D179-B747-8641-00D3E6C0C74E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2010 Basel II.5 implemented</a:t>
          </a:r>
          <a:endParaRPr lang="en-US" dirty="0">
            <a:solidFill>
              <a:schemeClr val="bg1"/>
            </a:solidFill>
          </a:endParaRPr>
        </a:p>
      </dgm:t>
    </dgm:pt>
    <dgm:pt modelId="{939783E4-087A-B746-9EAE-3AA5EA996389}" type="sibTrans" cxnId="{55EDC8FA-3B4E-D149-80E7-4E0E577C6910}">
      <dgm:prSet/>
      <dgm:spPr/>
      <dgm:t>
        <a:bodyPr/>
        <a:lstStyle/>
        <a:p>
          <a:endParaRPr lang="en-US"/>
        </a:p>
      </dgm:t>
    </dgm:pt>
    <dgm:pt modelId="{83FB78F5-DE76-6149-97A7-79DC6E85A9D4}" type="parTrans" cxnId="{55EDC8FA-3B4E-D149-80E7-4E0E577C6910}">
      <dgm:prSet/>
      <dgm:spPr/>
      <dgm:t>
        <a:bodyPr/>
        <a:lstStyle/>
        <a:p>
          <a:endParaRPr lang="en-US"/>
        </a:p>
      </dgm:t>
    </dgm:pt>
    <dgm:pt modelId="{C9877EAD-3C4E-B141-A3EA-2BF77F99F1CE}" type="pres">
      <dgm:prSet presAssocID="{7104481A-3106-4546-8490-D2FC41223D25}" presName="Name0" presStyleCnt="0">
        <dgm:presLayoutVars>
          <dgm:dir/>
          <dgm:resizeHandles val="exact"/>
        </dgm:presLayoutVars>
      </dgm:prSet>
      <dgm:spPr/>
    </dgm:pt>
    <dgm:pt modelId="{EDE9918C-12E3-C64B-92E9-FEE9600C4D4D}" type="pres">
      <dgm:prSet presAssocID="{7104481A-3106-4546-8490-D2FC41223D25}" presName="arrow" presStyleLbl="bgShp" presStyleIdx="0" presStyleCnt="1"/>
      <dgm:spPr/>
      <dgm:t>
        <a:bodyPr/>
        <a:lstStyle/>
        <a:p>
          <a:endParaRPr lang="sv-SE"/>
        </a:p>
      </dgm:t>
    </dgm:pt>
    <dgm:pt modelId="{ECF5260B-746C-B641-94AC-BCE86F186BE5}" type="pres">
      <dgm:prSet presAssocID="{7104481A-3106-4546-8490-D2FC41223D25}" presName="points" presStyleCnt="0"/>
      <dgm:spPr/>
    </dgm:pt>
    <dgm:pt modelId="{1B032BD5-23E7-C74B-8BA2-0CBD92814323}" type="pres">
      <dgm:prSet presAssocID="{2B8C88E6-26A5-584C-B82B-B5A7BE3439A4}" presName="compositeA" presStyleCnt="0"/>
      <dgm:spPr/>
    </dgm:pt>
    <dgm:pt modelId="{6E63C2E3-5C07-7B42-A50F-29C551AA7529}" type="pres">
      <dgm:prSet presAssocID="{2B8C88E6-26A5-584C-B82B-B5A7BE3439A4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B8D46-3642-3A45-85F0-7C60B3C8B51A}" type="pres">
      <dgm:prSet presAssocID="{2B8C88E6-26A5-584C-B82B-B5A7BE3439A4}" presName="circleA" presStyleLbl="node1" presStyleIdx="0" presStyleCnt="7"/>
      <dgm:spPr/>
    </dgm:pt>
    <dgm:pt modelId="{E8FFAA2D-72A7-C241-88EB-ECB386AFF279}" type="pres">
      <dgm:prSet presAssocID="{2B8C88E6-26A5-584C-B82B-B5A7BE3439A4}" presName="spaceA" presStyleCnt="0"/>
      <dgm:spPr/>
    </dgm:pt>
    <dgm:pt modelId="{5631473C-4A2F-4B4D-8F72-ED7BBD666328}" type="pres">
      <dgm:prSet presAssocID="{B7EC1900-6153-084B-9F72-C475A6A9542E}" presName="space" presStyleCnt="0"/>
      <dgm:spPr/>
    </dgm:pt>
    <dgm:pt modelId="{6CD8BD51-9D72-A643-835E-10B084F5779B}" type="pres">
      <dgm:prSet presAssocID="{9F35A155-3543-F548-B168-5E3E76EE0009}" presName="compositeB" presStyleCnt="0"/>
      <dgm:spPr/>
    </dgm:pt>
    <dgm:pt modelId="{024D36A5-C17A-1042-A97B-7BDBA347DE33}" type="pres">
      <dgm:prSet presAssocID="{9F35A155-3543-F548-B168-5E3E76EE0009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567E2-646E-C045-84FA-66B0168C060F}" type="pres">
      <dgm:prSet presAssocID="{9F35A155-3543-F548-B168-5E3E76EE0009}" presName="circleB" presStyleLbl="node1" presStyleIdx="1" presStyleCnt="7"/>
      <dgm:spPr/>
    </dgm:pt>
    <dgm:pt modelId="{DCF602C6-6F5D-D147-86F8-DAFC0D9A310A}" type="pres">
      <dgm:prSet presAssocID="{9F35A155-3543-F548-B168-5E3E76EE0009}" presName="spaceB" presStyleCnt="0"/>
      <dgm:spPr/>
    </dgm:pt>
    <dgm:pt modelId="{B594F994-428D-4D46-ACBD-3D27F954A41A}" type="pres">
      <dgm:prSet presAssocID="{958DB9E1-AAAF-8F49-8DAA-29F87015099B}" presName="space" presStyleCnt="0"/>
      <dgm:spPr/>
    </dgm:pt>
    <dgm:pt modelId="{2E9C576D-6E52-474D-9B80-06D1F891E073}" type="pres">
      <dgm:prSet presAssocID="{825420AA-206F-914D-9071-E90F58556CC2}" presName="compositeA" presStyleCnt="0"/>
      <dgm:spPr/>
    </dgm:pt>
    <dgm:pt modelId="{FECCAA16-31EB-1845-8174-C0B754702E40}" type="pres">
      <dgm:prSet presAssocID="{825420AA-206F-914D-9071-E90F58556CC2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4FF2-C748-9A49-B6A5-F693E8BD92ED}" type="pres">
      <dgm:prSet presAssocID="{825420AA-206F-914D-9071-E90F58556CC2}" presName="circleA" presStyleLbl="node1" presStyleIdx="2" presStyleCnt="7"/>
      <dgm:spPr/>
    </dgm:pt>
    <dgm:pt modelId="{5FB48C71-612A-8F4A-AA60-EF4E777BB49A}" type="pres">
      <dgm:prSet presAssocID="{825420AA-206F-914D-9071-E90F58556CC2}" presName="spaceA" presStyleCnt="0"/>
      <dgm:spPr/>
    </dgm:pt>
    <dgm:pt modelId="{F97F2A91-669B-DE4C-B80D-E8EEB8941BDC}" type="pres">
      <dgm:prSet presAssocID="{C73D84EA-0D3A-1B43-9AD3-B47BF0798E17}" presName="space" presStyleCnt="0"/>
      <dgm:spPr/>
    </dgm:pt>
    <dgm:pt modelId="{2C49379F-EDAD-8941-9BAA-1F634D597EF9}" type="pres">
      <dgm:prSet presAssocID="{39766433-5261-384E-AE8C-5345F9E80DBB}" presName="compositeB" presStyleCnt="0"/>
      <dgm:spPr/>
    </dgm:pt>
    <dgm:pt modelId="{45D84B0B-47F5-CE48-9E2C-AC072A28391B}" type="pres">
      <dgm:prSet presAssocID="{39766433-5261-384E-AE8C-5345F9E80DBB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72326-9E95-764C-A02A-EFC58BFB5F6C}" type="pres">
      <dgm:prSet presAssocID="{39766433-5261-384E-AE8C-5345F9E80DBB}" presName="circleB" presStyleLbl="node1" presStyleIdx="3" presStyleCnt="7"/>
      <dgm:spPr/>
    </dgm:pt>
    <dgm:pt modelId="{C91F155B-6C6A-C648-8DDA-66AE085AC289}" type="pres">
      <dgm:prSet presAssocID="{39766433-5261-384E-AE8C-5345F9E80DBB}" presName="spaceB" presStyleCnt="0"/>
      <dgm:spPr/>
    </dgm:pt>
    <dgm:pt modelId="{A6256AF6-3257-7943-8BE1-684E1BF2F3BE}" type="pres">
      <dgm:prSet presAssocID="{F7324B34-0A4F-A348-BDF6-1D07B6BFE07B}" presName="space" presStyleCnt="0"/>
      <dgm:spPr/>
    </dgm:pt>
    <dgm:pt modelId="{4E9F6A8C-A1C4-4B4B-B5B9-91182DAAF120}" type="pres">
      <dgm:prSet presAssocID="{4891116D-D179-B747-8641-00D3E6C0C74E}" presName="compositeA" presStyleCnt="0"/>
      <dgm:spPr/>
    </dgm:pt>
    <dgm:pt modelId="{C64CB200-3AF2-FB4B-8154-D25E492C54BF}" type="pres">
      <dgm:prSet presAssocID="{4891116D-D179-B747-8641-00D3E6C0C74E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8EF31-EC6F-D84E-B177-727728C3827F}" type="pres">
      <dgm:prSet presAssocID="{4891116D-D179-B747-8641-00D3E6C0C74E}" presName="circleA" presStyleLbl="node1" presStyleIdx="4" presStyleCnt="7"/>
      <dgm:spPr/>
    </dgm:pt>
    <dgm:pt modelId="{D64CFED4-CB05-6E40-9961-D3AC1109983C}" type="pres">
      <dgm:prSet presAssocID="{4891116D-D179-B747-8641-00D3E6C0C74E}" presName="spaceA" presStyleCnt="0"/>
      <dgm:spPr/>
    </dgm:pt>
    <dgm:pt modelId="{3376F2D5-691C-864D-92E7-6FE14683F3A7}" type="pres">
      <dgm:prSet presAssocID="{939783E4-087A-B746-9EAE-3AA5EA996389}" presName="space" presStyleCnt="0"/>
      <dgm:spPr/>
    </dgm:pt>
    <dgm:pt modelId="{E4CC5D4F-FE4E-2448-8D52-21C15291CDEA}" type="pres">
      <dgm:prSet presAssocID="{BA395DCF-8C41-C448-A532-54B48CDA0CAF}" presName="compositeB" presStyleCnt="0"/>
      <dgm:spPr/>
    </dgm:pt>
    <dgm:pt modelId="{5EABCE26-8E01-4B4C-8A74-7B611D702BE6}" type="pres">
      <dgm:prSet presAssocID="{BA395DCF-8C41-C448-A532-54B48CDA0CAF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CAD41-E0BB-1846-AAFB-B0B4FA50E43A}" type="pres">
      <dgm:prSet presAssocID="{BA395DCF-8C41-C448-A532-54B48CDA0CAF}" presName="circleB" presStyleLbl="node1" presStyleIdx="5" presStyleCnt="7"/>
      <dgm:spPr/>
    </dgm:pt>
    <dgm:pt modelId="{1D83B33C-87FD-4743-8B53-0669C1538025}" type="pres">
      <dgm:prSet presAssocID="{BA395DCF-8C41-C448-A532-54B48CDA0CAF}" presName="spaceB" presStyleCnt="0"/>
      <dgm:spPr/>
    </dgm:pt>
    <dgm:pt modelId="{385D15C5-FEA5-FA47-9F1C-152EAC7EE9E6}" type="pres">
      <dgm:prSet presAssocID="{0F6A6F0B-4A3C-6549-A900-91CE5D142793}" presName="space" presStyleCnt="0"/>
      <dgm:spPr/>
    </dgm:pt>
    <dgm:pt modelId="{68632E5C-C654-D44B-A268-FC60C0B0BC22}" type="pres">
      <dgm:prSet presAssocID="{B0EAB2FE-8278-1E47-88C7-87FACBA36162}" presName="compositeA" presStyleCnt="0"/>
      <dgm:spPr/>
    </dgm:pt>
    <dgm:pt modelId="{1AC9EC28-2DC9-EF45-A8D2-617F0C569A3C}" type="pres">
      <dgm:prSet presAssocID="{B0EAB2FE-8278-1E47-88C7-87FACBA36162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DDEAC-877E-0543-B7FC-135E13DEC342}" type="pres">
      <dgm:prSet presAssocID="{B0EAB2FE-8278-1E47-88C7-87FACBA36162}" presName="circleA" presStyleLbl="node1" presStyleIdx="6" presStyleCnt="7"/>
      <dgm:spPr/>
    </dgm:pt>
    <dgm:pt modelId="{27DE9976-B624-2E43-A914-253526100067}" type="pres">
      <dgm:prSet presAssocID="{B0EAB2FE-8278-1E47-88C7-87FACBA36162}" presName="spaceA" presStyleCnt="0"/>
      <dgm:spPr/>
    </dgm:pt>
  </dgm:ptLst>
  <dgm:cxnLst>
    <dgm:cxn modelId="{578ECB00-E7BE-E64E-934F-AC0274AA7AD6}" srcId="{7104481A-3106-4546-8490-D2FC41223D25}" destId="{2B8C88E6-26A5-584C-B82B-B5A7BE3439A4}" srcOrd="0" destOrd="0" parTransId="{8CBA1D5B-7DA2-7B4C-9381-1D6A99DCA6D1}" sibTransId="{B7EC1900-6153-084B-9F72-C475A6A9542E}"/>
    <dgm:cxn modelId="{55EDC8FA-3B4E-D149-80E7-4E0E577C6910}" srcId="{7104481A-3106-4546-8490-D2FC41223D25}" destId="{4891116D-D179-B747-8641-00D3E6C0C74E}" srcOrd="4" destOrd="0" parTransId="{83FB78F5-DE76-6149-97A7-79DC6E85A9D4}" sibTransId="{939783E4-087A-B746-9EAE-3AA5EA996389}"/>
    <dgm:cxn modelId="{8FDA3C3D-671F-1644-8B5D-CD94B3FB36FA}" srcId="{7104481A-3106-4546-8490-D2FC41223D25}" destId="{825420AA-206F-914D-9071-E90F58556CC2}" srcOrd="2" destOrd="0" parTransId="{DA08D8A5-AD82-1C4C-B8CF-C53D63B1BDCE}" sibTransId="{C73D84EA-0D3A-1B43-9AD3-B47BF0798E17}"/>
    <dgm:cxn modelId="{C0E59DC2-A3C1-451A-A5ED-08EDA269802B}" type="presOf" srcId="{B0EAB2FE-8278-1E47-88C7-87FACBA36162}" destId="{1AC9EC28-2DC9-EF45-A8D2-617F0C569A3C}" srcOrd="0" destOrd="0" presId="urn:microsoft.com/office/officeart/2005/8/layout/hProcess11"/>
    <dgm:cxn modelId="{2D816AD3-BBDD-4D02-8B41-C23A22F89B7D}" type="presOf" srcId="{825420AA-206F-914D-9071-E90F58556CC2}" destId="{FECCAA16-31EB-1845-8174-C0B754702E40}" srcOrd="0" destOrd="0" presId="urn:microsoft.com/office/officeart/2005/8/layout/hProcess11"/>
    <dgm:cxn modelId="{C75D5E02-E9EC-4EBB-89CD-970448BADCA0}" type="presOf" srcId="{9F35A155-3543-F548-B168-5E3E76EE0009}" destId="{024D36A5-C17A-1042-A97B-7BDBA347DE33}" srcOrd="0" destOrd="0" presId="urn:microsoft.com/office/officeart/2005/8/layout/hProcess11"/>
    <dgm:cxn modelId="{394C5E38-7733-46B3-9B35-FC21D7C7DA2D}" type="presOf" srcId="{BA395DCF-8C41-C448-A532-54B48CDA0CAF}" destId="{5EABCE26-8E01-4B4C-8A74-7B611D702BE6}" srcOrd="0" destOrd="0" presId="urn:microsoft.com/office/officeart/2005/8/layout/hProcess11"/>
    <dgm:cxn modelId="{5F5F2522-7A84-D541-BFCB-98047D45001F}" srcId="{7104481A-3106-4546-8490-D2FC41223D25}" destId="{B0EAB2FE-8278-1E47-88C7-87FACBA36162}" srcOrd="6" destOrd="0" parTransId="{70A5D03B-81F6-5741-A518-563B9A505DDB}" sibTransId="{0AEFACD5-B956-8046-925C-4B83DA131177}"/>
    <dgm:cxn modelId="{307C44CD-7190-42BE-9884-F55A9A0F1046}" type="presOf" srcId="{4891116D-D179-B747-8641-00D3E6C0C74E}" destId="{C64CB200-3AF2-FB4B-8154-D25E492C54BF}" srcOrd="0" destOrd="0" presId="urn:microsoft.com/office/officeart/2005/8/layout/hProcess11"/>
    <dgm:cxn modelId="{0E030899-8834-7640-8DE2-9810C9EAABD4}" srcId="{7104481A-3106-4546-8490-D2FC41223D25}" destId="{9F35A155-3543-F548-B168-5E3E76EE0009}" srcOrd="1" destOrd="0" parTransId="{2221C015-FA3F-F940-8AF3-B48F79FA8505}" sibTransId="{958DB9E1-AAAF-8F49-8DAA-29F87015099B}"/>
    <dgm:cxn modelId="{A2C97FCD-39C2-43C4-8B5A-87A1AA4B634B}" type="presOf" srcId="{7104481A-3106-4546-8490-D2FC41223D25}" destId="{C9877EAD-3C4E-B141-A3EA-2BF77F99F1CE}" srcOrd="0" destOrd="0" presId="urn:microsoft.com/office/officeart/2005/8/layout/hProcess11"/>
    <dgm:cxn modelId="{E1E4980E-9570-446F-AF24-6154F2B32A08}" type="presOf" srcId="{39766433-5261-384E-AE8C-5345F9E80DBB}" destId="{45D84B0B-47F5-CE48-9E2C-AC072A28391B}" srcOrd="0" destOrd="0" presId="urn:microsoft.com/office/officeart/2005/8/layout/hProcess11"/>
    <dgm:cxn modelId="{10CA6AD1-E777-4857-B8D8-349D9184577A}" type="presOf" srcId="{2B8C88E6-26A5-584C-B82B-B5A7BE3439A4}" destId="{6E63C2E3-5C07-7B42-A50F-29C551AA7529}" srcOrd="0" destOrd="0" presId="urn:microsoft.com/office/officeart/2005/8/layout/hProcess11"/>
    <dgm:cxn modelId="{6CF155D1-EC32-124E-8A52-B3FD4A59D03E}" srcId="{7104481A-3106-4546-8490-D2FC41223D25}" destId="{BA395DCF-8C41-C448-A532-54B48CDA0CAF}" srcOrd="5" destOrd="0" parTransId="{D4E2F0A4-CDA1-DB43-88F2-F6D96287924B}" sibTransId="{0F6A6F0B-4A3C-6549-A900-91CE5D142793}"/>
    <dgm:cxn modelId="{F03DB5FF-2C36-8040-BB1B-BDED24BE7211}" srcId="{7104481A-3106-4546-8490-D2FC41223D25}" destId="{39766433-5261-384E-AE8C-5345F9E80DBB}" srcOrd="3" destOrd="0" parTransId="{99DC75A8-7311-D047-B036-FE2CA3AB8E4E}" sibTransId="{F7324B34-0A4F-A348-BDF6-1D07B6BFE07B}"/>
    <dgm:cxn modelId="{7B0BB430-81B6-40B8-A13F-00ABC618499D}" type="presParOf" srcId="{C9877EAD-3C4E-B141-A3EA-2BF77F99F1CE}" destId="{EDE9918C-12E3-C64B-92E9-FEE9600C4D4D}" srcOrd="0" destOrd="0" presId="urn:microsoft.com/office/officeart/2005/8/layout/hProcess11"/>
    <dgm:cxn modelId="{CDE2295E-F00C-4E7F-8A02-5B55B2F1CD58}" type="presParOf" srcId="{C9877EAD-3C4E-B141-A3EA-2BF77F99F1CE}" destId="{ECF5260B-746C-B641-94AC-BCE86F186BE5}" srcOrd="1" destOrd="0" presId="urn:microsoft.com/office/officeart/2005/8/layout/hProcess11"/>
    <dgm:cxn modelId="{5D48946F-3D4A-46AA-A144-772996008B73}" type="presParOf" srcId="{ECF5260B-746C-B641-94AC-BCE86F186BE5}" destId="{1B032BD5-23E7-C74B-8BA2-0CBD92814323}" srcOrd="0" destOrd="0" presId="urn:microsoft.com/office/officeart/2005/8/layout/hProcess11"/>
    <dgm:cxn modelId="{A4AA9132-ADEB-4E1D-84A5-54D4E489628B}" type="presParOf" srcId="{1B032BD5-23E7-C74B-8BA2-0CBD92814323}" destId="{6E63C2E3-5C07-7B42-A50F-29C551AA7529}" srcOrd="0" destOrd="0" presId="urn:microsoft.com/office/officeart/2005/8/layout/hProcess11"/>
    <dgm:cxn modelId="{7DBD1C86-77D6-47B1-B04B-39C32745E4E9}" type="presParOf" srcId="{1B032BD5-23E7-C74B-8BA2-0CBD92814323}" destId="{C6BB8D46-3642-3A45-85F0-7C60B3C8B51A}" srcOrd="1" destOrd="0" presId="urn:microsoft.com/office/officeart/2005/8/layout/hProcess11"/>
    <dgm:cxn modelId="{2CECD2BA-D2A7-4730-8013-9B585A8FE45E}" type="presParOf" srcId="{1B032BD5-23E7-C74B-8BA2-0CBD92814323}" destId="{E8FFAA2D-72A7-C241-88EB-ECB386AFF279}" srcOrd="2" destOrd="0" presId="urn:microsoft.com/office/officeart/2005/8/layout/hProcess11"/>
    <dgm:cxn modelId="{02C665FD-C4C4-4787-B372-69C4A2C3B122}" type="presParOf" srcId="{ECF5260B-746C-B641-94AC-BCE86F186BE5}" destId="{5631473C-4A2F-4B4D-8F72-ED7BBD666328}" srcOrd="1" destOrd="0" presId="urn:microsoft.com/office/officeart/2005/8/layout/hProcess11"/>
    <dgm:cxn modelId="{C17A3DBA-8B8E-46A0-83B9-0F8B4CE7C3C7}" type="presParOf" srcId="{ECF5260B-746C-B641-94AC-BCE86F186BE5}" destId="{6CD8BD51-9D72-A643-835E-10B084F5779B}" srcOrd="2" destOrd="0" presId="urn:microsoft.com/office/officeart/2005/8/layout/hProcess11"/>
    <dgm:cxn modelId="{D0AF3227-BA80-4EB5-AD1F-E01BD36BF04D}" type="presParOf" srcId="{6CD8BD51-9D72-A643-835E-10B084F5779B}" destId="{024D36A5-C17A-1042-A97B-7BDBA347DE33}" srcOrd="0" destOrd="0" presId="urn:microsoft.com/office/officeart/2005/8/layout/hProcess11"/>
    <dgm:cxn modelId="{21A765A6-B4B7-4445-BBD4-0E671150D47C}" type="presParOf" srcId="{6CD8BD51-9D72-A643-835E-10B084F5779B}" destId="{4F4567E2-646E-C045-84FA-66B0168C060F}" srcOrd="1" destOrd="0" presId="urn:microsoft.com/office/officeart/2005/8/layout/hProcess11"/>
    <dgm:cxn modelId="{6F53A8BF-4194-4A09-83C0-8393D4DE1BC4}" type="presParOf" srcId="{6CD8BD51-9D72-A643-835E-10B084F5779B}" destId="{DCF602C6-6F5D-D147-86F8-DAFC0D9A310A}" srcOrd="2" destOrd="0" presId="urn:microsoft.com/office/officeart/2005/8/layout/hProcess11"/>
    <dgm:cxn modelId="{93BD2511-2CB1-4A30-8F85-C0B5B9C8DDB1}" type="presParOf" srcId="{ECF5260B-746C-B641-94AC-BCE86F186BE5}" destId="{B594F994-428D-4D46-ACBD-3D27F954A41A}" srcOrd="3" destOrd="0" presId="urn:microsoft.com/office/officeart/2005/8/layout/hProcess11"/>
    <dgm:cxn modelId="{15583AE0-82A0-423F-8D82-E4078E0F38F4}" type="presParOf" srcId="{ECF5260B-746C-B641-94AC-BCE86F186BE5}" destId="{2E9C576D-6E52-474D-9B80-06D1F891E073}" srcOrd="4" destOrd="0" presId="urn:microsoft.com/office/officeart/2005/8/layout/hProcess11"/>
    <dgm:cxn modelId="{B58F1CE3-81D8-4496-8A95-881FD311C768}" type="presParOf" srcId="{2E9C576D-6E52-474D-9B80-06D1F891E073}" destId="{FECCAA16-31EB-1845-8174-C0B754702E40}" srcOrd="0" destOrd="0" presId="urn:microsoft.com/office/officeart/2005/8/layout/hProcess11"/>
    <dgm:cxn modelId="{092E190E-ADB8-4702-815B-09A9E1E41B93}" type="presParOf" srcId="{2E9C576D-6E52-474D-9B80-06D1F891E073}" destId="{1A894FF2-C748-9A49-B6A5-F693E8BD92ED}" srcOrd="1" destOrd="0" presId="urn:microsoft.com/office/officeart/2005/8/layout/hProcess11"/>
    <dgm:cxn modelId="{A5448950-983A-48C9-9CEB-1C66560E8C7F}" type="presParOf" srcId="{2E9C576D-6E52-474D-9B80-06D1F891E073}" destId="{5FB48C71-612A-8F4A-AA60-EF4E777BB49A}" srcOrd="2" destOrd="0" presId="urn:microsoft.com/office/officeart/2005/8/layout/hProcess11"/>
    <dgm:cxn modelId="{E31CDD4F-A392-48D9-AA40-7E0847FCE8F7}" type="presParOf" srcId="{ECF5260B-746C-B641-94AC-BCE86F186BE5}" destId="{F97F2A91-669B-DE4C-B80D-E8EEB8941BDC}" srcOrd="5" destOrd="0" presId="urn:microsoft.com/office/officeart/2005/8/layout/hProcess11"/>
    <dgm:cxn modelId="{3EC94F0A-64FB-483E-AF8E-8D708D7C797E}" type="presParOf" srcId="{ECF5260B-746C-B641-94AC-BCE86F186BE5}" destId="{2C49379F-EDAD-8941-9BAA-1F634D597EF9}" srcOrd="6" destOrd="0" presId="urn:microsoft.com/office/officeart/2005/8/layout/hProcess11"/>
    <dgm:cxn modelId="{A2161E46-8DD9-4B58-8E76-C9C82DCC0E58}" type="presParOf" srcId="{2C49379F-EDAD-8941-9BAA-1F634D597EF9}" destId="{45D84B0B-47F5-CE48-9E2C-AC072A28391B}" srcOrd="0" destOrd="0" presId="urn:microsoft.com/office/officeart/2005/8/layout/hProcess11"/>
    <dgm:cxn modelId="{726C8A4D-1481-4E47-A8CC-A28AD97B6F5D}" type="presParOf" srcId="{2C49379F-EDAD-8941-9BAA-1F634D597EF9}" destId="{19672326-9E95-764C-A02A-EFC58BFB5F6C}" srcOrd="1" destOrd="0" presId="urn:microsoft.com/office/officeart/2005/8/layout/hProcess11"/>
    <dgm:cxn modelId="{8ED8FFE1-292A-4DF9-8B67-455DA6BBB58B}" type="presParOf" srcId="{2C49379F-EDAD-8941-9BAA-1F634D597EF9}" destId="{C91F155B-6C6A-C648-8DDA-66AE085AC289}" srcOrd="2" destOrd="0" presId="urn:microsoft.com/office/officeart/2005/8/layout/hProcess11"/>
    <dgm:cxn modelId="{5D5C6950-6C2B-4BC6-A7A2-56F7C9369552}" type="presParOf" srcId="{ECF5260B-746C-B641-94AC-BCE86F186BE5}" destId="{A6256AF6-3257-7943-8BE1-684E1BF2F3BE}" srcOrd="7" destOrd="0" presId="urn:microsoft.com/office/officeart/2005/8/layout/hProcess11"/>
    <dgm:cxn modelId="{BC9362DC-9ED3-4BEE-9FD9-2A888159FBC0}" type="presParOf" srcId="{ECF5260B-746C-B641-94AC-BCE86F186BE5}" destId="{4E9F6A8C-A1C4-4B4B-B5B9-91182DAAF120}" srcOrd="8" destOrd="0" presId="urn:microsoft.com/office/officeart/2005/8/layout/hProcess11"/>
    <dgm:cxn modelId="{91CE3E7F-5399-43A1-A585-FB6AE4E98D24}" type="presParOf" srcId="{4E9F6A8C-A1C4-4B4B-B5B9-91182DAAF120}" destId="{C64CB200-3AF2-FB4B-8154-D25E492C54BF}" srcOrd="0" destOrd="0" presId="urn:microsoft.com/office/officeart/2005/8/layout/hProcess11"/>
    <dgm:cxn modelId="{E4003835-7F0A-4AB4-A399-94576644149B}" type="presParOf" srcId="{4E9F6A8C-A1C4-4B4B-B5B9-91182DAAF120}" destId="{DCB8EF31-EC6F-D84E-B177-727728C3827F}" srcOrd="1" destOrd="0" presId="urn:microsoft.com/office/officeart/2005/8/layout/hProcess11"/>
    <dgm:cxn modelId="{6BF47543-F0CD-4508-9321-EB3AD431A231}" type="presParOf" srcId="{4E9F6A8C-A1C4-4B4B-B5B9-91182DAAF120}" destId="{D64CFED4-CB05-6E40-9961-D3AC1109983C}" srcOrd="2" destOrd="0" presId="urn:microsoft.com/office/officeart/2005/8/layout/hProcess11"/>
    <dgm:cxn modelId="{29D20440-A39D-4F4F-84C7-CA6CC4A866A2}" type="presParOf" srcId="{ECF5260B-746C-B641-94AC-BCE86F186BE5}" destId="{3376F2D5-691C-864D-92E7-6FE14683F3A7}" srcOrd="9" destOrd="0" presId="urn:microsoft.com/office/officeart/2005/8/layout/hProcess11"/>
    <dgm:cxn modelId="{ACEF68AC-22D0-432B-B161-FFD50CB8A1BF}" type="presParOf" srcId="{ECF5260B-746C-B641-94AC-BCE86F186BE5}" destId="{E4CC5D4F-FE4E-2448-8D52-21C15291CDEA}" srcOrd="10" destOrd="0" presId="urn:microsoft.com/office/officeart/2005/8/layout/hProcess11"/>
    <dgm:cxn modelId="{75AFC268-23FA-4C8D-B6A3-056AB10350F5}" type="presParOf" srcId="{E4CC5D4F-FE4E-2448-8D52-21C15291CDEA}" destId="{5EABCE26-8E01-4B4C-8A74-7B611D702BE6}" srcOrd="0" destOrd="0" presId="urn:microsoft.com/office/officeart/2005/8/layout/hProcess11"/>
    <dgm:cxn modelId="{C1BD5AF8-A43E-40E7-BB3B-74EC2B4BADFC}" type="presParOf" srcId="{E4CC5D4F-FE4E-2448-8D52-21C15291CDEA}" destId="{19FCAD41-E0BB-1846-AAFB-B0B4FA50E43A}" srcOrd="1" destOrd="0" presId="urn:microsoft.com/office/officeart/2005/8/layout/hProcess11"/>
    <dgm:cxn modelId="{38BD7FCA-20DB-4533-8254-94E0FE1A0638}" type="presParOf" srcId="{E4CC5D4F-FE4E-2448-8D52-21C15291CDEA}" destId="{1D83B33C-87FD-4743-8B53-0669C1538025}" srcOrd="2" destOrd="0" presId="urn:microsoft.com/office/officeart/2005/8/layout/hProcess11"/>
    <dgm:cxn modelId="{BDC7930A-6DD1-4876-9BB5-E686A10E1501}" type="presParOf" srcId="{ECF5260B-746C-B641-94AC-BCE86F186BE5}" destId="{385D15C5-FEA5-FA47-9F1C-152EAC7EE9E6}" srcOrd="11" destOrd="0" presId="urn:microsoft.com/office/officeart/2005/8/layout/hProcess11"/>
    <dgm:cxn modelId="{6B2DA776-CD52-410A-A392-C7449FC001E3}" type="presParOf" srcId="{ECF5260B-746C-B641-94AC-BCE86F186BE5}" destId="{68632E5C-C654-D44B-A268-FC60C0B0BC22}" srcOrd="12" destOrd="0" presId="urn:microsoft.com/office/officeart/2005/8/layout/hProcess11"/>
    <dgm:cxn modelId="{D99E4D2C-4FBB-4C89-BB72-51A01C79C253}" type="presParOf" srcId="{68632E5C-C654-D44B-A268-FC60C0B0BC22}" destId="{1AC9EC28-2DC9-EF45-A8D2-617F0C569A3C}" srcOrd="0" destOrd="0" presId="urn:microsoft.com/office/officeart/2005/8/layout/hProcess11"/>
    <dgm:cxn modelId="{72603779-1FA8-4798-9EA2-491C863453C6}" type="presParOf" srcId="{68632E5C-C654-D44B-A268-FC60C0B0BC22}" destId="{6D6DDEAC-877E-0543-B7FC-135E13DEC342}" srcOrd="1" destOrd="0" presId="urn:microsoft.com/office/officeart/2005/8/layout/hProcess11"/>
    <dgm:cxn modelId="{B4BD69D2-7D60-49FB-9F44-72CA4EF7718A}" type="presParOf" srcId="{68632E5C-C654-D44B-A268-FC60C0B0BC22}" destId="{27DE9976-B624-2E43-A914-2535261000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04481A-3106-4546-8490-D2FC41223D25}" type="doc">
      <dgm:prSet loTypeId="urn:microsoft.com/office/officeart/2005/8/layout/hProcess11" loCatId="" qsTypeId="urn:microsoft.com/office/officeart/2005/8/quickstyle/simple2" qsCatId="simple" csTypeId="urn:microsoft.com/office/officeart/2005/8/colors/accent1_2" csCatId="accent1" phldr="1"/>
      <dgm:spPr/>
    </dgm:pt>
    <dgm:pt modelId="{2B8C88E6-26A5-584C-B82B-B5A7BE3439A4}">
      <dgm:prSet phldrT="[Text]"/>
      <dgm:spPr/>
      <dgm:t>
        <a:bodyPr/>
        <a:lstStyle/>
        <a:p>
          <a:r>
            <a:rPr lang="en-US" dirty="0" smtClean="0"/>
            <a:t>1988 Basel I completed</a:t>
          </a:r>
        </a:p>
      </dgm:t>
    </dgm:pt>
    <dgm:pt modelId="{8CBA1D5B-7DA2-7B4C-9381-1D6A99DCA6D1}" type="parTrans" cxnId="{578ECB00-E7BE-E64E-934F-AC0274AA7AD6}">
      <dgm:prSet/>
      <dgm:spPr/>
      <dgm:t>
        <a:bodyPr/>
        <a:lstStyle/>
        <a:p>
          <a:endParaRPr lang="en-US"/>
        </a:p>
      </dgm:t>
    </dgm:pt>
    <dgm:pt modelId="{B7EC1900-6153-084B-9F72-C475A6A9542E}" type="sibTrans" cxnId="{578ECB00-E7BE-E64E-934F-AC0274AA7AD6}">
      <dgm:prSet/>
      <dgm:spPr/>
      <dgm:t>
        <a:bodyPr/>
        <a:lstStyle/>
        <a:p>
          <a:endParaRPr lang="en-US"/>
        </a:p>
      </dgm:t>
    </dgm:pt>
    <dgm:pt modelId="{9F35A155-3543-F548-B168-5E3E76EE0009}">
      <dgm:prSet phldrT="[Text]"/>
      <dgm:spPr/>
      <dgm:t>
        <a:bodyPr/>
        <a:lstStyle/>
        <a:p>
          <a:r>
            <a:rPr lang="en-US" dirty="0" smtClean="0"/>
            <a:t>1993 Standardised model for market risk</a:t>
          </a:r>
          <a:endParaRPr lang="en-US" dirty="0"/>
        </a:p>
      </dgm:t>
    </dgm:pt>
    <dgm:pt modelId="{2221C015-FA3F-F940-8AF3-B48F79FA8505}" type="parTrans" cxnId="{0E030899-8834-7640-8DE2-9810C9EAABD4}">
      <dgm:prSet/>
      <dgm:spPr/>
      <dgm:t>
        <a:bodyPr/>
        <a:lstStyle/>
        <a:p>
          <a:endParaRPr lang="en-US"/>
        </a:p>
      </dgm:t>
    </dgm:pt>
    <dgm:pt modelId="{958DB9E1-AAAF-8F49-8DAA-29F87015099B}" type="sibTrans" cxnId="{0E030899-8834-7640-8DE2-9810C9EAABD4}">
      <dgm:prSet/>
      <dgm:spPr/>
      <dgm:t>
        <a:bodyPr/>
        <a:lstStyle/>
        <a:p>
          <a:endParaRPr lang="en-US"/>
        </a:p>
      </dgm:t>
    </dgm:pt>
    <dgm:pt modelId="{825420AA-206F-914D-9071-E90F58556CC2}">
      <dgm:prSet phldrT="[Text]"/>
      <dgm:spPr/>
      <dgm:t>
        <a:bodyPr/>
        <a:lstStyle/>
        <a:p>
          <a:r>
            <a:rPr lang="en-US" dirty="0" smtClean="0"/>
            <a:t>1996 Internal model</a:t>
          </a:r>
        </a:p>
      </dgm:t>
    </dgm:pt>
    <dgm:pt modelId="{DA08D8A5-AD82-1C4C-B8CF-C53D63B1BDCE}" type="parTrans" cxnId="{8FDA3C3D-671F-1644-8B5D-CD94B3FB36FA}">
      <dgm:prSet/>
      <dgm:spPr/>
      <dgm:t>
        <a:bodyPr/>
        <a:lstStyle/>
        <a:p>
          <a:endParaRPr lang="en-US"/>
        </a:p>
      </dgm:t>
    </dgm:pt>
    <dgm:pt modelId="{C73D84EA-0D3A-1B43-9AD3-B47BF0798E17}" type="sibTrans" cxnId="{8FDA3C3D-671F-1644-8B5D-CD94B3FB36FA}">
      <dgm:prSet/>
      <dgm:spPr/>
      <dgm:t>
        <a:bodyPr/>
        <a:lstStyle/>
        <a:p>
          <a:endParaRPr lang="en-US"/>
        </a:p>
      </dgm:t>
    </dgm:pt>
    <dgm:pt modelId="{39766433-5261-384E-AE8C-5345F9E80DBB}">
      <dgm:prSet/>
      <dgm:spPr/>
      <dgm:t>
        <a:bodyPr/>
        <a:lstStyle/>
        <a:p>
          <a:r>
            <a:rPr lang="en-US" dirty="0" smtClean="0"/>
            <a:t>2008 Basel II implemented</a:t>
          </a:r>
          <a:endParaRPr lang="en-US" dirty="0"/>
        </a:p>
      </dgm:t>
    </dgm:pt>
    <dgm:pt modelId="{99DC75A8-7311-D047-B036-FE2CA3AB8E4E}" type="parTrans" cxnId="{F03DB5FF-2C36-8040-BB1B-BDED24BE7211}">
      <dgm:prSet/>
      <dgm:spPr/>
      <dgm:t>
        <a:bodyPr/>
        <a:lstStyle/>
        <a:p>
          <a:endParaRPr lang="en-US"/>
        </a:p>
      </dgm:t>
    </dgm:pt>
    <dgm:pt modelId="{F7324B34-0A4F-A348-BDF6-1D07B6BFE07B}" type="sibTrans" cxnId="{F03DB5FF-2C36-8040-BB1B-BDED24BE7211}">
      <dgm:prSet/>
      <dgm:spPr/>
      <dgm:t>
        <a:bodyPr/>
        <a:lstStyle/>
        <a:p>
          <a:endParaRPr lang="en-US"/>
        </a:p>
      </dgm:t>
    </dgm:pt>
    <dgm:pt modelId="{BA395DCF-8C41-C448-A532-54B48CDA0CAF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2010 Basel III agreed</a:t>
          </a:r>
          <a:endParaRPr lang="en-US" dirty="0">
            <a:solidFill>
              <a:schemeClr val="bg1"/>
            </a:solidFill>
          </a:endParaRPr>
        </a:p>
      </dgm:t>
    </dgm:pt>
    <dgm:pt modelId="{D4E2F0A4-CDA1-DB43-88F2-F6D96287924B}" type="parTrans" cxnId="{6CF155D1-EC32-124E-8A52-B3FD4A59D03E}">
      <dgm:prSet/>
      <dgm:spPr/>
      <dgm:t>
        <a:bodyPr/>
        <a:lstStyle/>
        <a:p>
          <a:endParaRPr lang="en-US"/>
        </a:p>
      </dgm:t>
    </dgm:pt>
    <dgm:pt modelId="{0F6A6F0B-4A3C-6549-A900-91CE5D142793}" type="sibTrans" cxnId="{6CF155D1-EC32-124E-8A52-B3FD4A59D03E}">
      <dgm:prSet/>
      <dgm:spPr/>
      <dgm:t>
        <a:bodyPr/>
        <a:lstStyle/>
        <a:p>
          <a:endParaRPr lang="en-US"/>
        </a:p>
      </dgm:t>
    </dgm:pt>
    <dgm:pt modelId="{B0EAB2FE-8278-1E47-88C7-87FACBA36162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2013 Basel III implemented</a:t>
          </a:r>
          <a:endParaRPr lang="en-US" dirty="0">
            <a:solidFill>
              <a:schemeClr val="bg1"/>
            </a:solidFill>
          </a:endParaRPr>
        </a:p>
      </dgm:t>
    </dgm:pt>
    <dgm:pt modelId="{0AEFACD5-B956-8046-925C-4B83DA131177}" type="sibTrans" cxnId="{5F5F2522-7A84-D541-BFCB-98047D45001F}">
      <dgm:prSet/>
      <dgm:spPr/>
      <dgm:t>
        <a:bodyPr/>
        <a:lstStyle/>
        <a:p>
          <a:endParaRPr lang="en-US"/>
        </a:p>
      </dgm:t>
    </dgm:pt>
    <dgm:pt modelId="{70A5D03B-81F6-5741-A518-563B9A505DDB}" type="parTrans" cxnId="{5F5F2522-7A84-D541-BFCB-98047D45001F}">
      <dgm:prSet/>
      <dgm:spPr/>
      <dgm:t>
        <a:bodyPr/>
        <a:lstStyle/>
        <a:p>
          <a:endParaRPr lang="en-US"/>
        </a:p>
      </dgm:t>
    </dgm:pt>
    <dgm:pt modelId="{4891116D-D179-B747-8641-00D3E6C0C74E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2010 Basel II.5 implemented</a:t>
          </a:r>
          <a:endParaRPr lang="en-US" dirty="0">
            <a:solidFill>
              <a:schemeClr val="bg1"/>
            </a:solidFill>
          </a:endParaRPr>
        </a:p>
      </dgm:t>
    </dgm:pt>
    <dgm:pt modelId="{939783E4-087A-B746-9EAE-3AA5EA996389}" type="sibTrans" cxnId="{55EDC8FA-3B4E-D149-80E7-4E0E577C6910}">
      <dgm:prSet/>
      <dgm:spPr/>
      <dgm:t>
        <a:bodyPr/>
        <a:lstStyle/>
        <a:p>
          <a:endParaRPr lang="en-US"/>
        </a:p>
      </dgm:t>
    </dgm:pt>
    <dgm:pt modelId="{83FB78F5-DE76-6149-97A7-79DC6E85A9D4}" type="parTrans" cxnId="{55EDC8FA-3B4E-D149-80E7-4E0E577C6910}">
      <dgm:prSet/>
      <dgm:spPr/>
      <dgm:t>
        <a:bodyPr/>
        <a:lstStyle/>
        <a:p>
          <a:endParaRPr lang="en-US"/>
        </a:p>
      </dgm:t>
    </dgm:pt>
    <dgm:pt modelId="{C9877EAD-3C4E-B141-A3EA-2BF77F99F1CE}" type="pres">
      <dgm:prSet presAssocID="{7104481A-3106-4546-8490-D2FC41223D25}" presName="Name0" presStyleCnt="0">
        <dgm:presLayoutVars>
          <dgm:dir/>
          <dgm:resizeHandles val="exact"/>
        </dgm:presLayoutVars>
      </dgm:prSet>
      <dgm:spPr/>
    </dgm:pt>
    <dgm:pt modelId="{EDE9918C-12E3-C64B-92E9-FEE9600C4D4D}" type="pres">
      <dgm:prSet presAssocID="{7104481A-3106-4546-8490-D2FC41223D25}" presName="arrow" presStyleLbl="bgShp" presStyleIdx="0" presStyleCnt="1"/>
      <dgm:spPr/>
      <dgm:t>
        <a:bodyPr/>
        <a:lstStyle/>
        <a:p>
          <a:endParaRPr lang="sv-SE"/>
        </a:p>
      </dgm:t>
    </dgm:pt>
    <dgm:pt modelId="{ECF5260B-746C-B641-94AC-BCE86F186BE5}" type="pres">
      <dgm:prSet presAssocID="{7104481A-3106-4546-8490-D2FC41223D25}" presName="points" presStyleCnt="0"/>
      <dgm:spPr/>
    </dgm:pt>
    <dgm:pt modelId="{1B032BD5-23E7-C74B-8BA2-0CBD92814323}" type="pres">
      <dgm:prSet presAssocID="{2B8C88E6-26A5-584C-B82B-B5A7BE3439A4}" presName="compositeA" presStyleCnt="0"/>
      <dgm:spPr/>
    </dgm:pt>
    <dgm:pt modelId="{6E63C2E3-5C07-7B42-A50F-29C551AA7529}" type="pres">
      <dgm:prSet presAssocID="{2B8C88E6-26A5-584C-B82B-B5A7BE3439A4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B8D46-3642-3A45-85F0-7C60B3C8B51A}" type="pres">
      <dgm:prSet presAssocID="{2B8C88E6-26A5-584C-B82B-B5A7BE3439A4}" presName="circleA" presStyleLbl="node1" presStyleIdx="0" presStyleCnt="7"/>
      <dgm:spPr/>
    </dgm:pt>
    <dgm:pt modelId="{E8FFAA2D-72A7-C241-88EB-ECB386AFF279}" type="pres">
      <dgm:prSet presAssocID="{2B8C88E6-26A5-584C-B82B-B5A7BE3439A4}" presName="spaceA" presStyleCnt="0"/>
      <dgm:spPr/>
    </dgm:pt>
    <dgm:pt modelId="{5631473C-4A2F-4B4D-8F72-ED7BBD666328}" type="pres">
      <dgm:prSet presAssocID="{B7EC1900-6153-084B-9F72-C475A6A9542E}" presName="space" presStyleCnt="0"/>
      <dgm:spPr/>
    </dgm:pt>
    <dgm:pt modelId="{6CD8BD51-9D72-A643-835E-10B084F5779B}" type="pres">
      <dgm:prSet presAssocID="{9F35A155-3543-F548-B168-5E3E76EE0009}" presName="compositeB" presStyleCnt="0"/>
      <dgm:spPr/>
    </dgm:pt>
    <dgm:pt modelId="{024D36A5-C17A-1042-A97B-7BDBA347DE33}" type="pres">
      <dgm:prSet presAssocID="{9F35A155-3543-F548-B168-5E3E76EE0009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567E2-646E-C045-84FA-66B0168C060F}" type="pres">
      <dgm:prSet presAssocID="{9F35A155-3543-F548-B168-5E3E76EE0009}" presName="circleB" presStyleLbl="node1" presStyleIdx="1" presStyleCnt="7"/>
      <dgm:spPr/>
    </dgm:pt>
    <dgm:pt modelId="{DCF602C6-6F5D-D147-86F8-DAFC0D9A310A}" type="pres">
      <dgm:prSet presAssocID="{9F35A155-3543-F548-B168-5E3E76EE0009}" presName="spaceB" presStyleCnt="0"/>
      <dgm:spPr/>
    </dgm:pt>
    <dgm:pt modelId="{B594F994-428D-4D46-ACBD-3D27F954A41A}" type="pres">
      <dgm:prSet presAssocID="{958DB9E1-AAAF-8F49-8DAA-29F87015099B}" presName="space" presStyleCnt="0"/>
      <dgm:spPr/>
    </dgm:pt>
    <dgm:pt modelId="{2E9C576D-6E52-474D-9B80-06D1F891E073}" type="pres">
      <dgm:prSet presAssocID="{825420AA-206F-914D-9071-E90F58556CC2}" presName="compositeA" presStyleCnt="0"/>
      <dgm:spPr/>
    </dgm:pt>
    <dgm:pt modelId="{FECCAA16-31EB-1845-8174-C0B754702E40}" type="pres">
      <dgm:prSet presAssocID="{825420AA-206F-914D-9071-E90F58556CC2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4FF2-C748-9A49-B6A5-F693E8BD92ED}" type="pres">
      <dgm:prSet presAssocID="{825420AA-206F-914D-9071-E90F58556CC2}" presName="circleA" presStyleLbl="node1" presStyleIdx="2" presStyleCnt="7"/>
      <dgm:spPr/>
    </dgm:pt>
    <dgm:pt modelId="{5FB48C71-612A-8F4A-AA60-EF4E777BB49A}" type="pres">
      <dgm:prSet presAssocID="{825420AA-206F-914D-9071-E90F58556CC2}" presName="spaceA" presStyleCnt="0"/>
      <dgm:spPr/>
    </dgm:pt>
    <dgm:pt modelId="{F97F2A91-669B-DE4C-B80D-E8EEB8941BDC}" type="pres">
      <dgm:prSet presAssocID="{C73D84EA-0D3A-1B43-9AD3-B47BF0798E17}" presName="space" presStyleCnt="0"/>
      <dgm:spPr/>
    </dgm:pt>
    <dgm:pt modelId="{2C49379F-EDAD-8941-9BAA-1F634D597EF9}" type="pres">
      <dgm:prSet presAssocID="{39766433-5261-384E-AE8C-5345F9E80DBB}" presName="compositeB" presStyleCnt="0"/>
      <dgm:spPr/>
    </dgm:pt>
    <dgm:pt modelId="{45D84B0B-47F5-CE48-9E2C-AC072A28391B}" type="pres">
      <dgm:prSet presAssocID="{39766433-5261-384E-AE8C-5345F9E80DBB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72326-9E95-764C-A02A-EFC58BFB5F6C}" type="pres">
      <dgm:prSet presAssocID="{39766433-5261-384E-AE8C-5345F9E80DBB}" presName="circleB" presStyleLbl="node1" presStyleIdx="3" presStyleCnt="7"/>
      <dgm:spPr/>
    </dgm:pt>
    <dgm:pt modelId="{C91F155B-6C6A-C648-8DDA-66AE085AC289}" type="pres">
      <dgm:prSet presAssocID="{39766433-5261-384E-AE8C-5345F9E80DBB}" presName="spaceB" presStyleCnt="0"/>
      <dgm:spPr/>
    </dgm:pt>
    <dgm:pt modelId="{A6256AF6-3257-7943-8BE1-684E1BF2F3BE}" type="pres">
      <dgm:prSet presAssocID="{F7324B34-0A4F-A348-BDF6-1D07B6BFE07B}" presName="space" presStyleCnt="0"/>
      <dgm:spPr/>
    </dgm:pt>
    <dgm:pt modelId="{4E9F6A8C-A1C4-4B4B-B5B9-91182DAAF120}" type="pres">
      <dgm:prSet presAssocID="{4891116D-D179-B747-8641-00D3E6C0C74E}" presName="compositeA" presStyleCnt="0"/>
      <dgm:spPr/>
    </dgm:pt>
    <dgm:pt modelId="{C64CB200-3AF2-FB4B-8154-D25E492C54BF}" type="pres">
      <dgm:prSet presAssocID="{4891116D-D179-B747-8641-00D3E6C0C74E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8EF31-EC6F-D84E-B177-727728C3827F}" type="pres">
      <dgm:prSet presAssocID="{4891116D-D179-B747-8641-00D3E6C0C74E}" presName="circleA" presStyleLbl="node1" presStyleIdx="4" presStyleCnt="7"/>
      <dgm:spPr/>
    </dgm:pt>
    <dgm:pt modelId="{D64CFED4-CB05-6E40-9961-D3AC1109983C}" type="pres">
      <dgm:prSet presAssocID="{4891116D-D179-B747-8641-00D3E6C0C74E}" presName="spaceA" presStyleCnt="0"/>
      <dgm:spPr/>
    </dgm:pt>
    <dgm:pt modelId="{3376F2D5-691C-864D-92E7-6FE14683F3A7}" type="pres">
      <dgm:prSet presAssocID="{939783E4-087A-B746-9EAE-3AA5EA996389}" presName="space" presStyleCnt="0"/>
      <dgm:spPr/>
    </dgm:pt>
    <dgm:pt modelId="{E4CC5D4F-FE4E-2448-8D52-21C15291CDEA}" type="pres">
      <dgm:prSet presAssocID="{BA395DCF-8C41-C448-A532-54B48CDA0CAF}" presName="compositeB" presStyleCnt="0"/>
      <dgm:spPr/>
    </dgm:pt>
    <dgm:pt modelId="{5EABCE26-8E01-4B4C-8A74-7B611D702BE6}" type="pres">
      <dgm:prSet presAssocID="{BA395DCF-8C41-C448-A532-54B48CDA0CAF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CAD41-E0BB-1846-AAFB-B0B4FA50E43A}" type="pres">
      <dgm:prSet presAssocID="{BA395DCF-8C41-C448-A532-54B48CDA0CAF}" presName="circleB" presStyleLbl="node1" presStyleIdx="5" presStyleCnt="7"/>
      <dgm:spPr/>
    </dgm:pt>
    <dgm:pt modelId="{1D83B33C-87FD-4743-8B53-0669C1538025}" type="pres">
      <dgm:prSet presAssocID="{BA395DCF-8C41-C448-A532-54B48CDA0CAF}" presName="spaceB" presStyleCnt="0"/>
      <dgm:spPr/>
    </dgm:pt>
    <dgm:pt modelId="{385D15C5-FEA5-FA47-9F1C-152EAC7EE9E6}" type="pres">
      <dgm:prSet presAssocID="{0F6A6F0B-4A3C-6549-A900-91CE5D142793}" presName="space" presStyleCnt="0"/>
      <dgm:spPr/>
    </dgm:pt>
    <dgm:pt modelId="{68632E5C-C654-D44B-A268-FC60C0B0BC22}" type="pres">
      <dgm:prSet presAssocID="{B0EAB2FE-8278-1E47-88C7-87FACBA36162}" presName="compositeA" presStyleCnt="0"/>
      <dgm:spPr/>
    </dgm:pt>
    <dgm:pt modelId="{1AC9EC28-2DC9-EF45-A8D2-617F0C569A3C}" type="pres">
      <dgm:prSet presAssocID="{B0EAB2FE-8278-1E47-88C7-87FACBA36162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DDEAC-877E-0543-B7FC-135E13DEC342}" type="pres">
      <dgm:prSet presAssocID="{B0EAB2FE-8278-1E47-88C7-87FACBA36162}" presName="circleA" presStyleLbl="node1" presStyleIdx="6" presStyleCnt="7"/>
      <dgm:spPr/>
    </dgm:pt>
    <dgm:pt modelId="{27DE9976-B624-2E43-A914-253526100067}" type="pres">
      <dgm:prSet presAssocID="{B0EAB2FE-8278-1E47-88C7-87FACBA36162}" presName="spaceA" presStyleCnt="0"/>
      <dgm:spPr/>
    </dgm:pt>
  </dgm:ptLst>
  <dgm:cxnLst>
    <dgm:cxn modelId="{578ECB00-E7BE-E64E-934F-AC0274AA7AD6}" srcId="{7104481A-3106-4546-8490-D2FC41223D25}" destId="{2B8C88E6-26A5-584C-B82B-B5A7BE3439A4}" srcOrd="0" destOrd="0" parTransId="{8CBA1D5B-7DA2-7B4C-9381-1D6A99DCA6D1}" sibTransId="{B7EC1900-6153-084B-9F72-C475A6A9542E}"/>
    <dgm:cxn modelId="{55EDC8FA-3B4E-D149-80E7-4E0E577C6910}" srcId="{7104481A-3106-4546-8490-D2FC41223D25}" destId="{4891116D-D179-B747-8641-00D3E6C0C74E}" srcOrd="4" destOrd="0" parTransId="{83FB78F5-DE76-6149-97A7-79DC6E85A9D4}" sibTransId="{939783E4-087A-B746-9EAE-3AA5EA996389}"/>
    <dgm:cxn modelId="{8FDA3C3D-671F-1644-8B5D-CD94B3FB36FA}" srcId="{7104481A-3106-4546-8490-D2FC41223D25}" destId="{825420AA-206F-914D-9071-E90F58556CC2}" srcOrd="2" destOrd="0" parTransId="{DA08D8A5-AD82-1C4C-B8CF-C53D63B1BDCE}" sibTransId="{C73D84EA-0D3A-1B43-9AD3-B47BF0798E17}"/>
    <dgm:cxn modelId="{E5AD1F10-5448-428C-98AB-EAF6B4E16496}" type="presOf" srcId="{7104481A-3106-4546-8490-D2FC41223D25}" destId="{C9877EAD-3C4E-B141-A3EA-2BF77F99F1CE}" srcOrd="0" destOrd="0" presId="urn:microsoft.com/office/officeart/2005/8/layout/hProcess11"/>
    <dgm:cxn modelId="{3B83AAC7-C53C-4C2D-BBED-EC9398BA5294}" type="presOf" srcId="{B0EAB2FE-8278-1E47-88C7-87FACBA36162}" destId="{1AC9EC28-2DC9-EF45-A8D2-617F0C569A3C}" srcOrd="0" destOrd="0" presId="urn:microsoft.com/office/officeart/2005/8/layout/hProcess11"/>
    <dgm:cxn modelId="{5F5F2522-7A84-D541-BFCB-98047D45001F}" srcId="{7104481A-3106-4546-8490-D2FC41223D25}" destId="{B0EAB2FE-8278-1E47-88C7-87FACBA36162}" srcOrd="6" destOrd="0" parTransId="{70A5D03B-81F6-5741-A518-563B9A505DDB}" sibTransId="{0AEFACD5-B956-8046-925C-4B83DA131177}"/>
    <dgm:cxn modelId="{D1A762A9-87DA-4BE6-B2F6-EE7FEE4395D1}" type="presOf" srcId="{9F35A155-3543-F548-B168-5E3E76EE0009}" destId="{024D36A5-C17A-1042-A97B-7BDBA347DE33}" srcOrd="0" destOrd="0" presId="urn:microsoft.com/office/officeart/2005/8/layout/hProcess11"/>
    <dgm:cxn modelId="{D692F3F0-A384-4015-8272-19645BE4D579}" type="presOf" srcId="{BA395DCF-8C41-C448-A532-54B48CDA0CAF}" destId="{5EABCE26-8E01-4B4C-8A74-7B611D702BE6}" srcOrd="0" destOrd="0" presId="urn:microsoft.com/office/officeart/2005/8/layout/hProcess11"/>
    <dgm:cxn modelId="{0E030899-8834-7640-8DE2-9810C9EAABD4}" srcId="{7104481A-3106-4546-8490-D2FC41223D25}" destId="{9F35A155-3543-F548-B168-5E3E76EE0009}" srcOrd="1" destOrd="0" parTransId="{2221C015-FA3F-F940-8AF3-B48F79FA8505}" sibTransId="{958DB9E1-AAAF-8F49-8DAA-29F87015099B}"/>
    <dgm:cxn modelId="{C41F7F10-8E68-48AA-9E29-C7CF8760B9C5}" type="presOf" srcId="{4891116D-D179-B747-8641-00D3E6C0C74E}" destId="{C64CB200-3AF2-FB4B-8154-D25E492C54BF}" srcOrd="0" destOrd="0" presId="urn:microsoft.com/office/officeart/2005/8/layout/hProcess11"/>
    <dgm:cxn modelId="{752847F0-4A4E-46DA-BE87-A676C4018F26}" type="presOf" srcId="{2B8C88E6-26A5-584C-B82B-B5A7BE3439A4}" destId="{6E63C2E3-5C07-7B42-A50F-29C551AA7529}" srcOrd="0" destOrd="0" presId="urn:microsoft.com/office/officeart/2005/8/layout/hProcess11"/>
    <dgm:cxn modelId="{B907AB36-D848-45E7-B128-F56843086199}" type="presOf" srcId="{39766433-5261-384E-AE8C-5345F9E80DBB}" destId="{45D84B0B-47F5-CE48-9E2C-AC072A28391B}" srcOrd="0" destOrd="0" presId="urn:microsoft.com/office/officeart/2005/8/layout/hProcess11"/>
    <dgm:cxn modelId="{6CF155D1-EC32-124E-8A52-B3FD4A59D03E}" srcId="{7104481A-3106-4546-8490-D2FC41223D25}" destId="{BA395DCF-8C41-C448-A532-54B48CDA0CAF}" srcOrd="5" destOrd="0" parTransId="{D4E2F0A4-CDA1-DB43-88F2-F6D96287924B}" sibTransId="{0F6A6F0B-4A3C-6549-A900-91CE5D142793}"/>
    <dgm:cxn modelId="{E3724C6E-9361-41F9-8B7B-6EBA4422FD2D}" type="presOf" srcId="{825420AA-206F-914D-9071-E90F58556CC2}" destId="{FECCAA16-31EB-1845-8174-C0B754702E40}" srcOrd="0" destOrd="0" presId="urn:microsoft.com/office/officeart/2005/8/layout/hProcess11"/>
    <dgm:cxn modelId="{F03DB5FF-2C36-8040-BB1B-BDED24BE7211}" srcId="{7104481A-3106-4546-8490-D2FC41223D25}" destId="{39766433-5261-384E-AE8C-5345F9E80DBB}" srcOrd="3" destOrd="0" parTransId="{99DC75A8-7311-D047-B036-FE2CA3AB8E4E}" sibTransId="{F7324B34-0A4F-A348-BDF6-1D07B6BFE07B}"/>
    <dgm:cxn modelId="{336A1118-22A7-4E96-831A-6E723D5B07F1}" type="presParOf" srcId="{C9877EAD-3C4E-B141-A3EA-2BF77F99F1CE}" destId="{EDE9918C-12E3-C64B-92E9-FEE9600C4D4D}" srcOrd="0" destOrd="0" presId="urn:microsoft.com/office/officeart/2005/8/layout/hProcess11"/>
    <dgm:cxn modelId="{BCBE5628-CB97-4D3E-81E7-5F53016CE851}" type="presParOf" srcId="{C9877EAD-3C4E-B141-A3EA-2BF77F99F1CE}" destId="{ECF5260B-746C-B641-94AC-BCE86F186BE5}" srcOrd="1" destOrd="0" presId="urn:microsoft.com/office/officeart/2005/8/layout/hProcess11"/>
    <dgm:cxn modelId="{2D176AA7-116A-476A-A3E6-25CF1F7858A1}" type="presParOf" srcId="{ECF5260B-746C-B641-94AC-BCE86F186BE5}" destId="{1B032BD5-23E7-C74B-8BA2-0CBD92814323}" srcOrd="0" destOrd="0" presId="urn:microsoft.com/office/officeart/2005/8/layout/hProcess11"/>
    <dgm:cxn modelId="{6661AE05-CF9B-4EFA-9797-0A052F2E4DBA}" type="presParOf" srcId="{1B032BD5-23E7-C74B-8BA2-0CBD92814323}" destId="{6E63C2E3-5C07-7B42-A50F-29C551AA7529}" srcOrd="0" destOrd="0" presId="urn:microsoft.com/office/officeart/2005/8/layout/hProcess11"/>
    <dgm:cxn modelId="{8B63E5EF-7442-4009-97F2-D76549F0B893}" type="presParOf" srcId="{1B032BD5-23E7-C74B-8BA2-0CBD92814323}" destId="{C6BB8D46-3642-3A45-85F0-7C60B3C8B51A}" srcOrd="1" destOrd="0" presId="urn:microsoft.com/office/officeart/2005/8/layout/hProcess11"/>
    <dgm:cxn modelId="{C7F8D0FB-F62F-4E2C-9F65-1938305F69B9}" type="presParOf" srcId="{1B032BD5-23E7-C74B-8BA2-0CBD92814323}" destId="{E8FFAA2D-72A7-C241-88EB-ECB386AFF279}" srcOrd="2" destOrd="0" presId="urn:microsoft.com/office/officeart/2005/8/layout/hProcess11"/>
    <dgm:cxn modelId="{5BA2F151-536C-4C8A-89B2-EF7572868260}" type="presParOf" srcId="{ECF5260B-746C-B641-94AC-BCE86F186BE5}" destId="{5631473C-4A2F-4B4D-8F72-ED7BBD666328}" srcOrd="1" destOrd="0" presId="urn:microsoft.com/office/officeart/2005/8/layout/hProcess11"/>
    <dgm:cxn modelId="{E36E8F3B-7084-4DF4-8F2A-BA3D6EA3A7FF}" type="presParOf" srcId="{ECF5260B-746C-B641-94AC-BCE86F186BE5}" destId="{6CD8BD51-9D72-A643-835E-10B084F5779B}" srcOrd="2" destOrd="0" presId="urn:microsoft.com/office/officeart/2005/8/layout/hProcess11"/>
    <dgm:cxn modelId="{5DAF8654-A6D0-4FB2-8C59-85774B56AFCF}" type="presParOf" srcId="{6CD8BD51-9D72-A643-835E-10B084F5779B}" destId="{024D36A5-C17A-1042-A97B-7BDBA347DE33}" srcOrd="0" destOrd="0" presId="urn:microsoft.com/office/officeart/2005/8/layout/hProcess11"/>
    <dgm:cxn modelId="{F2A17568-08F5-4231-A309-4EDE2A075173}" type="presParOf" srcId="{6CD8BD51-9D72-A643-835E-10B084F5779B}" destId="{4F4567E2-646E-C045-84FA-66B0168C060F}" srcOrd="1" destOrd="0" presId="urn:microsoft.com/office/officeart/2005/8/layout/hProcess11"/>
    <dgm:cxn modelId="{C11DE13B-FED2-46C4-A1D9-13B9D858AE04}" type="presParOf" srcId="{6CD8BD51-9D72-A643-835E-10B084F5779B}" destId="{DCF602C6-6F5D-D147-86F8-DAFC0D9A310A}" srcOrd="2" destOrd="0" presId="urn:microsoft.com/office/officeart/2005/8/layout/hProcess11"/>
    <dgm:cxn modelId="{3D9AF686-502A-4552-9F1D-81B907756531}" type="presParOf" srcId="{ECF5260B-746C-B641-94AC-BCE86F186BE5}" destId="{B594F994-428D-4D46-ACBD-3D27F954A41A}" srcOrd="3" destOrd="0" presId="urn:microsoft.com/office/officeart/2005/8/layout/hProcess11"/>
    <dgm:cxn modelId="{2D08847B-50B2-45DA-B5C0-6033648AB1B7}" type="presParOf" srcId="{ECF5260B-746C-B641-94AC-BCE86F186BE5}" destId="{2E9C576D-6E52-474D-9B80-06D1F891E073}" srcOrd="4" destOrd="0" presId="urn:microsoft.com/office/officeart/2005/8/layout/hProcess11"/>
    <dgm:cxn modelId="{D2E296D9-C09A-4A43-A0A4-2D7FB6F7C24C}" type="presParOf" srcId="{2E9C576D-6E52-474D-9B80-06D1F891E073}" destId="{FECCAA16-31EB-1845-8174-C0B754702E40}" srcOrd="0" destOrd="0" presId="urn:microsoft.com/office/officeart/2005/8/layout/hProcess11"/>
    <dgm:cxn modelId="{A4A46470-B1D2-48AF-A2D0-0CECE0E04960}" type="presParOf" srcId="{2E9C576D-6E52-474D-9B80-06D1F891E073}" destId="{1A894FF2-C748-9A49-B6A5-F693E8BD92ED}" srcOrd="1" destOrd="0" presId="urn:microsoft.com/office/officeart/2005/8/layout/hProcess11"/>
    <dgm:cxn modelId="{A1E6AE3D-E0C3-42C9-B1B7-0C029F2D5CC1}" type="presParOf" srcId="{2E9C576D-6E52-474D-9B80-06D1F891E073}" destId="{5FB48C71-612A-8F4A-AA60-EF4E777BB49A}" srcOrd="2" destOrd="0" presId="urn:microsoft.com/office/officeart/2005/8/layout/hProcess11"/>
    <dgm:cxn modelId="{60939F4F-8F6D-4F6C-B4C0-9EF684AEF398}" type="presParOf" srcId="{ECF5260B-746C-B641-94AC-BCE86F186BE5}" destId="{F97F2A91-669B-DE4C-B80D-E8EEB8941BDC}" srcOrd="5" destOrd="0" presId="urn:microsoft.com/office/officeart/2005/8/layout/hProcess11"/>
    <dgm:cxn modelId="{5FFB607B-162E-4EA0-B15E-08307FAF495B}" type="presParOf" srcId="{ECF5260B-746C-B641-94AC-BCE86F186BE5}" destId="{2C49379F-EDAD-8941-9BAA-1F634D597EF9}" srcOrd="6" destOrd="0" presId="urn:microsoft.com/office/officeart/2005/8/layout/hProcess11"/>
    <dgm:cxn modelId="{BEAFD808-C5C5-4FED-BB66-474ABED81A78}" type="presParOf" srcId="{2C49379F-EDAD-8941-9BAA-1F634D597EF9}" destId="{45D84B0B-47F5-CE48-9E2C-AC072A28391B}" srcOrd="0" destOrd="0" presId="urn:microsoft.com/office/officeart/2005/8/layout/hProcess11"/>
    <dgm:cxn modelId="{39724B6C-79DB-4075-AC14-57A1ED957873}" type="presParOf" srcId="{2C49379F-EDAD-8941-9BAA-1F634D597EF9}" destId="{19672326-9E95-764C-A02A-EFC58BFB5F6C}" srcOrd="1" destOrd="0" presId="urn:microsoft.com/office/officeart/2005/8/layout/hProcess11"/>
    <dgm:cxn modelId="{F59E8430-E191-4A40-A46F-14B36F015282}" type="presParOf" srcId="{2C49379F-EDAD-8941-9BAA-1F634D597EF9}" destId="{C91F155B-6C6A-C648-8DDA-66AE085AC289}" srcOrd="2" destOrd="0" presId="urn:microsoft.com/office/officeart/2005/8/layout/hProcess11"/>
    <dgm:cxn modelId="{43492A07-7B87-4275-8179-AE93548ABACD}" type="presParOf" srcId="{ECF5260B-746C-B641-94AC-BCE86F186BE5}" destId="{A6256AF6-3257-7943-8BE1-684E1BF2F3BE}" srcOrd="7" destOrd="0" presId="urn:microsoft.com/office/officeart/2005/8/layout/hProcess11"/>
    <dgm:cxn modelId="{3ED31827-DC1B-4986-AD66-95261BDDB70F}" type="presParOf" srcId="{ECF5260B-746C-B641-94AC-BCE86F186BE5}" destId="{4E9F6A8C-A1C4-4B4B-B5B9-91182DAAF120}" srcOrd="8" destOrd="0" presId="urn:microsoft.com/office/officeart/2005/8/layout/hProcess11"/>
    <dgm:cxn modelId="{4CC0D001-1D41-467D-B5DD-53080D437D80}" type="presParOf" srcId="{4E9F6A8C-A1C4-4B4B-B5B9-91182DAAF120}" destId="{C64CB200-3AF2-FB4B-8154-D25E492C54BF}" srcOrd="0" destOrd="0" presId="urn:microsoft.com/office/officeart/2005/8/layout/hProcess11"/>
    <dgm:cxn modelId="{22A05CED-DD73-4CAE-AA66-344D8E6FD4A5}" type="presParOf" srcId="{4E9F6A8C-A1C4-4B4B-B5B9-91182DAAF120}" destId="{DCB8EF31-EC6F-D84E-B177-727728C3827F}" srcOrd="1" destOrd="0" presId="urn:microsoft.com/office/officeart/2005/8/layout/hProcess11"/>
    <dgm:cxn modelId="{784617CE-49CD-4C89-B0E0-FF0624C920D8}" type="presParOf" srcId="{4E9F6A8C-A1C4-4B4B-B5B9-91182DAAF120}" destId="{D64CFED4-CB05-6E40-9961-D3AC1109983C}" srcOrd="2" destOrd="0" presId="urn:microsoft.com/office/officeart/2005/8/layout/hProcess11"/>
    <dgm:cxn modelId="{A6DFE77C-A2C6-4DBE-872F-9483167C1B9B}" type="presParOf" srcId="{ECF5260B-746C-B641-94AC-BCE86F186BE5}" destId="{3376F2D5-691C-864D-92E7-6FE14683F3A7}" srcOrd="9" destOrd="0" presId="urn:microsoft.com/office/officeart/2005/8/layout/hProcess11"/>
    <dgm:cxn modelId="{9A669AA7-2428-4009-9C5D-5A965B591DCB}" type="presParOf" srcId="{ECF5260B-746C-B641-94AC-BCE86F186BE5}" destId="{E4CC5D4F-FE4E-2448-8D52-21C15291CDEA}" srcOrd="10" destOrd="0" presId="urn:microsoft.com/office/officeart/2005/8/layout/hProcess11"/>
    <dgm:cxn modelId="{DC1D785B-AAE7-4406-8D6A-0E90FC72E99B}" type="presParOf" srcId="{E4CC5D4F-FE4E-2448-8D52-21C15291CDEA}" destId="{5EABCE26-8E01-4B4C-8A74-7B611D702BE6}" srcOrd="0" destOrd="0" presId="urn:microsoft.com/office/officeart/2005/8/layout/hProcess11"/>
    <dgm:cxn modelId="{5441FDFF-50B1-4B3A-8AD1-C434A60FAF20}" type="presParOf" srcId="{E4CC5D4F-FE4E-2448-8D52-21C15291CDEA}" destId="{19FCAD41-E0BB-1846-AAFB-B0B4FA50E43A}" srcOrd="1" destOrd="0" presId="urn:microsoft.com/office/officeart/2005/8/layout/hProcess11"/>
    <dgm:cxn modelId="{A5C0A1BC-0133-41BD-A511-78F441F00B78}" type="presParOf" srcId="{E4CC5D4F-FE4E-2448-8D52-21C15291CDEA}" destId="{1D83B33C-87FD-4743-8B53-0669C1538025}" srcOrd="2" destOrd="0" presId="urn:microsoft.com/office/officeart/2005/8/layout/hProcess11"/>
    <dgm:cxn modelId="{311E9A95-4521-43DE-A036-C15A68519432}" type="presParOf" srcId="{ECF5260B-746C-B641-94AC-BCE86F186BE5}" destId="{385D15C5-FEA5-FA47-9F1C-152EAC7EE9E6}" srcOrd="11" destOrd="0" presId="urn:microsoft.com/office/officeart/2005/8/layout/hProcess11"/>
    <dgm:cxn modelId="{C7541AC9-E46E-4561-A56D-1CD00C5A4692}" type="presParOf" srcId="{ECF5260B-746C-B641-94AC-BCE86F186BE5}" destId="{68632E5C-C654-D44B-A268-FC60C0B0BC22}" srcOrd="12" destOrd="0" presId="urn:microsoft.com/office/officeart/2005/8/layout/hProcess11"/>
    <dgm:cxn modelId="{4D06BBF4-50ED-43F5-8551-BF785D125097}" type="presParOf" srcId="{68632E5C-C654-D44B-A268-FC60C0B0BC22}" destId="{1AC9EC28-2DC9-EF45-A8D2-617F0C569A3C}" srcOrd="0" destOrd="0" presId="urn:microsoft.com/office/officeart/2005/8/layout/hProcess11"/>
    <dgm:cxn modelId="{AFB6D697-D558-468B-B399-220EA389C074}" type="presParOf" srcId="{68632E5C-C654-D44B-A268-FC60C0B0BC22}" destId="{6D6DDEAC-877E-0543-B7FC-135E13DEC342}" srcOrd="1" destOrd="0" presId="urn:microsoft.com/office/officeart/2005/8/layout/hProcess11"/>
    <dgm:cxn modelId="{D2ACB213-EC5B-4955-92BF-0C7B2117AC35}" type="presParOf" srcId="{68632E5C-C654-D44B-A268-FC60C0B0BC22}" destId="{27DE9976-B624-2E43-A914-2535261000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04481A-3106-4546-8490-D2FC41223D25}" type="doc">
      <dgm:prSet loTypeId="urn:microsoft.com/office/officeart/2005/8/layout/hProcess11" loCatId="" qsTypeId="urn:microsoft.com/office/officeart/2005/8/quickstyle/simple2" qsCatId="simple" csTypeId="urn:microsoft.com/office/officeart/2005/8/colors/accent1_2" csCatId="accent1" phldr="1"/>
      <dgm:spPr/>
    </dgm:pt>
    <dgm:pt modelId="{2B8C88E6-26A5-584C-B82B-B5A7BE3439A4}">
      <dgm:prSet phldrT="[Text]"/>
      <dgm:spPr/>
      <dgm:t>
        <a:bodyPr/>
        <a:lstStyle/>
        <a:p>
          <a:r>
            <a:rPr lang="en-US" dirty="0" smtClean="0"/>
            <a:t>1988 Basel I completed</a:t>
          </a:r>
        </a:p>
      </dgm:t>
    </dgm:pt>
    <dgm:pt modelId="{8CBA1D5B-7DA2-7B4C-9381-1D6A99DCA6D1}" type="parTrans" cxnId="{578ECB00-E7BE-E64E-934F-AC0274AA7AD6}">
      <dgm:prSet/>
      <dgm:spPr/>
      <dgm:t>
        <a:bodyPr/>
        <a:lstStyle/>
        <a:p>
          <a:endParaRPr lang="en-US"/>
        </a:p>
      </dgm:t>
    </dgm:pt>
    <dgm:pt modelId="{B7EC1900-6153-084B-9F72-C475A6A9542E}" type="sibTrans" cxnId="{578ECB00-E7BE-E64E-934F-AC0274AA7AD6}">
      <dgm:prSet/>
      <dgm:spPr/>
      <dgm:t>
        <a:bodyPr/>
        <a:lstStyle/>
        <a:p>
          <a:endParaRPr lang="en-US"/>
        </a:p>
      </dgm:t>
    </dgm:pt>
    <dgm:pt modelId="{9F35A155-3543-F548-B168-5E3E76EE0009}">
      <dgm:prSet phldrT="[Text]"/>
      <dgm:spPr/>
      <dgm:t>
        <a:bodyPr/>
        <a:lstStyle/>
        <a:p>
          <a:r>
            <a:rPr lang="en-US" dirty="0" smtClean="0"/>
            <a:t>1993 Standardised model for market risk</a:t>
          </a:r>
          <a:endParaRPr lang="en-US" dirty="0"/>
        </a:p>
      </dgm:t>
    </dgm:pt>
    <dgm:pt modelId="{2221C015-FA3F-F940-8AF3-B48F79FA8505}" type="parTrans" cxnId="{0E030899-8834-7640-8DE2-9810C9EAABD4}">
      <dgm:prSet/>
      <dgm:spPr/>
      <dgm:t>
        <a:bodyPr/>
        <a:lstStyle/>
        <a:p>
          <a:endParaRPr lang="en-US"/>
        </a:p>
      </dgm:t>
    </dgm:pt>
    <dgm:pt modelId="{958DB9E1-AAAF-8F49-8DAA-29F87015099B}" type="sibTrans" cxnId="{0E030899-8834-7640-8DE2-9810C9EAABD4}">
      <dgm:prSet/>
      <dgm:spPr/>
      <dgm:t>
        <a:bodyPr/>
        <a:lstStyle/>
        <a:p>
          <a:endParaRPr lang="en-US"/>
        </a:p>
      </dgm:t>
    </dgm:pt>
    <dgm:pt modelId="{825420AA-206F-914D-9071-E90F58556CC2}">
      <dgm:prSet phldrT="[Text]"/>
      <dgm:spPr/>
      <dgm:t>
        <a:bodyPr/>
        <a:lstStyle/>
        <a:p>
          <a:r>
            <a:rPr lang="en-US" dirty="0" smtClean="0"/>
            <a:t>1996 Internal model</a:t>
          </a:r>
        </a:p>
      </dgm:t>
    </dgm:pt>
    <dgm:pt modelId="{DA08D8A5-AD82-1C4C-B8CF-C53D63B1BDCE}" type="parTrans" cxnId="{8FDA3C3D-671F-1644-8B5D-CD94B3FB36FA}">
      <dgm:prSet/>
      <dgm:spPr/>
      <dgm:t>
        <a:bodyPr/>
        <a:lstStyle/>
        <a:p>
          <a:endParaRPr lang="en-US"/>
        </a:p>
      </dgm:t>
    </dgm:pt>
    <dgm:pt modelId="{C73D84EA-0D3A-1B43-9AD3-B47BF0798E17}" type="sibTrans" cxnId="{8FDA3C3D-671F-1644-8B5D-CD94B3FB36FA}">
      <dgm:prSet/>
      <dgm:spPr/>
      <dgm:t>
        <a:bodyPr/>
        <a:lstStyle/>
        <a:p>
          <a:endParaRPr lang="en-US"/>
        </a:p>
      </dgm:t>
    </dgm:pt>
    <dgm:pt modelId="{39766433-5261-384E-AE8C-5345F9E80DBB}">
      <dgm:prSet/>
      <dgm:spPr/>
      <dgm:t>
        <a:bodyPr/>
        <a:lstStyle/>
        <a:p>
          <a:r>
            <a:rPr lang="en-US" dirty="0" smtClean="0"/>
            <a:t>2008 Basel II implemented</a:t>
          </a:r>
          <a:endParaRPr lang="en-US" dirty="0"/>
        </a:p>
      </dgm:t>
    </dgm:pt>
    <dgm:pt modelId="{99DC75A8-7311-D047-B036-FE2CA3AB8E4E}" type="parTrans" cxnId="{F03DB5FF-2C36-8040-BB1B-BDED24BE7211}">
      <dgm:prSet/>
      <dgm:spPr/>
      <dgm:t>
        <a:bodyPr/>
        <a:lstStyle/>
        <a:p>
          <a:endParaRPr lang="en-US"/>
        </a:p>
      </dgm:t>
    </dgm:pt>
    <dgm:pt modelId="{F7324B34-0A4F-A348-BDF6-1D07B6BFE07B}" type="sibTrans" cxnId="{F03DB5FF-2C36-8040-BB1B-BDED24BE7211}">
      <dgm:prSet/>
      <dgm:spPr/>
      <dgm:t>
        <a:bodyPr/>
        <a:lstStyle/>
        <a:p>
          <a:endParaRPr lang="en-US"/>
        </a:p>
      </dgm:t>
    </dgm:pt>
    <dgm:pt modelId="{4891116D-D179-B747-8641-00D3E6C0C74E}">
      <dgm:prSet/>
      <dgm:spPr/>
      <dgm:t>
        <a:bodyPr/>
        <a:lstStyle/>
        <a:p>
          <a:r>
            <a:rPr lang="en-US" dirty="0" smtClean="0"/>
            <a:t>2010 Basel II.5 implemented</a:t>
          </a:r>
          <a:endParaRPr lang="en-US" dirty="0"/>
        </a:p>
      </dgm:t>
    </dgm:pt>
    <dgm:pt modelId="{83FB78F5-DE76-6149-97A7-79DC6E85A9D4}" type="parTrans" cxnId="{55EDC8FA-3B4E-D149-80E7-4E0E577C6910}">
      <dgm:prSet/>
      <dgm:spPr/>
      <dgm:t>
        <a:bodyPr/>
        <a:lstStyle/>
        <a:p>
          <a:endParaRPr lang="en-US"/>
        </a:p>
      </dgm:t>
    </dgm:pt>
    <dgm:pt modelId="{939783E4-087A-B746-9EAE-3AA5EA996389}" type="sibTrans" cxnId="{55EDC8FA-3B4E-D149-80E7-4E0E577C6910}">
      <dgm:prSet/>
      <dgm:spPr/>
      <dgm:t>
        <a:bodyPr/>
        <a:lstStyle/>
        <a:p>
          <a:endParaRPr lang="en-US"/>
        </a:p>
      </dgm:t>
    </dgm:pt>
    <dgm:pt modelId="{BA395DCF-8C41-C448-A532-54B48CDA0CAF}">
      <dgm:prSet/>
      <dgm:spPr/>
      <dgm:t>
        <a:bodyPr/>
        <a:lstStyle/>
        <a:p>
          <a:r>
            <a:rPr lang="en-US" dirty="0" smtClean="0"/>
            <a:t>2010 Basel III agreed</a:t>
          </a:r>
          <a:endParaRPr lang="en-US" dirty="0"/>
        </a:p>
      </dgm:t>
    </dgm:pt>
    <dgm:pt modelId="{D4E2F0A4-CDA1-DB43-88F2-F6D96287924B}" type="parTrans" cxnId="{6CF155D1-EC32-124E-8A52-B3FD4A59D03E}">
      <dgm:prSet/>
      <dgm:spPr/>
      <dgm:t>
        <a:bodyPr/>
        <a:lstStyle/>
        <a:p>
          <a:endParaRPr lang="en-US"/>
        </a:p>
      </dgm:t>
    </dgm:pt>
    <dgm:pt modelId="{0F6A6F0B-4A3C-6549-A900-91CE5D142793}" type="sibTrans" cxnId="{6CF155D1-EC32-124E-8A52-B3FD4A59D03E}">
      <dgm:prSet/>
      <dgm:spPr/>
      <dgm:t>
        <a:bodyPr/>
        <a:lstStyle/>
        <a:p>
          <a:endParaRPr lang="en-US"/>
        </a:p>
      </dgm:t>
    </dgm:pt>
    <dgm:pt modelId="{B0EAB2FE-8278-1E47-88C7-87FACBA36162}">
      <dgm:prSet/>
      <dgm:spPr/>
      <dgm:t>
        <a:bodyPr/>
        <a:lstStyle/>
        <a:p>
          <a:r>
            <a:rPr lang="en-US" dirty="0" smtClean="0"/>
            <a:t>2013 Basel III implemented</a:t>
          </a:r>
          <a:endParaRPr lang="en-US" dirty="0"/>
        </a:p>
      </dgm:t>
    </dgm:pt>
    <dgm:pt modelId="{70A5D03B-81F6-5741-A518-563B9A505DDB}" type="parTrans" cxnId="{5F5F2522-7A84-D541-BFCB-98047D45001F}">
      <dgm:prSet/>
      <dgm:spPr/>
      <dgm:t>
        <a:bodyPr/>
        <a:lstStyle/>
        <a:p>
          <a:endParaRPr lang="en-US"/>
        </a:p>
      </dgm:t>
    </dgm:pt>
    <dgm:pt modelId="{0AEFACD5-B956-8046-925C-4B83DA131177}" type="sibTrans" cxnId="{5F5F2522-7A84-D541-BFCB-98047D45001F}">
      <dgm:prSet/>
      <dgm:spPr/>
      <dgm:t>
        <a:bodyPr/>
        <a:lstStyle/>
        <a:p>
          <a:endParaRPr lang="en-US"/>
        </a:p>
      </dgm:t>
    </dgm:pt>
    <dgm:pt modelId="{C9877EAD-3C4E-B141-A3EA-2BF77F99F1CE}" type="pres">
      <dgm:prSet presAssocID="{7104481A-3106-4546-8490-D2FC41223D25}" presName="Name0" presStyleCnt="0">
        <dgm:presLayoutVars>
          <dgm:dir/>
          <dgm:resizeHandles val="exact"/>
        </dgm:presLayoutVars>
      </dgm:prSet>
      <dgm:spPr/>
    </dgm:pt>
    <dgm:pt modelId="{EDE9918C-12E3-C64B-92E9-FEE9600C4D4D}" type="pres">
      <dgm:prSet presAssocID="{7104481A-3106-4546-8490-D2FC41223D25}" presName="arrow" presStyleLbl="bgShp" presStyleIdx="0" presStyleCnt="1"/>
      <dgm:spPr/>
      <dgm:t>
        <a:bodyPr/>
        <a:lstStyle/>
        <a:p>
          <a:endParaRPr lang="sv-SE"/>
        </a:p>
      </dgm:t>
    </dgm:pt>
    <dgm:pt modelId="{ECF5260B-746C-B641-94AC-BCE86F186BE5}" type="pres">
      <dgm:prSet presAssocID="{7104481A-3106-4546-8490-D2FC41223D25}" presName="points" presStyleCnt="0"/>
      <dgm:spPr/>
    </dgm:pt>
    <dgm:pt modelId="{1B032BD5-23E7-C74B-8BA2-0CBD92814323}" type="pres">
      <dgm:prSet presAssocID="{2B8C88E6-26A5-584C-B82B-B5A7BE3439A4}" presName="compositeA" presStyleCnt="0"/>
      <dgm:spPr/>
    </dgm:pt>
    <dgm:pt modelId="{6E63C2E3-5C07-7B42-A50F-29C551AA7529}" type="pres">
      <dgm:prSet presAssocID="{2B8C88E6-26A5-584C-B82B-B5A7BE3439A4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B8D46-3642-3A45-85F0-7C60B3C8B51A}" type="pres">
      <dgm:prSet presAssocID="{2B8C88E6-26A5-584C-B82B-B5A7BE3439A4}" presName="circleA" presStyleLbl="node1" presStyleIdx="0" presStyleCnt="7"/>
      <dgm:spPr/>
    </dgm:pt>
    <dgm:pt modelId="{E8FFAA2D-72A7-C241-88EB-ECB386AFF279}" type="pres">
      <dgm:prSet presAssocID="{2B8C88E6-26A5-584C-B82B-B5A7BE3439A4}" presName="spaceA" presStyleCnt="0"/>
      <dgm:spPr/>
    </dgm:pt>
    <dgm:pt modelId="{5631473C-4A2F-4B4D-8F72-ED7BBD666328}" type="pres">
      <dgm:prSet presAssocID="{B7EC1900-6153-084B-9F72-C475A6A9542E}" presName="space" presStyleCnt="0"/>
      <dgm:spPr/>
    </dgm:pt>
    <dgm:pt modelId="{6CD8BD51-9D72-A643-835E-10B084F5779B}" type="pres">
      <dgm:prSet presAssocID="{9F35A155-3543-F548-B168-5E3E76EE0009}" presName="compositeB" presStyleCnt="0"/>
      <dgm:spPr/>
    </dgm:pt>
    <dgm:pt modelId="{024D36A5-C17A-1042-A97B-7BDBA347DE33}" type="pres">
      <dgm:prSet presAssocID="{9F35A155-3543-F548-B168-5E3E76EE0009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567E2-646E-C045-84FA-66B0168C060F}" type="pres">
      <dgm:prSet presAssocID="{9F35A155-3543-F548-B168-5E3E76EE0009}" presName="circleB" presStyleLbl="node1" presStyleIdx="1" presStyleCnt="7"/>
      <dgm:spPr/>
    </dgm:pt>
    <dgm:pt modelId="{DCF602C6-6F5D-D147-86F8-DAFC0D9A310A}" type="pres">
      <dgm:prSet presAssocID="{9F35A155-3543-F548-B168-5E3E76EE0009}" presName="spaceB" presStyleCnt="0"/>
      <dgm:spPr/>
    </dgm:pt>
    <dgm:pt modelId="{B594F994-428D-4D46-ACBD-3D27F954A41A}" type="pres">
      <dgm:prSet presAssocID="{958DB9E1-AAAF-8F49-8DAA-29F87015099B}" presName="space" presStyleCnt="0"/>
      <dgm:spPr/>
    </dgm:pt>
    <dgm:pt modelId="{2E9C576D-6E52-474D-9B80-06D1F891E073}" type="pres">
      <dgm:prSet presAssocID="{825420AA-206F-914D-9071-E90F58556CC2}" presName="compositeA" presStyleCnt="0"/>
      <dgm:spPr/>
    </dgm:pt>
    <dgm:pt modelId="{FECCAA16-31EB-1845-8174-C0B754702E40}" type="pres">
      <dgm:prSet presAssocID="{825420AA-206F-914D-9071-E90F58556CC2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4FF2-C748-9A49-B6A5-F693E8BD92ED}" type="pres">
      <dgm:prSet presAssocID="{825420AA-206F-914D-9071-E90F58556CC2}" presName="circleA" presStyleLbl="node1" presStyleIdx="2" presStyleCnt="7"/>
      <dgm:spPr/>
    </dgm:pt>
    <dgm:pt modelId="{5FB48C71-612A-8F4A-AA60-EF4E777BB49A}" type="pres">
      <dgm:prSet presAssocID="{825420AA-206F-914D-9071-E90F58556CC2}" presName="spaceA" presStyleCnt="0"/>
      <dgm:spPr/>
    </dgm:pt>
    <dgm:pt modelId="{F97F2A91-669B-DE4C-B80D-E8EEB8941BDC}" type="pres">
      <dgm:prSet presAssocID="{C73D84EA-0D3A-1B43-9AD3-B47BF0798E17}" presName="space" presStyleCnt="0"/>
      <dgm:spPr/>
    </dgm:pt>
    <dgm:pt modelId="{2C49379F-EDAD-8941-9BAA-1F634D597EF9}" type="pres">
      <dgm:prSet presAssocID="{39766433-5261-384E-AE8C-5345F9E80DBB}" presName="compositeB" presStyleCnt="0"/>
      <dgm:spPr/>
    </dgm:pt>
    <dgm:pt modelId="{45D84B0B-47F5-CE48-9E2C-AC072A28391B}" type="pres">
      <dgm:prSet presAssocID="{39766433-5261-384E-AE8C-5345F9E80DBB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72326-9E95-764C-A02A-EFC58BFB5F6C}" type="pres">
      <dgm:prSet presAssocID="{39766433-5261-384E-AE8C-5345F9E80DBB}" presName="circleB" presStyleLbl="node1" presStyleIdx="3" presStyleCnt="7"/>
      <dgm:spPr/>
    </dgm:pt>
    <dgm:pt modelId="{C91F155B-6C6A-C648-8DDA-66AE085AC289}" type="pres">
      <dgm:prSet presAssocID="{39766433-5261-384E-AE8C-5345F9E80DBB}" presName="spaceB" presStyleCnt="0"/>
      <dgm:spPr/>
    </dgm:pt>
    <dgm:pt modelId="{A6256AF6-3257-7943-8BE1-684E1BF2F3BE}" type="pres">
      <dgm:prSet presAssocID="{F7324B34-0A4F-A348-BDF6-1D07B6BFE07B}" presName="space" presStyleCnt="0"/>
      <dgm:spPr/>
    </dgm:pt>
    <dgm:pt modelId="{4E9F6A8C-A1C4-4B4B-B5B9-91182DAAF120}" type="pres">
      <dgm:prSet presAssocID="{4891116D-D179-B747-8641-00D3E6C0C74E}" presName="compositeA" presStyleCnt="0"/>
      <dgm:spPr/>
    </dgm:pt>
    <dgm:pt modelId="{C64CB200-3AF2-FB4B-8154-D25E492C54BF}" type="pres">
      <dgm:prSet presAssocID="{4891116D-D179-B747-8641-00D3E6C0C74E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8EF31-EC6F-D84E-B177-727728C3827F}" type="pres">
      <dgm:prSet presAssocID="{4891116D-D179-B747-8641-00D3E6C0C74E}" presName="circleA" presStyleLbl="node1" presStyleIdx="4" presStyleCnt="7"/>
      <dgm:spPr/>
    </dgm:pt>
    <dgm:pt modelId="{D64CFED4-CB05-6E40-9961-D3AC1109983C}" type="pres">
      <dgm:prSet presAssocID="{4891116D-D179-B747-8641-00D3E6C0C74E}" presName="spaceA" presStyleCnt="0"/>
      <dgm:spPr/>
    </dgm:pt>
    <dgm:pt modelId="{3376F2D5-691C-864D-92E7-6FE14683F3A7}" type="pres">
      <dgm:prSet presAssocID="{939783E4-087A-B746-9EAE-3AA5EA996389}" presName="space" presStyleCnt="0"/>
      <dgm:spPr/>
    </dgm:pt>
    <dgm:pt modelId="{E4CC5D4F-FE4E-2448-8D52-21C15291CDEA}" type="pres">
      <dgm:prSet presAssocID="{BA395DCF-8C41-C448-A532-54B48CDA0CAF}" presName="compositeB" presStyleCnt="0"/>
      <dgm:spPr/>
    </dgm:pt>
    <dgm:pt modelId="{5EABCE26-8E01-4B4C-8A74-7B611D702BE6}" type="pres">
      <dgm:prSet presAssocID="{BA395DCF-8C41-C448-A532-54B48CDA0CAF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CAD41-E0BB-1846-AAFB-B0B4FA50E43A}" type="pres">
      <dgm:prSet presAssocID="{BA395DCF-8C41-C448-A532-54B48CDA0CAF}" presName="circleB" presStyleLbl="node1" presStyleIdx="5" presStyleCnt="7"/>
      <dgm:spPr/>
    </dgm:pt>
    <dgm:pt modelId="{1D83B33C-87FD-4743-8B53-0669C1538025}" type="pres">
      <dgm:prSet presAssocID="{BA395DCF-8C41-C448-A532-54B48CDA0CAF}" presName="spaceB" presStyleCnt="0"/>
      <dgm:spPr/>
    </dgm:pt>
    <dgm:pt modelId="{385D15C5-FEA5-FA47-9F1C-152EAC7EE9E6}" type="pres">
      <dgm:prSet presAssocID="{0F6A6F0B-4A3C-6549-A900-91CE5D142793}" presName="space" presStyleCnt="0"/>
      <dgm:spPr/>
    </dgm:pt>
    <dgm:pt modelId="{68632E5C-C654-D44B-A268-FC60C0B0BC22}" type="pres">
      <dgm:prSet presAssocID="{B0EAB2FE-8278-1E47-88C7-87FACBA36162}" presName="compositeA" presStyleCnt="0"/>
      <dgm:spPr/>
    </dgm:pt>
    <dgm:pt modelId="{1AC9EC28-2DC9-EF45-A8D2-617F0C569A3C}" type="pres">
      <dgm:prSet presAssocID="{B0EAB2FE-8278-1E47-88C7-87FACBA36162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DDEAC-877E-0543-B7FC-135E13DEC342}" type="pres">
      <dgm:prSet presAssocID="{B0EAB2FE-8278-1E47-88C7-87FACBA36162}" presName="circleA" presStyleLbl="node1" presStyleIdx="6" presStyleCnt="7"/>
      <dgm:spPr/>
    </dgm:pt>
    <dgm:pt modelId="{27DE9976-B624-2E43-A914-253526100067}" type="pres">
      <dgm:prSet presAssocID="{B0EAB2FE-8278-1E47-88C7-87FACBA36162}" presName="spaceA" presStyleCnt="0"/>
      <dgm:spPr/>
    </dgm:pt>
  </dgm:ptLst>
  <dgm:cxnLst>
    <dgm:cxn modelId="{8FDA3C3D-671F-1644-8B5D-CD94B3FB36FA}" srcId="{7104481A-3106-4546-8490-D2FC41223D25}" destId="{825420AA-206F-914D-9071-E90F58556CC2}" srcOrd="2" destOrd="0" parTransId="{DA08D8A5-AD82-1C4C-B8CF-C53D63B1BDCE}" sibTransId="{C73D84EA-0D3A-1B43-9AD3-B47BF0798E17}"/>
    <dgm:cxn modelId="{0E030899-8834-7640-8DE2-9810C9EAABD4}" srcId="{7104481A-3106-4546-8490-D2FC41223D25}" destId="{9F35A155-3543-F548-B168-5E3E76EE0009}" srcOrd="1" destOrd="0" parTransId="{2221C015-FA3F-F940-8AF3-B48F79FA8505}" sibTransId="{958DB9E1-AAAF-8F49-8DAA-29F87015099B}"/>
    <dgm:cxn modelId="{B5A1EE69-83C9-4F0D-9E68-BDDD18C9004A}" type="presOf" srcId="{B0EAB2FE-8278-1E47-88C7-87FACBA36162}" destId="{1AC9EC28-2DC9-EF45-A8D2-617F0C569A3C}" srcOrd="0" destOrd="0" presId="urn:microsoft.com/office/officeart/2005/8/layout/hProcess11"/>
    <dgm:cxn modelId="{55EDC8FA-3B4E-D149-80E7-4E0E577C6910}" srcId="{7104481A-3106-4546-8490-D2FC41223D25}" destId="{4891116D-D179-B747-8641-00D3E6C0C74E}" srcOrd="4" destOrd="0" parTransId="{83FB78F5-DE76-6149-97A7-79DC6E85A9D4}" sibTransId="{939783E4-087A-B746-9EAE-3AA5EA996389}"/>
    <dgm:cxn modelId="{6CF155D1-EC32-124E-8A52-B3FD4A59D03E}" srcId="{7104481A-3106-4546-8490-D2FC41223D25}" destId="{BA395DCF-8C41-C448-A532-54B48CDA0CAF}" srcOrd="5" destOrd="0" parTransId="{D4E2F0A4-CDA1-DB43-88F2-F6D96287924B}" sibTransId="{0F6A6F0B-4A3C-6549-A900-91CE5D142793}"/>
    <dgm:cxn modelId="{578ECB00-E7BE-E64E-934F-AC0274AA7AD6}" srcId="{7104481A-3106-4546-8490-D2FC41223D25}" destId="{2B8C88E6-26A5-584C-B82B-B5A7BE3439A4}" srcOrd="0" destOrd="0" parTransId="{8CBA1D5B-7DA2-7B4C-9381-1D6A99DCA6D1}" sibTransId="{B7EC1900-6153-084B-9F72-C475A6A9542E}"/>
    <dgm:cxn modelId="{96F1A4B4-7367-4493-8F9F-9FBB566DE1F9}" type="presOf" srcId="{9F35A155-3543-F548-B168-5E3E76EE0009}" destId="{024D36A5-C17A-1042-A97B-7BDBA347DE33}" srcOrd="0" destOrd="0" presId="urn:microsoft.com/office/officeart/2005/8/layout/hProcess11"/>
    <dgm:cxn modelId="{A658C2A3-7608-4813-BBED-C7680CC9C3A3}" type="presOf" srcId="{825420AA-206F-914D-9071-E90F58556CC2}" destId="{FECCAA16-31EB-1845-8174-C0B754702E40}" srcOrd="0" destOrd="0" presId="urn:microsoft.com/office/officeart/2005/8/layout/hProcess11"/>
    <dgm:cxn modelId="{B2D691AE-AACA-4827-A77D-8D825C97C8E1}" type="presOf" srcId="{39766433-5261-384E-AE8C-5345F9E80DBB}" destId="{45D84B0B-47F5-CE48-9E2C-AC072A28391B}" srcOrd="0" destOrd="0" presId="urn:microsoft.com/office/officeart/2005/8/layout/hProcess11"/>
    <dgm:cxn modelId="{8DAA0EB2-C820-411F-B25D-AE1CB0EE3C23}" type="presOf" srcId="{7104481A-3106-4546-8490-D2FC41223D25}" destId="{C9877EAD-3C4E-B141-A3EA-2BF77F99F1CE}" srcOrd="0" destOrd="0" presId="urn:microsoft.com/office/officeart/2005/8/layout/hProcess11"/>
    <dgm:cxn modelId="{5F5F2522-7A84-D541-BFCB-98047D45001F}" srcId="{7104481A-3106-4546-8490-D2FC41223D25}" destId="{B0EAB2FE-8278-1E47-88C7-87FACBA36162}" srcOrd="6" destOrd="0" parTransId="{70A5D03B-81F6-5741-A518-563B9A505DDB}" sibTransId="{0AEFACD5-B956-8046-925C-4B83DA131177}"/>
    <dgm:cxn modelId="{58BA8E5C-B8A4-432D-9978-F1CF04C29B5E}" type="presOf" srcId="{BA395DCF-8C41-C448-A532-54B48CDA0CAF}" destId="{5EABCE26-8E01-4B4C-8A74-7B611D702BE6}" srcOrd="0" destOrd="0" presId="urn:microsoft.com/office/officeart/2005/8/layout/hProcess11"/>
    <dgm:cxn modelId="{491EB7C7-BD1A-43C6-AA8C-DF127A2AEE18}" type="presOf" srcId="{4891116D-D179-B747-8641-00D3E6C0C74E}" destId="{C64CB200-3AF2-FB4B-8154-D25E492C54BF}" srcOrd="0" destOrd="0" presId="urn:microsoft.com/office/officeart/2005/8/layout/hProcess11"/>
    <dgm:cxn modelId="{F0136AA5-CA7C-4D12-8FE0-74DECC7E62D7}" type="presOf" srcId="{2B8C88E6-26A5-584C-B82B-B5A7BE3439A4}" destId="{6E63C2E3-5C07-7B42-A50F-29C551AA7529}" srcOrd="0" destOrd="0" presId="urn:microsoft.com/office/officeart/2005/8/layout/hProcess11"/>
    <dgm:cxn modelId="{F03DB5FF-2C36-8040-BB1B-BDED24BE7211}" srcId="{7104481A-3106-4546-8490-D2FC41223D25}" destId="{39766433-5261-384E-AE8C-5345F9E80DBB}" srcOrd="3" destOrd="0" parTransId="{99DC75A8-7311-D047-B036-FE2CA3AB8E4E}" sibTransId="{F7324B34-0A4F-A348-BDF6-1D07B6BFE07B}"/>
    <dgm:cxn modelId="{F6BE792C-E4AD-4964-80A5-67D1F9700813}" type="presParOf" srcId="{C9877EAD-3C4E-B141-A3EA-2BF77F99F1CE}" destId="{EDE9918C-12E3-C64B-92E9-FEE9600C4D4D}" srcOrd="0" destOrd="0" presId="urn:microsoft.com/office/officeart/2005/8/layout/hProcess11"/>
    <dgm:cxn modelId="{244E719B-9494-4DB5-A6DD-E5C45B74D977}" type="presParOf" srcId="{C9877EAD-3C4E-B141-A3EA-2BF77F99F1CE}" destId="{ECF5260B-746C-B641-94AC-BCE86F186BE5}" srcOrd="1" destOrd="0" presId="urn:microsoft.com/office/officeart/2005/8/layout/hProcess11"/>
    <dgm:cxn modelId="{EDA6FAD0-8BB6-40D7-89BB-22733D64C720}" type="presParOf" srcId="{ECF5260B-746C-B641-94AC-BCE86F186BE5}" destId="{1B032BD5-23E7-C74B-8BA2-0CBD92814323}" srcOrd="0" destOrd="0" presId="urn:microsoft.com/office/officeart/2005/8/layout/hProcess11"/>
    <dgm:cxn modelId="{770BA32F-BC6F-4D41-91BB-97B507F2535E}" type="presParOf" srcId="{1B032BD5-23E7-C74B-8BA2-0CBD92814323}" destId="{6E63C2E3-5C07-7B42-A50F-29C551AA7529}" srcOrd="0" destOrd="0" presId="urn:microsoft.com/office/officeart/2005/8/layout/hProcess11"/>
    <dgm:cxn modelId="{FA4D0135-CBC9-42DC-981D-A6A66037883F}" type="presParOf" srcId="{1B032BD5-23E7-C74B-8BA2-0CBD92814323}" destId="{C6BB8D46-3642-3A45-85F0-7C60B3C8B51A}" srcOrd="1" destOrd="0" presId="urn:microsoft.com/office/officeart/2005/8/layout/hProcess11"/>
    <dgm:cxn modelId="{E096FF77-47A0-4E6B-95F2-91F5D73C7F5B}" type="presParOf" srcId="{1B032BD5-23E7-C74B-8BA2-0CBD92814323}" destId="{E8FFAA2D-72A7-C241-88EB-ECB386AFF279}" srcOrd="2" destOrd="0" presId="urn:microsoft.com/office/officeart/2005/8/layout/hProcess11"/>
    <dgm:cxn modelId="{A9F82142-C14C-436E-A40B-327FABA46F03}" type="presParOf" srcId="{ECF5260B-746C-B641-94AC-BCE86F186BE5}" destId="{5631473C-4A2F-4B4D-8F72-ED7BBD666328}" srcOrd="1" destOrd="0" presId="urn:microsoft.com/office/officeart/2005/8/layout/hProcess11"/>
    <dgm:cxn modelId="{92F06A86-B05F-47B1-9409-4F98BFE03151}" type="presParOf" srcId="{ECF5260B-746C-B641-94AC-BCE86F186BE5}" destId="{6CD8BD51-9D72-A643-835E-10B084F5779B}" srcOrd="2" destOrd="0" presId="urn:microsoft.com/office/officeart/2005/8/layout/hProcess11"/>
    <dgm:cxn modelId="{40FBBD7B-A398-4424-BCF7-AA52E3E98547}" type="presParOf" srcId="{6CD8BD51-9D72-A643-835E-10B084F5779B}" destId="{024D36A5-C17A-1042-A97B-7BDBA347DE33}" srcOrd="0" destOrd="0" presId="urn:microsoft.com/office/officeart/2005/8/layout/hProcess11"/>
    <dgm:cxn modelId="{64C4BB29-6538-47CB-B65C-886F95D95D6C}" type="presParOf" srcId="{6CD8BD51-9D72-A643-835E-10B084F5779B}" destId="{4F4567E2-646E-C045-84FA-66B0168C060F}" srcOrd="1" destOrd="0" presId="urn:microsoft.com/office/officeart/2005/8/layout/hProcess11"/>
    <dgm:cxn modelId="{77235C01-DBC4-4CAD-A56E-746D89CEBBF2}" type="presParOf" srcId="{6CD8BD51-9D72-A643-835E-10B084F5779B}" destId="{DCF602C6-6F5D-D147-86F8-DAFC0D9A310A}" srcOrd="2" destOrd="0" presId="urn:microsoft.com/office/officeart/2005/8/layout/hProcess11"/>
    <dgm:cxn modelId="{B12A93F3-662D-4418-BADC-6345C0984B6B}" type="presParOf" srcId="{ECF5260B-746C-B641-94AC-BCE86F186BE5}" destId="{B594F994-428D-4D46-ACBD-3D27F954A41A}" srcOrd="3" destOrd="0" presId="urn:microsoft.com/office/officeart/2005/8/layout/hProcess11"/>
    <dgm:cxn modelId="{6480BE7F-A3C0-456F-9C65-786004DD09E2}" type="presParOf" srcId="{ECF5260B-746C-B641-94AC-BCE86F186BE5}" destId="{2E9C576D-6E52-474D-9B80-06D1F891E073}" srcOrd="4" destOrd="0" presId="urn:microsoft.com/office/officeart/2005/8/layout/hProcess11"/>
    <dgm:cxn modelId="{748B8F96-1B31-4A6A-AEF4-62C4F0E5B476}" type="presParOf" srcId="{2E9C576D-6E52-474D-9B80-06D1F891E073}" destId="{FECCAA16-31EB-1845-8174-C0B754702E40}" srcOrd="0" destOrd="0" presId="urn:microsoft.com/office/officeart/2005/8/layout/hProcess11"/>
    <dgm:cxn modelId="{7D9B1FA8-E94C-40FC-8F99-A01566E9ADAD}" type="presParOf" srcId="{2E9C576D-6E52-474D-9B80-06D1F891E073}" destId="{1A894FF2-C748-9A49-B6A5-F693E8BD92ED}" srcOrd="1" destOrd="0" presId="urn:microsoft.com/office/officeart/2005/8/layout/hProcess11"/>
    <dgm:cxn modelId="{407D36E5-1809-4849-A6B2-2F9098A9F614}" type="presParOf" srcId="{2E9C576D-6E52-474D-9B80-06D1F891E073}" destId="{5FB48C71-612A-8F4A-AA60-EF4E777BB49A}" srcOrd="2" destOrd="0" presId="urn:microsoft.com/office/officeart/2005/8/layout/hProcess11"/>
    <dgm:cxn modelId="{885ABB07-1992-4D18-ADF1-3A6A11B0C345}" type="presParOf" srcId="{ECF5260B-746C-B641-94AC-BCE86F186BE5}" destId="{F97F2A91-669B-DE4C-B80D-E8EEB8941BDC}" srcOrd="5" destOrd="0" presId="urn:microsoft.com/office/officeart/2005/8/layout/hProcess11"/>
    <dgm:cxn modelId="{A1BEC76D-0991-475B-BC40-871040585380}" type="presParOf" srcId="{ECF5260B-746C-B641-94AC-BCE86F186BE5}" destId="{2C49379F-EDAD-8941-9BAA-1F634D597EF9}" srcOrd="6" destOrd="0" presId="urn:microsoft.com/office/officeart/2005/8/layout/hProcess11"/>
    <dgm:cxn modelId="{0DC994CF-BD47-4457-9CC8-D6CDFA1B7584}" type="presParOf" srcId="{2C49379F-EDAD-8941-9BAA-1F634D597EF9}" destId="{45D84B0B-47F5-CE48-9E2C-AC072A28391B}" srcOrd="0" destOrd="0" presId="urn:microsoft.com/office/officeart/2005/8/layout/hProcess11"/>
    <dgm:cxn modelId="{760B2657-1602-4CDB-A6D9-C0E618FE5DC9}" type="presParOf" srcId="{2C49379F-EDAD-8941-9BAA-1F634D597EF9}" destId="{19672326-9E95-764C-A02A-EFC58BFB5F6C}" srcOrd="1" destOrd="0" presId="urn:microsoft.com/office/officeart/2005/8/layout/hProcess11"/>
    <dgm:cxn modelId="{6AE7D800-B18A-437B-960C-75C3938383B2}" type="presParOf" srcId="{2C49379F-EDAD-8941-9BAA-1F634D597EF9}" destId="{C91F155B-6C6A-C648-8DDA-66AE085AC289}" srcOrd="2" destOrd="0" presId="urn:microsoft.com/office/officeart/2005/8/layout/hProcess11"/>
    <dgm:cxn modelId="{C64A0FF7-8C9D-4E80-B7DE-EFC7AA52446B}" type="presParOf" srcId="{ECF5260B-746C-B641-94AC-BCE86F186BE5}" destId="{A6256AF6-3257-7943-8BE1-684E1BF2F3BE}" srcOrd="7" destOrd="0" presId="urn:microsoft.com/office/officeart/2005/8/layout/hProcess11"/>
    <dgm:cxn modelId="{E7553CE1-BE46-4D3E-B58A-2860C812B663}" type="presParOf" srcId="{ECF5260B-746C-B641-94AC-BCE86F186BE5}" destId="{4E9F6A8C-A1C4-4B4B-B5B9-91182DAAF120}" srcOrd="8" destOrd="0" presId="urn:microsoft.com/office/officeart/2005/8/layout/hProcess11"/>
    <dgm:cxn modelId="{E244E144-3670-44B6-A462-925B29C9500C}" type="presParOf" srcId="{4E9F6A8C-A1C4-4B4B-B5B9-91182DAAF120}" destId="{C64CB200-3AF2-FB4B-8154-D25E492C54BF}" srcOrd="0" destOrd="0" presId="urn:microsoft.com/office/officeart/2005/8/layout/hProcess11"/>
    <dgm:cxn modelId="{4707FD0C-FC84-42BE-A824-5035F83A4631}" type="presParOf" srcId="{4E9F6A8C-A1C4-4B4B-B5B9-91182DAAF120}" destId="{DCB8EF31-EC6F-D84E-B177-727728C3827F}" srcOrd="1" destOrd="0" presId="urn:microsoft.com/office/officeart/2005/8/layout/hProcess11"/>
    <dgm:cxn modelId="{B6F24995-9ECC-4413-9B0E-E83B1001D73B}" type="presParOf" srcId="{4E9F6A8C-A1C4-4B4B-B5B9-91182DAAF120}" destId="{D64CFED4-CB05-6E40-9961-D3AC1109983C}" srcOrd="2" destOrd="0" presId="urn:microsoft.com/office/officeart/2005/8/layout/hProcess11"/>
    <dgm:cxn modelId="{6FD69DAD-92CB-4DF8-9931-99450019BB40}" type="presParOf" srcId="{ECF5260B-746C-B641-94AC-BCE86F186BE5}" destId="{3376F2D5-691C-864D-92E7-6FE14683F3A7}" srcOrd="9" destOrd="0" presId="urn:microsoft.com/office/officeart/2005/8/layout/hProcess11"/>
    <dgm:cxn modelId="{60719FE7-7531-4CD2-8C24-44D749F76F93}" type="presParOf" srcId="{ECF5260B-746C-B641-94AC-BCE86F186BE5}" destId="{E4CC5D4F-FE4E-2448-8D52-21C15291CDEA}" srcOrd="10" destOrd="0" presId="urn:microsoft.com/office/officeart/2005/8/layout/hProcess11"/>
    <dgm:cxn modelId="{BAE06461-C117-4E35-B60E-3CCD78F0A263}" type="presParOf" srcId="{E4CC5D4F-FE4E-2448-8D52-21C15291CDEA}" destId="{5EABCE26-8E01-4B4C-8A74-7B611D702BE6}" srcOrd="0" destOrd="0" presId="urn:microsoft.com/office/officeart/2005/8/layout/hProcess11"/>
    <dgm:cxn modelId="{07B4681E-6EA9-4A49-B118-5C77840E879C}" type="presParOf" srcId="{E4CC5D4F-FE4E-2448-8D52-21C15291CDEA}" destId="{19FCAD41-E0BB-1846-AAFB-B0B4FA50E43A}" srcOrd="1" destOrd="0" presId="urn:microsoft.com/office/officeart/2005/8/layout/hProcess11"/>
    <dgm:cxn modelId="{2A4EE4E3-AFAA-46A8-9F85-336B00578273}" type="presParOf" srcId="{E4CC5D4F-FE4E-2448-8D52-21C15291CDEA}" destId="{1D83B33C-87FD-4743-8B53-0669C1538025}" srcOrd="2" destOrd="0" presId="urn:microsoft.com/office/officeart/2005/8/layout/hProcess11"/>
    <dgm:cxn modelId="{DA1AFEA8-181E-4B4C-884B-B6A7FAF2168D}" type="presParOf" srcId="{ECF5260B-746C-B641-94AC-BCE86F186BE5}" destId="{385D15C5-FEA5-FA47-9F1C-152EAC7EE9E6}" srcOrd="11" destOrd="0" presId="urn:microsoft.com/office/officeart/2005/8/layout/hProcess11"/>
    <dgm:cxn modelId="{F25F36B7-6421-4A88-AD8B-40E8B0C67E5C}" type="presParOf" srcId="{ECF5260B-746C-B641-94AC-BCE86F186BE5}" destId="{68632E5C-C654-D44B-A268-FC60C0B0BC22}" srcOrd="12" destOrd="0" presId="urn:microsoft.com/office/officeart/2005/8/layout/hProcess11"/>
    <dgm:cxn modelId="{A52B5ED0-0BF8-4589-95BB-8A88F1080C7A}" type="presParOf" srcId="{68632E5C-C654-D44B-A268-FC60C0B0BC22}" destId="{1AC9EC28-2DC9-EF45-A8D2-617F0C569A3C}" srcOrd="0" destOrd="0" presId="urn:microsoft.com/office/officeart/2005/8/layout/hProcess11"/>
    <dgm:cxn modelId="{6A28169E-4FA4-4DC5-8D46-6797D1A2F048}" type="presParOf" srcId="{68632E5C-C654-D44B-A268-FC60C0B0BC22}" destId="{6D6DDEAC-877E-0543-B7FC-135E13DEC342}" srcOrd="1" destOrd="0" presId="urn:microsoft.com/office/officeart/2005/8/layout/hProcess11"/>
    <dgm:cxn modelId="{FFAC70FC-C8FA-4911-9072-33E4E10CA3B1}" type="presParOf" srcId="{68632E5C-C654-D44B-A268-FC60C0B0BC22}" destId="{27DE9976-B624-2E43-A914-2535261000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52F660-ABF9-493E-9043-3F566FF18C4C}" type="doc">
      <dgm:prSet loTypeId="urn:microsoft.com/office/officeart/2008/layout/AlternatingPictureBlock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A401927-65B6-4D11-B08C-BC3F68E5C750}">
      <dgm:prSet phldrT="[Text]"/>
      <dgm:spPr/>
      <dgm:t>
        <a:bodyPr/>
        <a:lstStyle/>
        <a:p>
          <a:r>
            <a:rPr lang="sv-SE" dirty="0" err="1" smtClean="0"/>
            <a:t>Setting</a:t>
          </a:r>
          <a:r>
            <a:rPr lang="sv-SE" dirty="0" smtClean="0"/>
            <a:t> the risk </a:t>
          </a:r>
          <a:r>
            <a:rPr lang="sv-SE" dirty="0" err="1" smtClean="0"/>
            <a:t>tolerance</a:t>
          </a:r>
          <a:endParaRPr lang="sv-SE" dirty="0"/>
        </a:p>
      </dgm:t>
    </dgm:pt>
    <dgm:pt modelId="{A82E315C-43CE-4920-A3BF-EF81A45C0E5B}" type="parTrans" cxnId="{87107124-17AD-469F-85CE-48149FA452A4}">
      <dgm:prSet/>
      <dgm:spPr/>
      <dgm:t>
        <a:bodyPr/>
        <a:lstStyle/>
        <a:p>
          <a:endParaRPr lang="sv-SE"/>
        </a:p>
      </dgm:t>
    </dgm:pt>
    <dgm:pt modelId="{0A3942F0-8621-4E1E-96B0-B7F294EFC59D}" type="sibTrans" cxnId="{87107124-17AD-469F-85CE-48149FA452A4}">
      <dgm:prSet/>
      <dgm:spPr/>
      <dgm:t>
        <a:bodyPr/>
        <a:lstStyle/>
        <a:p>
          <a:endParaRPr lang="sv-SE"/>
        </a:p>
      </dgm:t>
    </dgm:pt>
    <dgm:pt modelId="{5D4273BA-1488-4DD0-8465-300C6B6690E9}">
      <dgm:prSet phldrT="[Text]"/>
      <dgm:spPr/>
      <dgm:t>
        <a:bodyPr/>
        <a:lstStyle/>
        <a:p>
          <a:r>
            <a:rPr lang="sv-SE" dirty="0" err="1" smtClean="0"/>
            <a:t>Maintain</a:t>
          </a:r>
          <a:r>
            <a:rPr lang="sv-SE" dirty="0" smtClean="0"/>
            <a:t> </a:t>
          </a:r>
          <a:r>
            <a:rPr lang="sv-SE" dirty="0" err="1" smtClean="0"/>
            <a:t>adequate</a:t>
          </a:r>
          <a:r>
            <a:rPr lang="sv-SE" dirty="0" smtClean="0"/>
            <a:t> </a:t>
          </a:r>
          <a:r>
            <a:rPr lang="sv-SE" dirty="0" err="1" smtClean="0"/>
            <a:t>control</a:t>
          </a:r>
          <a:r>
            <a:rPr lang="sv-SE" dirty="0" smtClean="0"/>
            <a:t> and </a:t>
          </a:r>
          <a:r>
            <a:rPr lang="sv-SE" dirty="0" err="1" smtClean="0"/>
            <a:t>measurement</a:t>
          </a:r>
          <a:r>
            <a:rPr lang="sv-SE" dirty="0" smtClean="0"/>
            <a:t> </a:t>
          </a:r>
          <a:r>
            <a:rPr lang="sv-SE" dirty="0" err="1" smtClean="0"/>
            <a:t>of</a:t>
          </a:r>
          <a:r>
            <a:rPr lang="sv-SE" dirty="0" smtClean="0"/>
            <a:t> risks</a:t>
          </a:r>
          <a:endParaRPr lang="sv-SE" dirty="0"/>
        </a:p>
      </dgm:t>
    </dgm:pt>
    <dgm:pt modelId="{EC402198-E866-4445-B29D-3F7CB67C6E72}" type="parTrans" cxnId="{CE2D4E00-7115-4B9B-AA39-14ABA02C1D4B}">
      <dgm:prSet/>
      <dgm:spPr/>
      <dgm:t>
        <a:bodyPr/>
        <a:lstStyle/>
        <a:p>
          <a:endParaRPr lang="sv-SE"/>
        </a:p>
      </dgm:t>
    </dgm:pt>
    <dgm:pt modelId="{BA55D7ED-C5DA-4393-A628-7890EDE8DD7A}" type="sibTrans" cxnId="{CE2D4E00-7115-4B9B-AA39-14ABA02C1D4B}">
      <dgm:prSet/>
      <dgm:spPr/>
      <dgm:t>
        <a:bodyPr/>
        <a:lstStyle/>
        <a:p>
          <a:endParaRPr lang="sv-SE"/>
        </a:p>
      </dgm:t>
    </dgm:pt>
    <dgm:pt modelId="{DE7C3B32-1F1D-4F4A-9007-521143FD454A}">
      <dgm:prSet phldrT="[Text]"/>
      <dgm:spPr/>
      <dgm:t>
        <a:bodyPr/>
        <a:lstStyle/>
        <a:p>
          <a:r>
            <a:rPr lang="sv-SE" dirty="0" err="1" smtClean="0"/>
            <a:t>Setting</a:t>
          </a:r>
          <a:r>
            <a:rPr lang="sv-SE" dirty="0" smtClean="0"/>
            <a:t> the </a:t>
          </a:r>
          <a:r>
            <a:rPr lang="sv-SE" dirty="0" err="1" smtClean="0"/>
            <a:t>capital</a:t>
          </a:r>
          <a:r>
            <a:rPr lang="sv-SE" dirty="0" smtClean="0"/>
            <a:t> </a:t>
          </a:r>
          <a:r>
            <a:rPr lang="sv-SE" dirty="0" err="1" smtClean="0"/>
            <a:t>levels</a:t>
          </a:r>
          <a:r>
            <a:rPr lang="sv-SE" dirty="0" smtClean="0"/>
            <a:t> and plans</a:t>
          </a:r>
          <a:endParaRPr lang="sv-SE" dirty="0"/>
        </a:p>
      </dgm:t>
    </dgm:pt>
    <dgm:pt modelId="{A78D9B69-3FF4-4ED1-AD4E-1BDF08F3F4C6}" type="parTrans" cxnId="{28A8C885-7390-464C-933E-3D8E9B4EE6E5}">
      <dgm:prSet/>
      <dgm:spPr/>
      <dgm:t>
        <a:bodyPr/>
        <a:lstStyle/>
        <a:p>
          <a:endParaRPr lang="sv-SE"/>
        </a:p>
      </dgm:t>
    </dgm:pt>
    <dgm:pt modelId="{D34ED850-6220-4CB1-99D2-DF5A3A29CD85}" type="sibTrans" cxnId="{28A8C885-7390-464C-933E-3D8E9B4EE6E5}">
      <dgm:prSet/>
      <dgm:spPr/>
      <dgm:t>
        <a:bodyPr/>
        <a:lstStyle/>
        <a:p>
          <a:endParaRPr lang="sv-SE"/>
        </a:p>
      </dgm:t>
    </dgm:pt>
    <dgm:pt modelId="{2B507D4D-0DC6-4FD4-B2FE-60124AFCDD5C}" type="pres">
      <dgm:prSet presAssocID="{6452F660-ABF9-493E-9043-3F566FF18C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C955678-33B2-42CE-8B80-1CE73ACCA862}" type="pres">
      <dgm:prSet presAssocID="{9A401927-65B6-4D11-B08C-BC3F68E5C750}" presName="comp" presStyleCnt="0"/>
      <dgm:spPr/>
      <dgm:t>
        <a:bodyPr/>
        <a:lstStyle/>
        <a:p>
          <a:endParaRPr lang="sv-SE"/>
        </a:p>
      </dgm:t>
    </dgm:pt>
    <dgm:pt modelId="{BA6D7812-2B9A-4637-A8A2-BE78C001239E}" type="pres">
      <dgm:prSet presAssocID="{9A401927-65B6-4D11-B08C-BC3F68E5C750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EEA30C3-4869-4126-80AB-BED8BFABFD33}" type="pres">
      <dgm:prSet presAssocID="{9A401927-65B6-4D11-B08C-BC3F68E5C750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C4A8776D-A96C-43D7-8031-269C4693CF7D}" type="pres">
      <dgm:prSet presAssocID="{0A3942F0-8621-4E1E-96B0-B7F294EFC59D}" presName="sibTrans" presStyleCnt="0"/>
      <dgm:spPr/>
      <dgm:t>
        <a:bodyPr/>
        <a:lstStyle/>
        <a:p>
          <a:endParaRPr lang="sv-SE"/>
        </a:p>
      </dgm:t>
    </dgm:pt>
    <dgm:pt modelId="{8B057307-3CB1-48D9-8D3A-09D577FB754D}" type="pres">
      <dgm:prSet presAssocID="{5D4273BA-1488-4DD0-8465-300C6B6690E9}" presName="comp" presStyleCnt="0"/>
      <dgm:spPr/>
      <dgm:t>
        <a:bodyPr/>
        <a:lstStyle/>
        <a:p>
          <a:endParaRPr lang="sv-SE"/>
        </a:p>
      </dgm:t>
    </dgm:pt>
    <dgm:pt modelId="{AC104094-9DE8-4F14-A140-4BB54B47B8AA}" type="pres">
      <dgm:prSet presAssocID="{5D4273BA-1488-4DD0-8465-300C6B6690E9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2050EB5-4C0F-48A8-B5BF-937B15A26243}" type="pres">
      <dgm:prSet presAssocID="{5D4273BA-1488-4DD0-8465-300C6B6690E9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FBB5871D-A640-4400-8FA3-8B4C1E214F1D}" type="pres">
      <dgm:prSet presAssocID="{BA55D7ED-C5DA-4393-A628-7890EDE8DD7A}" presName="sibTrans" presStyleCnt="0"/>
      <dgm:spPr/>
      <dgm:t>
        <a:bodyPr/>
        <a:lstStyle/>
        <a:p>
          <a:endParaRPr lang="sv-SE"/>
        </a:p>
      </dgm:t>
    </dgm:pt>
    <dgm:pt modelId="{CE976799-8B93-4DB4-96D2-2303334614BF}" type="pres">
      <dgm:prSet presAssocID="{DE7C3B32-1F1D-4F4A-9007-521143FD454A}" presName="comp" presStyleCnt="0"/>
      <dgm:spPr/>
      <dgm:t>
        <a:bodyPr/>
        <a:lstStyle/>
        <a:p>
          <a:endParaRPr lang="sv-SE"/>
        </a:p>
      </dgm:t>
    </dgm:pt>
    <dgm:pt modelId="{445253E7-01F6-4E58-8546-3620B51DE23C}" type="pres">
      <dgm:prSet presAssocID="{DE7C3B32-1F1D-4F4A-9007-521143FD454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C1294EF-98A2-4E48-8AAF-341436FF6621}" type="pres">
      <dgm:prSet presAssocID="{DE7C3B32-1F1D-4F4A-9007-521143FD454A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v-SE"/>
        </a:p>
      </dgm:t>
    </dgm:pt>
  </dgm:ptLst>
  <dgm:cxnLst>
    <dgm:cxn modelId="{4D4F3494-2F4F-47B2-9BF9-6B6B85D7BCDD}" type="presOf" srcId="{5D4273BA-1488-4DD0-8465-300C6B6690E9}" destId="{AC104094-9DE8-4F14-A140-4BB54B47B8AA}" srcOrd="0" destOrd="0" presId="urn:microsoft.com/office/officeart/2008/layout/AlternatingPictureBlocks"/>
    <dgm:cxn modelId="{6D967E3A-075B-44D4-9154-CFC8E312488C}" type="presOf" srcId="{6452F660-ABF9-493E-9043-3F566FF18C4C}" destId="{2B507D4D-0DC6-4FD4-B2FE-60124AFCDD5C}" srcOrd="0" destOrd="0" presId="urn:microsoft.com/office/officeart/2008/layout/AlternatingPictureBlocks"/>
    <dgm:cxn modelId="{CE2D4E00-7115-4B9B-AA39-14ABA02C1D4B}" srcId="{6452F660-ABF9-493E-9043-3F566FF18C4C}" destId="{5D4273BA-1488-4DD0-8465-300C6B6690E9}" srcOrd="1" destOrd="0" parTransId="{EC402198-E866-4445-B29D-3F7CB67C6E72}" sibTransId="{BA55D7ED-C5DA-4393-A628-7890EDE8DD7A}"/>
    <dgm:cxn modelId="{D840658A-C490-45DF-9B14-20C40B7D2383}" type="presOf" srcId="{DE7C3B32-1F1D-4F4A-9007-521143FD454A}" destId="{445253E7-01F6-4E58-8546-3620B51DE23C}" srcOrd="0" destOrd="0" presId="urn:microsoft.com/office/officeart/2008/layout/AlternatingPictureBlocks"/>
    <dgm:cxn modelId="{93817A53-A54A-413C-B5C7-F7B1E4BF0B79}" type="presOf" srcId="{9A401927-65B6-4D11-B08C-BC3F68E5C750}" destId="{BA6D7812-2B9A-4637-A8A2-BE78C001239E}" srcOrd="0" destOrd="0" presId="urn:microsoft.com/office/officeart/2008/layout/AlternatingPictureBlocks"/>
    <dgm:cxn modelId="{87107124-17AD-469F-85CE-48149FA452A4}" srcId="{6452F660-ABF9-493E-9043-3F566FF18C4C}" destId="{9A401927-65B6-4D11-B08C-BC3F68E5C750}" srcOrd="0" destOrd="0" parTransId="{A82E315C-43CE-4920-A3BF-EF81A45C0E5B}" sibTransId="{0A3942F0-8621-4E1E-96B0-B7F294EFC59D}"/>
    <dgm:cxn modelId="{28A8C885-7390-464C-933E-3D8E9B4EE6E5}" srcId="{6452F660-ABF9-493E-9043-3F566FF18C4C}" destId="{DE7C3B32-1F1D-4F4A-9007-521143FD454A}" srcOrd="2" destOrd="0" parTransId="{A78D9B69-3FF4-4ED1-AD4E-1BDF08F3F4C6}" sibTransId="{D34ED850-6220-4CB1-99D2-DF5A3A29CD85}"/>
    <dgm:cxn modelId="{23EFB730-492C-4450-B913-6F349AF704EC}" type="presParOf" srcId="{2B507D4D-0DC6-4FD4-B2FE-60124AFCDD5C}" destId="{2C955678-33B2-42CE-8B80-1CE73ACCA862}" srcOrd="0" destOrd="0" presId="urn:microsoft.com/office/officeart/2008/layout/AlternatingPictureBlocks"/>
    <dgm:cxn modelId="{B19F6006-198C-4168-A5AE-B0B521EAC3AE}" type="presParOf" srcId="{2C955678-33B2-42CE-8B80-1CE73ACCA862}" destId="{BA6D7812-2B9A-4637-A8A2-BE78C001239E}" srcOrd="0" destOrd="0" presId="urn:microsoft.com/office/officeart/2008/layout/AlternatingPictureBlocks"/>
    <dgm:cxn modelId="{D7387C26-20F5-437E-A551-EA4E9D6F68A6}" type="presParOf" srcId="{2C955678-33B2-42CE-8B80-1CE73ACCA862}" destId="{CEEA30C3-4869-4126-80AB-BED8BFABFD33}" srcOrd="1" destOrd="0" presId="urn:microsoft.com/office/officeart/2008/layout/AlternatingPictureBlocks"/>
    <dgm:cxn modelId="{7DE15E62-FA11-4A48-8777-1534CFB9CE3A}" type="presParOf" srcId="{2B507D4D-0DC6-4FD4-B2FE-60124AFCDD5C}" destId="{C4A8776D-A96C-43D7-8031-269C4693CF7D}" srcOrd="1" destOrd="0" presId="urn:microsoft.com/office/officeart/2008/layout/AlternatingPictureBlocks"/>
    <dgm:cxn modelId="{4C0A9B4B-1B4B-48AD-B255-4A2DBD43E58C}" type="presParOf" srcId="{2B507D4D-0DC6-4FD4-B2FE-60124AFCDD5C}" destId="{8B057307-3CB1-48D9-8D3A-09D577FB754D}" srcOrd="2" destOrd="0" presId="urn:microsoft.com/office/officeart/2008/layout/AlternatingPictureBlocks"/>
    <dgm:cxn modelId="{C32944F7-AAC4-4DA7-8FC0-EE9DDA0F4314}" type="presParOf" srcId="{8B057307-3CB1-48D9-8D3A-09D577FB754D}" destId="{AC104094-9DE8-4F14-A140-4BB54B47B8AA}" srcOrd="0" destOrd="0" presId="urn:microsoft.com/office/officeart/2008/layout/AlternatingPictureBlocks"/>
    <dgm:cxn modelId="{2E5DD805-9FE4-401A-AA60-4737C342F4BB}" type="presParOf" srcId="{8B057307-3CB1-48D9-8D3A-09D577FB754D}" destId="{A2050EB5-4C0F-48A8-B5BF-937B15A26243}" srcOrd="1" destOrd="0" presId="urn:microsoft.com/office/officeart/2008/layout/AlternatingPictureBlocks"/>
    <dgm:cxn modelId="{23BC7A29-DA51-442D-86B8-D34725859F4D}" type="presParOf" srcId="{2B507D4D-0DC6-4FD4-B2FE-60124AFCDD5C}" destId="{FBB5871D-A640-4400-8FA3-8B4C1E214F1D}" srcOrd="3" destOrd="0" presId="urn:microsoft.com/office/officeart/2008/layout/AlternatingPictureBlocks"/>
    <dgm:cxn modelId="{7298F10E-5974-408E-95CA-D774AF283EE1}" type="presParOf" srcId="{2B507D4D-0DC6-4FD4-B2FE-60124AFCDD5C}" destId="{CE976799-8B93-4DB4-96D2-2303334614BF}" srcOrd="4" destOrd="0" presId="urn:microsoft.com/office/officeart/2008/layout/AlternatingPictureBlocks"/>
    <dgm:cxn modelId="{E4E80D82-A61C-4D87-8D62-BAF53F1EFDA5}" type="presParOf" srcId="{CE976799-8B93-4DB4-96D2-2303334614BF}" destId="{445253E7-01F6-4E58-8546-3620B51DE23C}" srcOrd="0" destOrd="0" presId="urn:microsoft.com/office/officeart/2008/layout/AlternatingPictureBlocks"/>
    <dgm:cxn modelId="{EB3ABEEB-C9C6-44B6-B633-79E69F16C6C3}" type="presParOf" srcId="{CE976799-8B93-4DB4-96D2-2303334614BF}" destId="{0C1294EF-98A2-4E48-8AAF-341436FF662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BCBD38-3CBA-4933-8026-337E9E90FA72}" type="doc">
      <dgm:prSet loTypeId="urn:microsoft.com/office/officeart/2005/8/layout/orgChart1" loCatId="hierarchy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DF77BDDE-0B23-4A0E-8861-6F34E789C976}" type="pres">
      <dgm:prSet presAssocID="{81BCBD38-3CBA-4933-8026-337E9E90FA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40100127-329C-4EC9-846D-44F8F72EA7E2}" type="presOf" srcId="{81BCBD38-3CBA-4933-8026-337E9E90FA72}" destId="{DF77BDDE-0B23-4A0E-8861-6F34E789C976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425190-6EED-4036-9188-D40EA9EFD0E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1E5842B-6438-4918-96FE-2A9C3CC36AB1}">
      <dgm:prSet phldrT="[Text]"/>
      <dgm:spPr/>
      <dgm:t>
        <a:bodyPr/>
        <a:lstStyle/>
        <a:p>
          <a:r>
            <a:rPr lang="sv-SE" dirty="0" smtClean="0"/>
            <a:t>Credit risk </a:t>
          </a:r>
          <a:r>
            <a:rPr lang="sv-SE" dirty="0" err="1" smtClean="0"/>
            <a:t>capital</a:t>
          </a:r>
          <a:r>
            <a:rPr lang="sv-SE" dirty="0" smtClean="0"/>
            <a:t> is </a:t>
          </a:r>
          <a:r>
            <a:rPr lang="sv-SE" dirty="0" err="1" smtClean="0"/>
            <a:t>based</a:t>
          </a:r>
          <a:r>
            <a:rPr lang="sv-SE" dirty="0" smtClean="0"/>
            <a:t> on default and loss </a:t>
          </a:r>
          <a:r>
            <a:rPr lang="sv-SE" dirty="0" err="1" smtClean="0"/>
            <a:t>history</a:t>
          </a:r>
          <a:endParaRPr lang="sv-SE" dirty="0"/>
        </a:p>
      </dgm:t>
    </dgm:pt>
    <dgm:pt modelId="{CCD6E921-3E65-483E-A2FE-FD53201437BE}" type="parTrans" cxnId="{61BE8193-1C46-476E-92CA-05E1C2467857}">
      <dgm:prSet/>
      <dgm:spPr/>
      <dgm:t>
        <a:bodyPr/>
        <a:lstStyle/>
        <a:p>
          <a:endParaRPr lang="sv-SE"/>
        </a:p>
      </dgm:t>
    </dgm:pt>
    <dgm:pt modelId="{579AED69-DE34-48DD-80B9-A275B93B5BA2}" type="sibTrans" cxnId="{61BE8193-1C46-476E-92CA-05E1C2467857}">
      <dgm:prSet/>
      <dgm:spPr/>
      <dgm:t>
        <a:bodyPr/>
        <a:lstStyle/>
        <a:p>
          <a:endParaRPr lang="sv-SE"/>
        </a:p>
      </dgm:t>
    </dgm:pt>
    <dgm:pt modelId="{9A12BD7E-5C51-4CA9-A165-5FE03FF34D61}">
      <dgm:prSet phldrT="[Text]"/>
      <dgm:spPr/>
      <dgm:t>
        <a:bodyPr/>
        <a:lstStyle/>
        <a:p>
          <a:r>
            <a:rPr lang="sv-SE" dirty="0" smtClean="0"/>
            <a:t>Market risk </a:t>
          </a:r>
          <a:r>
            <a:rPr lang="sv-SE" dirty="0" err="1" smtClean="0"/>
            <a:t>capital</a:t>
          </a:r>
          <a:r>
            <a:rPr lang="sv-SE" dirty="0" smtClean="0"/>
            <a:t> is </a:t>
          </a:r>
          <a:r>
            <a:rPr lang="sv-SE" dirty="0" err="1" smtClean="0"/>
            <a:t>based</a:t>
          </a:r>
          <a:r>
            <a:rPr lang="sv-SE" dirty="0" smtClean="0"/>
            <a:t> market </a:t>
          </a:r>
          <a:r>
            <a:rPr lang="sv-SE" dirty="0" err="1" smtClean="0"/>
            <a:t>volatility</a:t>
          </a:r>
          <a:endParaRPr lang="sv-SE" dirty="0"/>
        </a:p>
      </dgm:t>
    </dgm:pt>
    <dgm:pt modelId="{912A67D2-4265-4F8A-828B-02AADA7FEDBF}" type="parTrans" cxnId="{21ADBDA0-FC8A-4F93-99E5-997C41037155}">
      <dgm:prSet/>
      <dgm:spPr/>
      <dgm:t>
        <a:bodyPr/>
        <a:lstStyle/>
        <a:p>
          <a:endParaRPr lang="sv-SE"/>
        </a:p>
      </dgm:t>
    </dgm:pt>
    <dgm:pt modelId="{D741F564-59C4-4BED-AEE8-8B4FDB41EB26}" type="sibTrans" cxnId="{21ADBDA0-FC8A-4F93-99E5-997C41037155}">
      <dgm:prSet/>
      <dgm:spPr/>
      <dgm:t>
        <a:bodyPr/>
        <a:lstStyle/>
        <a:p>
          <a:endParaRPr lang="sv-SE"/>
        </a:p>
      </dgm:t>
    </dgm:pt>
    <dgm:pt modelId="{D85C86B1-EF06-4626-9E8B-A5FD22778F82}">
      <dgm:prSet phldrT="[Text]"/>
      <dgm:spPr/>
      <dgm:t>
        <a:bodyPr/>
        <a:lstStyle/>
        <a:p>
          <a:r>
            <a:rPr lang="sv-SE" dirty="0" err="1" smtClean="0"/>
            <a:t>Operational</a:t>
          </a:r>
          <a:r>
            <a:rPr lang="sv-SE" dirty="0" smtClean="0"/>
            <a:t> risk </a:t>
          </a:r>
          <a:r>
            <a:rPr lang="sv-SE" dirty="0" err="1" smtClean="0"/>
            <a:t>capital</a:t>
          </a:r>
          <a:r>
            <a:rPr lang="sv-SE" dirty="0" smtClean="0"/>
            <a:t> is </a:t>
          </a:r>
          <a:r>
            <a:rPr lang="sv-SE" dirty="0" err="1" smtClean="0"/>
            <a:t>based</a:t>
          </a:r>
          <a:r>
            <a:rPr lang="sv-SE" dirty="0" smtClean="0"/>
            <a:t> on the </a:t>
          </a:r>
          <a:r>
            <a:rPr lang="sv-SE" dirty="0" err="1" smtClean="0"/>
            <a:t>financial</a:t>
          </a:r>
          <a:r>
            <a:rPr lang="sv-SE" dirty="0" smtClean="0"/>
            <a:t> </a:t>
          </a:r>
          <a:r>
            <a:rPr lang="sv-SE" dirty="0" err="1" smtClean="0"/>
            <a:t>worlds</a:t>
          </a:r>
          <a:r>
            <a:rPr lang="sv-SE" dirty="0" smtClean="0"/>
            <a:t> </a:t>
          </a:r>
          <a:r>
            <a:rPr lang="sv-SE" dirty="0" err="1" smtClean="0"/>
            <a:t>mistakes</a:t>
          </a:r>
          <a:r>
            <a:rPr lang="sv-SE" dirty="0" smtClean="0"/>
            <a:t> </a:t>
          </a:r>
          <a:endParaRPr lang="sv-SE" dirty="0"/>
        </a:p>
      </dgm:t>
    </dgm:pt>
    <dgm:pt modelId="{40D5A6B0-B661-43FF-9FF1-F149C08D8521}" type="parTrans" cxnId="{E7233B99-C070-4E94-B5CA-8965BE388300}">
      <dgm:prSet/>
      <dgm:spPr/>
      <dgm:t>
        <a:bodyPr/>
        <a:lstStyle/>
        <a:p>
          <a:endParaRPr lang="sv-SE"/>
        </a:p>
      </dgm:t>
    </dgm:pt>
    <dgm:pt modelId="{99555A9F-375A-4455-9C2A-CD8583201914}" type="sibTrans" cxnId="{E7233B99-C070-4E94-B5CA-8965BE388300}">
      <dgm:prSet/>
      <dgm:spPr/>
      <dgm:t>
        <a:bodyPr/>
        <a:lstStyle/>
        <a:p>
          <a:endParaRPr lang="sv-SE"/>
        </a:p>
      </dgm:t>
    </dgm:pt>
    <dgm:pt modelId="{4DCE8739-8D32-4536-9100-4C6128560E49}">
      <dgm:prSet phldrT="[Text]"/>
      <dgm:spPr/>
      <dgm:t>
        <a:bodyPr/>
        <a:lstStyle/>
        <a:p>
          <a:r>
            <a:rPr lang="sv-SE" dirty="0" smtClean="0"/>
            <a:t>Insurance risk </a:t>
          </a:r>
          <a:r>
            <a:rPr lang="sv-SE" dirty="0" err="1" smtClean="0"/>
            <a:t>capital</a:t>
          </a:r>
          <a:r>
            <a:rPr lang="sv-SE" dirty="0" smtClean="0"/>
            <a:t> is </a:t>
          </a:r>
          <a:r>
            <a:rPr lang="sv-SE" dirty="0" err="1" smtClean="0"/>
            <a:t>based</a:t>
          </a:r>
          <a:r>
            <a:rPr lang="sv-SE" dirty="0" smtClean="0"/>
            <a:t> on market </a:t>
          </a:r>
          <a:r>
            <a:rPr lang="sv-SE" dirty="0" err="1" smtClean="0"/>
            <a:t>volatility</a:t>
          </a:r>
          <a:r>
            <a:rPr lang="sv-SE" dirty="0" smtClean="0"/>
            <a:t> and </a:t>
          </a:r>
          <a:r>
            <a:rPr lang="sv-SE" dirty="0" err="1" smtClean="0"/>
            <a:t>actuarial</a:t>
          </a:r>
          <a:r>
            <a:rPr lang="sv-SE" dirty="0" smtClean="0"/>
            <a:t> risk</a:t>
          </a:r>
          <a:endParaRPr lang="sv-SE" dirty="0"/>
        </a:p>
      </dgm:t>
    </dgm:pt>
    <dgm:pt modelId="{8F50A612-8404-403D-A626-0DD92C37EBDC}" type="parTrans" cxnId="{F40C22A4-B4DA-4A00-A3F7-7EA8AEC5BFA5}">
      <dgm:prSet/>
      <dgm:spPr/>
      <dgm:t>
        <a:bodyPr/>
        <a:lstStyle/>
        <a:p>
          <a:endParaRPr lang="sv-SE"/>
        </a:p>
      </dgm:t>
    </dgm:pt>
    <dgm:pt modelId="{48BA2195-F6E5-4A27-AF27-6CA3A489ADB9}" type="sibTrans" cxnId="{F40C22A4-B4DA-4A00-A3F7-7EA8AEC5BFA5}">
      <dgm:prSet/>
      <dgm:spPr/>
      <dgm:t>
        <a:bodyPr/>
        <a:lstStyle/>
        <a:p>
          <a:endParaRPr lang="sv-SE"/>
        </a:p>
      </dgm:t>
    </dgm:pt>
    <dgm:pt modelId="{73244FBD-E302-43F4-A2B1-774FEE9FC85B}">
      <dgm:prSet phldrT="[Text]"/>
      <dgm:spPr/>
      <dgm:t>
        <a:bodyPr/>
        <a:lstStyle/>
        <a:p>
          <a:r>
            <a:rPr lang="sv-SE" dirty="0" smtClean="0"/>
            <a:t>Insurance risk </a:t>
          </a:r>
          <a:r>
            <a:rPr lang="sv-SE" dirty="0" err="1" smtClean="0"/>
            <a:t>capital</a:t>
          </a:r>
          <a:r>
            <a:rPr lang="sv-SE" dirty="0" smtClean="0"/>
            <a:t> is </a:t>
          </a:r>
          <a:r>
            <a:rPr lang="sv-SE" dirty="0" err="1" smtClean="0"/>
            <a:t>based</a:t>
          </a:r>
          <a:r>
            <a:rPr lang="sv-SE" dirty="0" smtClean="0"/>
            <a:t> on market </a:t>
          </a:r>
          <a:r>
            <a:rPr lang="sv-SE" dirty="0" err="1" smtClean="0"/>
            <a:t>volatility</a:t>
          </a:r>
          <a:r>
            <a:rPr lang="sv-SE" dirty="0" smtClean="0"/>
            <a:t> and </a:t>
          </a:r>
          <a:r>
            <a:rPr lang="sv-SE" dirty="0" err="1" smtClean="0"/>
            <a:t>actuarial</a:t>
          </a:r>
          <a:r>
            <a:rPr lang="sv-SE" dirty="0" smtClean="0"/>
            <a:t> risk</a:t>
          </a:r>
          <a:endParaRPr lang="sv-SE" dirty="0"/>
        </a:p>
      </dgm:t>
    </dgm:pt>
    <dgm:pt modelId="{75C57EF7-C6A4-4C8D-A3B1-94887EEF5AEF}" type="parTrans" cxnId="{518F387E-E563-4E6E-8536-E2C29EFFC383}">
      <dgm:prSet/>
      <dgm:spPr/>
      <dgm:t>
        <a:bodyPr/>
        <a:lstStyle/>
        <a:p>
          <a:endParaRPr lang="sv-SE"/>
        </a:p>
      </dgm:t>
    </dgm:pt>
    <dgm:pt modelId="{C2737F13-8413-4EB7-B96D-393C8ED44C80}" type="sibTrans" cxnId="{518F387E-E563-4E6E-8536-E2C29EFFC383}">
      <dgm:prSet/>
      <dgm:spPr/>
      <dgm:t>
        <a:bodyPr/>
        <a:lstStyle/>
        <a:p>
          <a:endParaRPr lang="sv-SE"/>
        </a:p>
      </dgm:t>
    </dgm:pt>
    <dgm:pt modelId="{9579F6C9-8258-441F-B5A8-82CB1B69747E}">
      <dgm:prSet phldrT="[Text]"/>
      <dgm:spPr/>
      <dgm:t>
        <a:bodyPr/>
        <a:lstStyle/>
        <a:p>
          <a:r>
            <a:rPr lang="sv-SE" smtClean="0"/>
            <a:t>Business risk is based on earnings volatility</a:t>
          </a:r>
          <a:endParaRPr lang="sv-SE" dirty="0"/>
        </a:p>
      </dgm:t>
    </dgm:pt>
    <dgm:pt modelId="{E306CC32-FD67-41D4-BF0A-EBA391BED403}" type="parTrans" cxnId="{D9EC5E45-AB26-4E54-88D8-3A4DC20A0695}">
      <dgm:prSet/>
      <dgm:spPr/>
      <dgm:t>
        <a:bodyPr/>
        <a:lstStyle/>
        <a:p>
          <a:endParaRPr lang="sv-SE"/>
        </a:p>
      </dgm:t>
    </dgm:pt>
    <dgm:pt modelId="{E5FF7749-02F7-42FC-AC0F-E3A954E90871}" type="sibTrans" cxnId="{D9EC5E45-AB26-4E54-88D8-3A4DC20A0695}">
      <dgm:prSet/>
      <dgm:spPr/>
      <dgm:t>
        <a:bodyPr/>
        <a:lstStyle/>
        <a:p>
          <a:endParaRPr lang="sv-SE"/>
        </a:p>
      </dgm:t>
    </dgm:pt>
    <dgm:pt modelId="{6E75E9EA-A044-4FAF-9F56-D19C74B78AB6}" type="pres">
      <dgm:prSet presAssocID="{66425190-6EED-4036-9188-D40EA9EFD0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60FCFB9B-3AA9-43AC-AFA5-B312C4B4444B}" type="pres">
      <dgm:prSet presAssocID="{F1E5842B-6438-4918-96FE-2A9C3CC36AB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1E466F3-DA38-4910-98D1-EB821782CFCC}" type="pres">
      <dgm:prSet presAssocID="{579AED69-DE34-48DD-80B9-A275B93B5BA2}" presName="sibTrans" presStyleCnt="0"/>
      <dgm:spPr/>
      <dgm:t>
        <a:bodyPr/>
        <a:lstStyle/>
        <a:p>
          <a:endParaRPr lang="sv-SE"/>
        </a:p>
      </dgm:t>
    </dgm:pt>
    <dgm:pt modelId="{4188E55C-53EA-443A-A41A-39A6E94A62A6}" type="pres">
      <dgm:prSet presAssocID="{9A12BD7E-5C51-4CA9-A165-5FE03FF34D6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6EF00E-07F7-456A-9BBA-C1734F8FFA1A}" type="pres">
      <dgm:prSet presAssocID="{D741F564-59C4-4BED-AEE8-8B4FDB41EB26}" presName="sibTrans" presStyleCnt="0"/>
      <dgm:spPr/>
      <dgm:t>
        <a:bodyPr/>
        <a:lstStyle/>
        <a:p>
          <a:endParaRPr lang="sv-SE"/>
        </a:p>
      </dgm:t>
    </dgm:pt>
    <dgm:pt modelId="{7E718D99-79A5-40B7-BE4B-0AEA91AEFBA9}" type="pres">
      <dgm:prSet presAssocID="{D85C86B1-EF06-4626-9E8B-A5FD22778F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B954886-A7EA-4F33-9383-69D89076A14E}" type="pres">
      <dgm:prSet presAssocID="{99555A9F-375A-4455-9C2A-CD8583201914}" presName="sibTrans" presStyleCnt="0"/>
      <dgm:spPr/>
      <dgm:t>
        <a:bodyPr/>
        <a:lstStyle/>
        <a:p>
          <a:endParaRPr lang="sv-SE"/>
        </a:p>
      </dgm:t>
    </dgm:pt>
    <dgm:pt modelId="{0B81B888-28FF-4C62-A62F-69887A198D5C}" type="pres">
      <dgm:prSet presAssocID="{4DCE8739-8D32-4536-9100-4C6128560E4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626FB46-310E-43C5-A402-AB1936EAF3F9}" type="pres">
      <dgm:prSet presAssocID="{48BA2195-F6E5-4A27-AF27-6CA3A489ADB9}" presName="sibTrans" presStyleCnt="0"/>
      <dgm:spPr/>
      <dgm:t>
        <a:bodyPr/>
        <a:lstStyle/>
        <a:p>
          <a:endParaRPr lang="sv-SE"/>
        </a:p>
      </dgm:t>
    </dgm:pt>
    <dgm:pt modelId="{A697E02C-1541-4C47-A610-2448A427E8F4}" type="pres">
      <dgm:prSet presAssocID="{73244FBD-E302-43F4-A2B1-774FEE9FC85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4D63D1-F78D-4A68-9A20-B35694E7F2CD}" type="pres">
      <dgm:prSet presAssocID="{C2737F13-8413-4EB7-B96D-393C8ED44C80}" presName="sibTrans" presStyleCnt="0"/>
      <dgm:spPr/>
      <dgm:t>
        <a:bodyPr/>
        <a:lstStyle/>
        <a:p>
          <a:endParaRPr lang="sv-SE"/>
        </a:p>
      </dgm:t>
    </dgm:pt>
    <dgm:pt modelId="{5C4133B6-3ECE-41E7-91C1-DDB5D1B0F906}" type="pres">
      <dgm:prSet presAssocID="{9579F6C9-8258-441F-B5A8-82CB1B69747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1BE8193-1C46-476E-92CA-05E1C2467857}" srcId="{66425190-6EED-4036-9188-D40EA9EFD0E2}" destId="{F1E5842B-6438-4918-96FE-2A9C3CC36AB1}" srcOrd="0" destOrd="0" parTransId="{CCD6E921-3E65-483E-A2FE-FD53201437BE}" sibTransId="{579AED69-DE34-48DD-80B9-A275B93B5BA2}"/>
    <dgm:cxn modelId="{E7233B99-C070-4E94-B5CA-8965BE388300}" srcId="{66425190-6EED-4036-9188-D40EA9EFD0E2}" destId="{D85C86B1-EF06-4626-9E8B-A5FD22778F82}" srcOrd="2" destOrd="0" parTransId="{40D5A6B0-B661-43FF-9FF1-F149C08D8521}" sibTransId="{99555A9F-375A-4455-9C2A-CD8583201914}"/>
    <dgm:cxn modelId="{32965F88-BE9F-44BC-953B-8C7C8793838E}" type="presOf" srcId="{9A12BD7E-5C51-4CA9-A165-5FE03FF34D61}" destId="{4188E55C-53EA-443A-A41A-39A6E94A62A6}" srcOrd="0" destOrd="0" presId="urn:microsoft.com/office/officeart/2005/8/layout/default"/>
    <dgm:cxn modelId="{6F26AFCA-88F8-4ED2-A2DD-B4171A33624E}" type="presOf" srcId="{9579F6C9-8258-441F-B5A8-82CB1B69747E}" destId="{5C4133B6-3ECE-41E7-91C1-DDB5D1B0F906}" srcOrd="0" destOrd="0" presId="urn:microsoft.com/office/officeart/2005/8/layout/default"/>
    <dgm:cxn modelId="{E5A95F20-46D6-469F-B9AA-80E5B72E28CA}" type="presOf" srcId="{D85C86B1-EF06-4626-9E8B-A5FD22778F82}" destId="{7E718D99-79A5-40B7-BE4B-0AEA91AEFBA9}" srcOrd="0" destOrd="0" presId="urn:microsoft.com/office/officeart/2005/8/layout/default"/>
    <dgm:cxn modelId="{518F387E-E563-4E6E-8536-E2C29EFFC383}" srcId="{66425190-6EED-4036-9188-D40EA9EFD0E2}" destId="{73244FBD-E302-43F4-A2B1-774FEE9FC85B}" srcOrd="4" destOrd="0" parTransId="{75C57EF7-C6A4-4C8D-A3B1-94887EEF5AEF}" sibTransId="{C2737F13-8413-4EB7-B96D-393C8ED44C80}"/>
    <dgm:cxn modelId="{329DC747-3C9E-4779-B931-ABFC50B7E5DE}" type="presOf" srcId="{F1E5842B-6438-4918-96FE-2A9C3CC36AB1}" destId="{60FCFB9B-3AA9-43AC-AFA5-B312C4B4444B}" srcOrd="0" destOrd="0" presId="urn:microsoft.com/office/officeart/2005/8/layout/default"/>
    <dgm:cxn modelId="{D9EC5E45-AB26-4E54-88D8-3A4DC20A0695}" srcId="{66425190-6EED-4036-9188-D40EA9EFD0E2}" destId="{9579F6C9-8258-441F-B5A8-82CB1B69747E}" srcOrd="5" destOrd="0" parTransId="{E306CC32-FD67-41D4-BF0A-EBA391BED403}" sibTransId="{E5FF7749-02F7-42FC-AC0F-E3A954E90871}"/>
    <dgm:cxn modelId="{C1F1102F-EB1F-4275-B2C4-6C759B8A2DA9}" type="presOf" srcId="{66425190-6EED-4036-9188-D40EA9EFD0E2}" destId="{6E75E9EA-A044-4FAF-9F56-D19C74B78AB6}" srcOrd="0" destOrd="0" presId="urn:microsoft.com/office/officeart/2005/8/layout/default"/>
    <dgm:cxn modelId="{D5705934-7F7C-46EB-A5E6-589F3A57F51D}" type="presOf" srcId="{4DCE8739-8D32-4536-9100-4C6128560E49}" destId="{0B81B888-28FF-4C62-A62F-69887A198D5C}" srcOrd="0" destOrd="0" presId="urn:microsoft.com/office/officeart/2005/8/layout/default"/>
    <dgm:cxn modelId="{21ADBDA0-FC8A-4F93-99E5-997C41037155}" srcId="{66425190-6EED-4036-9188-D40EA9EFD0E2}" destId="{9A12BD7E-5C51-4CA9-A165-5FE03FF34D61}" srcOrd="1" destOrd="0" parTransId="{912A67D2-4265-4F8A-828B-02AADA7FEDBF}" sibTransId="{D741F564-59C4-4BED-AEE8-8B4FDB41EB26}"/>
    <dgm:cxn modelId="{21D5B9D1-20AD-4DB7-BAF0-030BFCE6843F}" type="presOf" srcId="{73244FBD-E302-43F4-A2B1-774FEE9FC85B}" destId="{A697E02C-1541-4C47-A610-2448A427E8F4}" srcOrd="0" destOrd="0" presId="urn:microsoft.com/office/officeart/2005/8/layout/default"/>
    <dgm:cxn modelId="{F40C22A4-B4DA-4A00-A3F7-7EA8AEC5BFA5}" srcId="{66425190-6EED-4036-9188-D40EA9EFD0E2}" destId="{4DCE8739-8D32-4536-9100-4C6128560E49}" srcOrd="3" destOrd="0" parTransId="{8F50A612-8404-403D-A626-0DD92C37EBDC}" sibTransId="{48BA2195-F6E5-4A27-AF27-6CA3A489ADB9}"/>
    <dgm:cxn modelId="{677DEFF3-9401-4197-94EE-06D73F217522}" type="presParOf" srcId="{6E75E9EA-A044-4FAF-9F56-D19C74B78AB6}" destId="{60FCFB9B-3AA9-43AC-AFA5-B312C4B4444B}" srcOrd="0" destOrd="0" presId="urn:microsoft.com/office/officeart/2005/8/layout/default"/>
    <dgm:cxn modelId="{629CDC77-FC4E-40DE-9BB3-84B9644C1C2F}" type="presParOf" srcId="{6E75E9EA-A044-4FAF-9F56-D19C74B78AB6}" destId="{11E466F3-DA38-4910-98D1-EB821782CFCC}" srcOrd="1" destOrd="0" presId="urn:microsoft.com/office/officeart/2005/8/layout/default"/>
    <dgm:cxn modelId="{ED469BC6-39F9-4D10-A12B-7FE859F11C13}" type="presParOf" srcId="{6E75E9EA-A044-4FAF-9F56-D19C74B78AB6}" destId="{4188E55C-53EA-443A-A41A-39A6E94A62A6}" srcOrd="2" destOrd="0" presId="urn:microsoft.com/office/officeart/2005/8/layout/default"/>
    <dgm:cxn modelId="{068A08D4-2567-4A58-B533-9C132A581353}" type="presParOf" srcId="{6E75E9EA-A044-4FAF-9F56-D19C74B78AB6}" destId="{EE6EF00E-07F7-456A-9BBA-C1734F8FFA1A}" srcOrd="3" destOrd="0" presId="urn:microsoft.com/office/officeart/2005/8/layout/default"/>
    <dgm:cxn modelId="{44172F6B-6D27-4B54-9D71-2C22EA4573A9}" type="presParOf" srcId="{6E75E9EA-A044-4FAF-9F56-D19C74B78AB6}" destId="{7E718D99-79A5-40B7-BE4B-0AEA91AEFBA9}" srcOrd="4" destOrd="0" presId="urn:microsoft.com/office/officeart/2005/8/layout/default"/>
    <dgm:cxn modelId="{38CE9DA8-69F8-4DD3-AF24-F92329BE6E48}" type="presParOf" srcId="{6E75E9EA-A044-4FAF-9F56-D19C74B78AB6}" destId="{5B954886-A7EA-4F33-9383-69D89076A14E}" srcOrd="5" destOrd="0" presId="urn:microsoft.com/office/officeart/2005/8/layout/default"/>
    <dgm:cxn modelId="{07A562AE-3F64-4DB0-9EE2-DD8B768573FB}" type="presParOf" srcId="{6E75E9EA-A044-4FAF-9F56-D19C74B78AB6}" destId="{0B81B888-28FF-4C62-A62F-69887A198D5C}" srcOrd="6" destOrd="0" presId="urn:microsoft.com/office/officeart/2005/8/layout/default"/>
    <dgm:cxn modelId="{E54E489F-7333-4B5D-8191-8D2D4A86F73E}" type="presParOf" srcId="{6E75E9EA-A044-4FAF-9F56-D19C74B78AB6}" destId="{3626FB46-310E-43C5-A402-AB1936EAF3F9}" srcOrd="7" destOrd="0" presId="urn:microsoft.com/office/officeart/2005/8/layout/default"/>
    <dgm:cxn modelId="{D8B5B149-887B-4090-BFC0-4039F6F700FD}" type="presParOf" srcId="{6E75E9EA-A044-4FAF-9F56-D19C74B78AB6}" destId="{A697E02C-1541-4C47-A610-2448A427E8F4}" srcOrd="8" destOrd="0" presId="urn:microsoft.com/office/officeart/2005/8/layout/default"/>
    <dgm:cxn modelId="{717F6BC8-E685-43F0-AAC5-58E15E81F52C}" type="presParOf" srcId="{6E75E9EA-A044-4FAF-9F56-D19C74B78AB6}" destId="{814D63D1-F78D-4A68-9A20-B35694E7F2CD}" srcOrd="9" destOrd="0" presId="urn:microsoft.com/office/officeart/2005/8/layout/default"/>
    <dgm:cxn modelId="{20AC0ED9-A137-4DD8-B21F-8F9A259C7F86}" type="presParOf" srcId="{6E75E9EA-A044-4FAF-9F56-D19C74B78AB6}" destId="{5C4133B6-3ECE-41E7-91C1-DDB5D1B0F90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083CF4-B32A-4E64-905B-6F07661A0256}" type="doc">
      <dgm:prSet loTypeId="urn:microsoft.com/office/officeart/2008/layout/BendingPictureSemiTransparentText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DD70D15-ABE9-41A2-A077-48F8EEE8305B}">
      <dgm:prSet phldrT="[Text]"/>
      <dgm:spPr>
        <a:solidFill>
          <a:schemeClr val="accent1">
            <a:tint val="50000"/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sv-SE" dirty="0" err="1" smtClean="0">
              <a:solidFill>
                <a:schemeClr val="bg1"/>
              </a:solidFill>
            </a:rPr>
            <a:t>Intentional</a:t>
          </a:r>
          <a:r>
            <a:rPr lang="sv-SE" dirty="0" smtClean="0">
              <a:solidFill>
                <a:schemeClr val="bg1"/>
              </a:solidFill>
            </a:rPr>
            <a:t> </a:t>
          </a:r>
          <a:r>
            <a:rPr lang="sv-SE" dirty="0" err="1" smtClean="0">
              <a:solidFill>
                <a:schemeClr val="bg1"/>
              </a:solidFill>
            </a:rPr>
            <a:t>fraud</a:t>
          </a:r>
          <a:r>
            <a:rPr lang="sv-SE" dirty="0" smtClean="0">
              <a:solidFill>
                <a:schemeClr val="bg1"/>
              </a:solidFill>
            </a:rPr>
            <a:t>, </a:t>
          </a:r>
          <a:r>
            <a:rPr lang="sv-SE" dirty="0" err="1" smtClean="0">
              <a:solidFill>
                <a:schemeClr val="bg1"/>
              </a:solidFill>
            </a:rPr>
            <a:t>collusion</a:t>
          </a:r>
          <a:r>
            <a:rPr lang="sv-SE" dirty="0" smtClean="0">
              <a:solidFill>
                <a:schemeClr val="bg1"/>
              </a:solidFill>
            </a:rPr>
            <a:t> or </a:t>
          </a:r>
          <a:r>
            <a:rPr lang="sv-SE" dirty="0" err="1" smtClean="0">
              <a:solidFill>
                <a:schemeClr val="bg1"/>
              </a:solidFill>
            </a:rPr>
            <a:t>misrepresentation</a:t>
          </a:r>
          <a:r>
            <a:rPr lang="sv-SE" dirty="0" smtClean="0">
              <a:solidFill>
                <a:schemeClr val="bg1"/>
              </a:solidFill>
            </a:rPr>
            <a:t> by </a:t>
          </a:r>
          <a:r>
            <a:rPr lang="sv-SE" dirty="0" err="1" smtClean="0">
              <a:solidFill>
                <a:schemeClr val="bg1"/>
              </a:solidFill>
            </a:rPr>
            <a:t>own</a:t>
          </a:r>
          <a:r>
            <a:rPr lang="sv-SE" dirty="0" smtClean="0">
              <a:solidFill>
                <a:schemeClr val="bg1"/>
              </a:solidFill>
            </a:rPr>
            <a:t> </a:t>
          </a:r>
          <a:r>
            <a:rPr lang="sv-SE" dirty="0" err="1" smtClean="0">
              <a:solidFill>
                <a:schemeClr val="bg1"/>
              </a:solidFill>
            </a:rPr>
            <a:t>staff</a:t>
          </a:r>
          <a:endParaRPr lang="sv-SE" dirty="0">
            <a:solidFill>
              <a:schemeClr val="bg1"/>
            </a:solidFill>
          </a:endParaRPr>
        </a:p>
      </dgm:t>
    </dgm:pt>
    <dgm:pt modelId="{3D2403FC-AB0C-46ED-9C12-A7E2B221F3A9}" type="parTrans" cxnId="{A1852397-ED0A-4924-97E4-C726748BC2BC}">
      <dgm:prSet/>
      <dgm:spPr/>
      <dgm:t>
        <a:bodyPr/>
        <a:lstStyle/>
        <a:p>
          <a:endParaRPr lang="sv-SE"/>
        </a:p>
      </dgm:t>
    </dgm:pt>
    <dgm:pt modelId="{BD3C2FBA-491E-452F-AEB1-68160621EEBB}" type="sibTrans" cxnId="{A1852397-ED0A-4924-97E4-C726748BC2BC}">
      <dgm:prSet/>
      <dgm:spPr/>
      <dgm:t>
        <a:bodyPr/>
        <a:lstStyle/>
        <a:p>
          <a:endParaRPr lang="sv-SE"/>
        </a:p>
      </dgm:t>
    </dgm:pt>
    <dgm:pt modelId="{1931CFEF-9CCA-4D22-8D8D-F9B041562642}">
      <dgm:prSet phldrT="[Text]"/>
      <dgm:spPr>
        <a:solidFill>
          <a:schemeClr val="accent1">
            <a:tint val="50000"/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sv-SE" dirty="0" err="1" smtClean="0">
              <a:solidFill>
                <a:schemeClr val="bg1"/>
              </a:solidFill>
            </a:rPr>
            <a:t>Unintentional</a:t>
          </a:r>
          <a:r>
            <a:rPr lang="sv-SE" dirty="0" smtClean="0">
              <a:solidFill>
                <a:schemeClr val="bg1"/>
              </a:solidFill>
            </a:rPr>
            <a:t> </a:t>
          </a:r>
          <a:r>
            <a:rPr lang="sv-SE" dirty="0" err="1" smtClean="0">
              <a:solidFill>
                <a:schemeClr val="bg1"/>
              </a:solidFill>
            </a:rPr>
            <a:t>errors</a:t>
          </a:r>
          <a:r>
            <a:rPr lang="sv-SE" dirty="0" smtClean="0">
              <a:solidFill>
                <a:schemeClr val="bg1"/>
              </a:solidFill>
            </a:rPr>
            <a:t> and </a:t>
          </a:r>
          <a:r>
            <a:rPr lang="sv-SE" dirty="0" err="1" smtClean="0">
              <a:solidFill>
                <a:schemeClr val="bg1"/>
              </a:solidFill>
            </a:rPr>
            <a:t>omissions</a:t>
          </a:r>
          <a:r>
            <a:rPr lang="sv-SE" dirty="0" smtClean="0">
              <a:solidFill>
                <a:schemeClr val="bg1"/>
              </a:solidFill>
            </a:rPr>
            <a:t> by </a:t>
          </a:r>
          <a:r>
            <a:rPr lang="sv-SE" dirty="0" err="1" smtClean="0">
              <a:solidFill>
                <a:schemeClr val="bg1"/>
              </a:solidFill>
            </a:rPr>
            <a:t>internal</a:t>
          </a:r>
          <a:r>
            <a:rPr lang="sv-SE" dirty="0" smtClean="0">
              <a:solidFill>
                <a:schemeClr val="bg1"/>
              </a:solidFill>
            </a:rPr>
            <a:t> </a:t>
          </a:r>
          <a:r>
            <a:rPr lang="sv-SE" dirty="0" err="1" smtClean="0">
              <a:solidFill>
                <a:schemeClr val="bg1"/>
              </a:solidFill>
            </a:rPr>
            <a:t>staff</a:t>
          </a:r>
          <a:r>
            <a:rPr lang="sv-SE" dirty="0" smtClean="0">
              <a:solidFill>
                <a:schemeClr val="bg1"/>
              </a:solidFill>
            </a:rPr>
            <a:t> or agents</a:t>
          </a:r>
          <a:endParaRPr lang="sv-SE" dirty="0">
            <a:solidFill>
              <a:schemeClr val="bg1"/>
            </a:solidFill>
          </a:endParaRPr>
        </a:p>
      </dgm:t>
    </dgm:pt>
    <dgm:pt modelId="{DD1C61EC-BF49-48A4-B5FE-23119EDF6F58}" type="parTrans" cxnId="{BDF5B258-5A12-4ED5-9910-3B3F5EBD6C14}">
      <dgm:prSet/>
      <dgm:spPr/>
      <dgm:t>
        <a:bodyPr/>
        <a:lstStyle/>
        <a:p>
          <a:endParaRPr lang="sv-SE"/>
        </a:p>
      </dgm:t>
    </dgm:pt>
    <dgm:pt modelId="{B85EC752-500B-4B09-A478-69637E32F6F9}" type="sibTrans" cxnId="{BDF5B258-5A12-4ED5-9910-3B3F5EBD6C14}">
      <dgm:prSet/>
      <dgm:spPr/>
      <dgm:t>
        <a:bodyPr/>
        <a:lstStyle/>
        <a:p>
          <a:endParaRPr lang="sv-SE"/>
        </a:p>
      </dgm:t>
    </dgm:pt>
    <dgm:pt modelId="{CE472BBF-47A9-468D-8063-23D3A373AF3F}">
      <dgm:prSet phldrT="[Text]"/>
      <dgm:spPr>
        <a:solidFill>
          <a:schemeClr val="accent1">
            <a:tint val="50000"/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sv-SE" dirty="0" smtClean="0">
              <a:solidFill>
                <a:schemeClr val="bg1"/>
              </a:solidFill>
            </a:rPr>
            <a:t>Man </a:t>
          </a:r>
          <a:r>
            <a:rPr lang="sv-SE" dirty="0" err="1" smtClean="0">
              <a:solidFill>
                <a:schemeClr val="bg1"/>
              </a:solidFill>
            </a:rPr>
            <a:t>made</a:t>
          </a:r>
          <a:r>
            <a:rPr lang="sv-SE" dirty="0" smtClean="0">
              <a:solidFill>
                <a:schemeClr val="bg1"/>
              </a:solidFill>
            </a:rPr>
            <a:t> </a:t>
          </a:r>
          <a:r>
            <a:rPr lang="sv-SE" dirty="0" err="1" smtClean="0">
              <a:solidFill>
                <a:schemeClr val="bg1"/>
              </a:solidFill>
            </a:rPr>
            <a:t>shocks</a:t>
          </a:r>
          <a:r>
            <a:rPr lang="sv-SE" dirty="0" smtClean="0">
              <a:solidFill>
                <a:schemeClr val="bg1"/>
              </a:solidFill>
            </a:rPr>
            <a:t> and </a:t>
          </a:r>
          <a:r>
            <a:rPr lang="sv-SE" dirty="0" err="1" smtClean="0">
              <a:solidFill>
                <a:schemeClr val="bg1"/>
              </a:solidFill>
            </a:rPr>
            <a:t>disasters</a:t>
          </a:r>
          <a:r>
            <a:rPr lang="sv-SE" dirty="0" smtClean="0">
              <a:solidFill>
                <a:schemeClr val="bg1"/>
              </a:solidFill>
            </a:rPr>
            <a:t> - </a:t>
          </a:r>
          <a:r>
            <a:rPr lang="sv-SE" dirty="0" err="1" smtClean="0">
              <a:solidFill>
                <a:schemeClr val="bg1"/>
              </a:solidFill>
            </a:rPr>
            <a:t>external</a:t>
          </a:r>
          <a:endParaRPr lang="sv-SE" dirty="0">
            <a:solidFill>
              <a:schemeClr val="bg1"/>
            </a:solidFill>
          </a:endParaRPr>
        </a:p>
      </dgm:t>
    </dgm:pt>
    <dgm:pt modelId="{70E207DE-A5CF-441E-8E2B-1C365A4A1523}" type="parTrans" cxnId="{A2A508E0-888C-487C-B83B-88A1880B067F}">
      <dgm:prSet/>
      <dgm:spPr/>
      <dgm:t>
        <a:bodyPr/>
        <a:lstStyle/>
        <a:p>
          <a:endParaRPr lang="sv-SE"/>
        </a:p>
      </dgm:t>
    </dgm:pt>
    <dgm:pt modelId="{3C81D290-E103-433F-A25C-EC0AAF47339D}" type="sibTrans" cxnId="{A2A508E0-888C-487C-B83B-88A1880B067F}">
      <dgm:prSet/>
      <dgm:spPr/>
      <dgm:t>
        <a:bodyPr/>
        <a:lstStyle/>
        <a:p>
          <a:endParaRPr lang="sv-SE"/>
        </a:p>
      </dgm:t>
    </dgm:pt>
    <dgm:pt modelId="{EE36D613-473C-4AA2-B4C0-655B382EB287}">
      <dgm:prSet phldrT="[Text]"/>
      <dgm:spPr>
        <a:solidFill>
          <a:schemeClr val="accent1">
            <a:tint val="50000"/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sv-SE" dirty="0" err="1" smtClean="0">
              <a:solidFill>
                <a:schemeClr val="bg1"/>
              </a:solidFill>
            </a:rPr>
            <a:t>Unanticipated</a:t>
          </a:r>
          <a:r>
            <a:rPr lang="sv-SE" dirty="0" smtClean="0">
              <a:solidFill>
                <a:schemeClr val="bg1"/>
              </a:solidFill>
            </a:rPr>
            <a:t> loss </a:t>
          </a:r>
          <a:r>
            <a:rPr lang="sv-SE" dirty="0" err="1" smtClean="0">
              <a:solidFill>
                <a:schemeClr val="bg1"/>
              </a:solidFill>
            </a:rPr>
            <a:t>of</a:t>
          </a:r>
          <a:r>
            <a:rPr lang="sv-SE" dirty="0" smtClean="0">
              <a:solidFill>
                <a:schemeClr val="bg1"/>
              </a:solidFill>
            </a:rPr>
            <a:t> </a:t>
          </a:r>
          <a:r>
            <a:rPr lang="sv-SE" dirty="0" err="1" smtClean="0">
              <a:solidFill>
                <a:schemeClr val="bg1"/>
              </a:solidFill>
            </a:rPr>
            <a:t>resources</a:t>
          </a:r>
          <a:endParaRPr lang="sv-SE" dirty="0">
            <a:solidFill>
              <a:schemeClr val="bg1"/>
            </a:solidFill>
          </a:endParaRPr>
        </a:p>
      </dgm:t>
    </dgm:pt>
    <dgm:pt modelId="{921CE745-1C19-4B6A-A627-3BDD663C80D4}" type="parTrans" cxnId="{CE6947BA-B409-4095-ADB9-5BCD2108D0B7}">
      <dgm:prSet/>
      <dgm:spPr/>
      <dgm:t>
        <a:bodyPr/>
        <a:lstStyle/>
        <a:p>
          <a:endParaRPr lang="sv-SE"/>
        </a:p>
      </dgm:t>
    </dgm:pt>
    <dgm:pt modelId="{37B1F88D-6DAF-4C60-8BD9-660948A0B846}" type="sibTrans" cxnId="{CE6947BA-B409-4095-ADB9-5BCD2108D0B7}">
      <dgm:prSet/>
      <dgm:spPr/>
      <dgm:t>
        <a:bodyPr/>
        <a:lstStyle/>
        <a:p>
          <a:endParaRPr lang="sv-SE"/>
        </a:p>
      </dgm:t>
    </dgm:pt>
    <dgm:pt modelId="{8E82BBB1-49F6-4853-A959-72E732DA88E6}">
      <dgm:prSet phldrT="[Text]"/>
      <dgm:spPr>
        <a:solidFill>
          <a:schemeClr val="accent1">
            <a:tint val="50000"/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sv-SE" dirty="0" err="1" smtClean="0">
              <a:solidFill>
                <a:schemeClr val="bg1"/>
              </a:solidFill>
            </a:rPr>
            <a:t>Natural</a:t>
          </a:r>
          <a:r>
            <a:rPr lang="sv-SE" dirty="0" smtClean="0">
              <a:solidFill>
                <a:schemeClr val="bg1"/>
              </a:solidFill>
            </a:rPr>
            <a:t> </a:t>
          </a:r>
          <a:r>
            <a:rPr lang="sv-SE" dirty="0" err="1" smtClean="0">
              <a:solidFill>
                <a:schemeClr val="bg1"/>
              </a:solidFill>
            </a:rPr>
            <a:t>disasters</a:t>
          </a:r>
          <a:endParaRPr lang="sv-SE" dirty="0">
            <a:solidFill>
              <a:schemeClr val="bg1"/>
            </a:solidFill>
          </a:endParaRPr>
        </a:p>
      </dgm:t>
    </dgm:pt>
    <dgm:pt modelId="{657C524C-0FD2-4F02-84E1-26C0BF85717D}" type="parTrans" cxnId="{2850AD75-B6BF-47A4-892E-6F3E9F98D7B5}">
      <dgm:prSet/>
      <dgm:spPr/>
      <dgm:t>
        <a:bodyPr/>
        <a:lstStyle/>
        <a:p>
          <a:endParaRPr lang="sv-SE"/>
        </a:p>
      </dgm:t>
    </dgm:pt>
    <dgm:pt modelId="{BFF3BB4A-1D42-45C3-A274-E80E0B832F6E}" type="sibTrans" cxnId="{2850AD75-B6BF-47A4-892E-6F3E9F98D7B5}">
      <dgm:prSet/>
      <dgm:spPr/>
      <dgm:t>
        <a:bodyPr/>
        <a:lstStyle/>
        <a:p>
          <a:endParaRPr lang="sv-SE"/>
        </a:p>
      </dgm:t>
    </dgm:pt>
    <dgm:pt modelId="{26654B86-9B84-44B4-B3D6-73B85EB47FB1}" type="pres">
      <dgm:prSet presAssocID="{4D083CF4-B32A-4E64-905B-6F07661A02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F82D9-FAF1-4D00-BD51-84500073FF17}" type="pres">
      <dgm:prSet presAssocID="{9DD70D15-ABE9-41A2-A077-48F8EEE8305B}" presName="composite" presStyleCnt="0"/>
      <dgm:spPr/>
    </dgm:pt>
    <dgm:pt modelId="{32BAFD21-8A78-4757-AAA4-A3753E89E145}" type="pres">
      <dgm:prSet presAssocID="{9DD70D15-ABE9-41A2-A077-48F8EEE8305B}" presName="rect1" presStyleLbl="bgShp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69EB956-3AA3-4077-B168-37D8F3440F43}" type="pres">
      <dgm:prSet presAssocID="{9DD70D15-ABE9-41A2-A077-48F8EEE8305B}" presName="rect2" presStyleLbl="trBgShp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E1B00-8D88-4D1F-BC5C-97CA6394E744}" type="pres">
      <dgm:prSet presAssocID="{BD3C2FBA-491E-452F-AEB1-68160621EEBB}" presName="sibTrans" presStyleCnt="0"/>
      <dgm:spPr/>
    </dgm:pt>
    <dgm:pt modelId="{8F928B8A-3831-48E2-BD0A-5D0BBE0D941A}" type="pres">
      <dgm:prSet presAssocID="{1931CFEF-9CCA-4D22-8D8D-F9B041562642}" presName="composite" presStyleCnt="0"/>
      <dgm:spPr/>
    </dgm:pt>
    <dgm:pt modelId="{F8318B41-AC47-4DAA-9CB7-353B8F009816}" type="pres">
      <dgm:prSet presAssocID="{1931CFEF-9CCA-4D22-8D8D-F9B041562642}" presName="rect1" presStyleLbl="bgShp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C32204A-FA2B-42AE-8C5F-A04DB5DAD4AB}" type="pres">
      <dgm:prSet presAssocID="{1931CFEF-9CCA-4D22-8D8D-F9B041562642}" presName="rect2" presStyleLbl="trBgShp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77035-B3EB-420F-8668-C108714B9CE1}" type="pres">
      <dgm:prSet presAssocID="{B85EC752-500B-4B09-A478-69637E32F6F9}" presName="sibTrans" presStyleCnt="0"/>
      <dgm:spPr/>
    </dgm:pt>
    <dgm:pt modelId="{92334D0F-9053-4CD6-B767-92D51FB92D7D}" type="pres">
      <dgm:prSet presAssocID="{CE472BBF-47A9-468D-8063-23D3A373AF3F}" presName="composite" presStyleCnt="0"/>
      <dgm:spPr/>
    </dgm:pt>
    <dgm:pt modelId="{C8F040B9-F1CA-4E31-A0C4-1072697B63D8}" type="pres">
      <dgm:prSet presAssocID="{CE472BBF-47A9-468D-8063-23D3A373AF3F}" presName="rect1" presStyleLbl="bgShp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75A1DD3-555F-4B1C-AD43-AAFFCC4C1D70}" type="pres">
      <dgm:prSet presAssocID="{CE472BBF-47A9-468D-8063-23D3A373AF3F}" presName="rect2" presStyleLbl="trBgShp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1631E-06D6-4023-8370-C48AA378E35D}" type="pres">
      <dgm:prSet presAssocID="{3C81D290-E103-433F-A25C-EC0AAF47339D}" presName="sibTrans" presStyleCnt="0"/>
      <dgm:spPr/>
    </dgm:pt>
    <dgm:pt modelId="{720B27D6-4141-4493-B87A-A8F20451F8B3}" type="pres">
      <dgm:prSet presAssocID="{EE36D613-473C-4AA2-B4C0-655B382EB287}" presName="composite" presStyleCnt="0"/>
      <dgm:spPr/>
    </dgm:pt>
    <dgm:pt modelId="{7C33422C-863D-41AD-BE39-CD967201CDC7}" type="pres">
      <dgm:prSet presAssocID="{EE36D613-473C-4AA2-B4C0-655B382EB287}" presName="rect1" presStyleLbl="bgShp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5AFBED8-D61A-4713-B9C8-D5E0D53037B6}" type="pres">
      <dgm:prSet presAssocID="{EE36D613-473C-4AA2-B4C0-655B382EB287}" presName="rect2" presStyleLbl="trBgShp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5581C-9C36-4D92-B43E-090ED7D82C05}" type="pres">
      <dgm:prSet presAssocID="{37B1F88D-6DAF-4C60-8BD9-660948A0B846}" presName="sibTrans" presStyleCnt="0"/>
      <dgm:spPr/>
    </dgm:pt>
    <dgm:pt modelId="{7FC66B7E-FFF8-4E9E-BD9C-0D13684E2DC0}" type="pres">
      <dgm:prSet presAssocID="{8E82BBB1-49F6-4853-A959-72E732DA88E6}" presName="composite" presStyleCnt="0"/>
      <dgm:spPr/>
    </dgm:pt>
    <dgm:pt modelId="{4911AD63-4C8C-428F-89AF-6CED4E9A3744}" type="pres">
      <dgm:prSet presAssocID="{8E82BBB1-49F6-4853-A959-72E732DA88E6}" presName="rect1" presStyleLbl="bgShp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4A00386-085E-431E-950F-E3900B5C6F97}" type="pres">
      <dgm:prSet presAssocID="{8E82BBB1-49F6-4853-A959-72E732DA88E6}" presName="rect2" presStyleLbl="trBgShp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A508E0-888C-487C-B83B-88A1880B067F}" srcId="{4D083CF4-B32A-4E64-905B-6F07661A0256}" destId="{CE472BBF-47A9-468D-8063-23D3A373AF3F}" srcOrd="2" destOrd="0" parTransId="{70E207DE-A5CF-441E-8E2B-1C365A4A1523}" sibTransId="{3C81D290-E103-433F-A25C-EC0AAF47339D}"/>
    <dgm:cxn modelId="{CC30E40D-B6D2-4726-A056-C992BBF36E23}" type="presOf" srcId="{EE36D613-473C-4AA2-B4C0-655B382EB287}" destId="{55AFBED8-D61A-4713-B9C8-D5E0D53037B6}" srcOrd="0" destOrd="0" presId="urn:microsoft.com/office/officeart/2008/layout/BendingPictureSemiTransparentText"/>
    <dgm:cxn modelId="{A1852397-ED0A-4924-97E4-C726748BC2BC}" srcId="{4D083CF4-B32A-4E64-905B-6F07661A0256}" destId="{9DD70D15-ABE9-41A2-A077-48F8EEE8305B}" srcOrd="0" destOrd="0" parTransId="{3D2403FC-AB0C-46ED-9C12-A7E2B221F3A9}" sibTransId="{BD3C2FBA-491E-452F-AEB1-68160621EEBB}"/>
    <dgm:cxn modelId="{C7CD7F32-1FA8-4BF5-AEC8-3CD634D2DA57}" type="presOf" srcId="{CE472BBF-47A9-468D-8063-23D3A373AF3F}" destId="{F75A1DD3-555F-4B1C-AD43-AAFFCC4C1D70}" srcOrd="0" destOrd="0" presId="urn:microsoft.com/office/officeart/2008/layout/BendingPictureSemiTransparentText"/>
    <dgm:cxn modelId="{87D5EEA2-4D91-4266-86D9-F7A2ECEE48FE}" type="presOf" srcId="{4D083CF4-B32A-4E64-905B-6F07661A0256}" destId="{26654B86-9B84-44B4-B3D6-73B85EB47FB1}" srcOrd="0" destOrd="0" presId="urn:microsoft.com/office/officeart/2008/layout/BendingPictureSemiTransparentText"/>
    <dgm:cxn modelId="{BDF5B258-5A12-4ED5-9910-3B3F5EBD6C14}" srcId="{4D083CF4-B32A-4E64-905B-6F07661A0256}" destId="{1931CFEF-9CCA-4D22-8D8D-F9B041562642}" srcOrd="1" destOrd="0" parTransId="{DD1C61EC-BF49-48A4-B5FE-23119EDF6F58}" sibTransId="{B85EC752-500B-4B09-A478-69637E32F6F9}"/>
    <dgm:cxn modelId="{F9B14061-4B46-4132-AADF-6EB48F8E1BD5}" type="presOf" srcId="{8E82BBB1-49F6-4853-A959-72E732DA88E6}" destId="{54A00386-085E-431E-950F-E3900B5C6F97}" srcOrd="0" destOrd="0" presId="urn:microsoft.com/office/officeart/2008/layout/BendingPictureSemiTransparentText"/>
    <dgm:cxn modelId="{CE6947BA-B409-4095-ADB9-5BCD2108D0B7}" srcId="{4D083CF4-B32A-4E64-905B-6F07661A0256}" destId="{EE36D613-473C-4AA2-B4C0-655B382EB287}" srcOrd="3" destOrd="0" parTransId="{921CE745-1C19-4B6A-A627-3BDD663C80D4}" sibTransId="{37B1F88D-6DAF-4C60-8BD9-660948A0B846}"/>
    <dgm:cxn modelId="{4DF0CDAD-64E3-412B-891B-D6D734CD15E9}" type="presOf" srcId="{9DD70D15-ABE9-41A2-A077-48F8EEE8305B}" destId="{A69EB956-3AA3-4077-B168-37D8F3440F43}" srcOrd="0" destOrd="0" presId="urn:microsoft.com/office/officeart/2008/layout/BendingPictureSemiTransparentText"/>
    <dgm:cxn modelId="{C8D751EF-4792-4726-880E-E6B02D83F2A0}" type="presOf" srcId="{1931CFEF-9CCA-4D22-8D8D-F9B041562642}" destId="{3C32204A-FA2B-42AE-8C5F-A04DB5DAD4AB}" srcOrd="0" destOrd="0" presId="urn:microsoft.com/office/officeart/2008/layout/BendingPictureSemiTransparentText"/>
    <dgm:cxn modelId="{2850AD75-B6BF-47A4-892E-6F3E9F98D7B5}" srcId="{4D083CF4-B32A-4E64-905B-6F07661A0256}" destId="{8E82BBB1-49F6-4853-A959-72E732DA88E6}" srcOrd="4" destOrd="0" parTransId="{657C524C-0FD2-4F02-84E1-26C0BF85717D}" sibTransId="{BFF3BB4A-1D42-45C3-A274-E80E0B832F6E}"/>
    <dgm:cxn modelId="{CF77EE23-64ED-4CE2-B469-F620FDA8EC7C}" type="presParOf" srcId="{26654B86-9B84-44B4-B3D6-73B85EB47FB1}" destId="{B74F82D9-FAF1-4D00-BD51-84500073FF17}" srcOrd="0" destOrd="0" presId="urn:microsoft.com/office/officeart/2008/layout/BendingPictureSemiTransparentText"/>
    <dgm:cxn modelId="{D3E27C41-AAAD-4AC4-915A-F1A52EBF8E7F}" type="presParOf" srcId="{B74F82D9-FAF1-4D00-BD51-84500073FF17}" destId="{32BAFD21-8A78-4757-AAA4-A3753E89E145}" srcOrd="0" destOrd="0" presId="urn:microsoft.com/office/officeart/2008/layout/BendingPictureSemiTransparentText"/>
    <dgm:cxn modelId="{B56B7492-0A58-4934-B96A-D70AA803BDF4}" type="presParOf" srcId="{B74F82D9-FAF1-4D00-BD51-84500073FF17}" destId="{A69EB956-3AA3-4077-B168-37D8F3440F43}" srcOrd="1" destOrd="0" presId="urn:microsoft.com/office/officeart/2008/layout/BendingPictureSemiTransparentText"/>
    <dgm:cxn modelId="{8F4B1D1E-C976-4B2E-8F72-8B0962E96198}" type="presParOf" srcId="{26654B86-9B84-44B4-B3D6-73B85EB47FB1}" destId="{209E1B00-8D88-4D1F-BC5C-97CA6394E744}" srcOrd="1" destOrd="0" presId="urn:microsoft.com/office/officeart/2008/layout/BendingPictureSemiTransparentText"/>
    <dgm:cxn modelId="{E75940FC-1047-4EDB-8616-03DEB07B0E58}" type="presParOf" srcId="{26654B86-9B84-44B4-B3D6-73B85EB47FB1}" destId="{8F928B8A-3831-48E2-BD0A-5D0BBE0D941A}" srcOrd="2" destOrd="0" presId="urn:microsoft.com/office/officeart/2008/layout/BendingPictureSemiTransparentText"/>
    <dgm:cxn modelId="{215CB460-3824-4903-8BE9-80525C02DFB4}" type="presParOf" srcId="{8F928B8A-3831-48E2-BD0A-5D0BBE0D941A}" destId="{F8318B41-AC47-4DAA-9CB7-353B8F009816}" srcOrd="0" destOrd="0" presId="urn:microsoft.com/office/officeart/2008/layout/BendingPictureSemiTransparentText"/>
    <dgm:cxn modelId="{37CE071A-37B6-404A-BC0F-F330F5AF46B8}" type="presParOf" srcId="{8F928B8A-3831-48E2-BD0A-5D0BBE0D941A}" destId="{3C32204A-FA2B-42AE-8C5F-A04DB5DAD4AB}" srcOrd="1" destOrd="0" presId="urn:microsoft.com/office/officeart/2008/layout/BendingPictureSemiTransparentText"/>
    <dgm:cxn modelId="{B752DFAB-7324-4355-81C9-CF78BB390447}" type="presParOf" srcId="{26654B86-9B84-44B4-B3D6-73B85EB47FB1}" destId="{42E77035-B3EB-420F-8668-C108714B9CE1}" srcOrd="3" destOrd="0" presId="urn:microsoft.com/office/officeart/2008/layout/BendingPictureSemiTransparentText"/>
    <dgm:cxn modelId="{F40F98B8-9E59-4B5B-B5E7-759592A0E271}" type="presParOf" srcId="{26654B86-9B84-44B4-B3D6-73B85EB47FB1}" destId="{92334D0F-9053-4CD6-B767-92D51FB92D7D}" srcOrd="4" destOrd="0" presId="urn:microsoft.com/office/officeart/2008/layout/BendingPictureSemiTransparentText"/>
    <dgm:cxn modelId="{5F174225-ECA7-487B-AF3F-5265C16C1A03}" type="presParOf" srcId="{92334D0F-9053-4CD6-B767-92D51FB92D7D}" destId="{C8F040B9-F1CA-4E31-A0C4-1072697B63D8}" srcOrd="0" destOrd="0" presId="urn:microsoft.com/office/officeart/2008/layout/BendingPictureSemiTransparentText"/>
    <dgm:cxn modelId="{0A7440A5-EB67-4DFD-B55E-8370A965BE20}" type="presParOf" srcId="{92334D0F-9053-4CD6-B767-92D51FB92D7D}" destId="{F75A1DD3-555F-4B1C-AD43-AAFFCC4C1D70}" srcOrd="1" destOrd="0" presId="urn:microsoft.com/office/officeart/2008/layout/BendingPictureSemiTransparentText"/>
    <dgm:cxn modelId="{8692CEBC-B1DA-4A70-9F36-61F0C8EA121C}" type="presParOf" srcId="{26654B86-9B84-44B4-B3D6-73B85EB47FB1}" destId="{EE41631E-06D6-4023-8370-C48AA378E35D}" srcOrd="5" destOrd="0" presId="urn:microsoft.com/office/officeart/2008/layout/BendingPictureSemiTransparentText"/>
    <dgm:cxn modelId="{349903E9-67AD-4326-BE03-1A6F8A0B5BA7}" type="presParOf" srcId="{26654B86-9B84-44B4-B3D6-73B85EB47FB1}" destId="{720B27D6-4141-4493-B87A-A8F20451F8B3}" srcOrd="6" destOrd="0" presId="urn:microsoft.com/office/officeart/2008/layout/BendingPictureSemiTransparentText"/>
    <dgm:cxn modelId="{2703E35F-8D8C-4CC0-8AFE-36219203D914}" type="presParOf" srcId="{720B27D6-4141-4493-B87A-A8F20451F8B3}" destId="{7C33422C-863D-41AD-BE39-CD967201CDC7}" srcOrd="0" destOrd="0" presId="urn:microsoft.com/office/officeart/2008/layout/BendingPictureSemiTransparentText"/>
    <dgm:cxn modelId="{3ACCAEF0-9AB8-40EA-B0D5-54F4543507DE}" type="presParOf" srcId="{720B27D6-4141-4493-B87A-A8F20451F8B3}" destId="{55AFBED8-D61A-4713-B9C8-D5E0D53037B6}" srcOrd="1" destOrd="0" presId="urn:microsoft.com/office/officeart/2008/layout/BendingPictureSemiTransparentText"/>
    <dgm:cxn modelId="{99E0A4F7-1D30-427E-B2B2-2E2F6B31A22C}" type="presParOf" srcId="{26654B86-9B84-44B4-B3D6-73B85EB47FB1}" destId="{C6C5581C-9C36-4D92-B43E-090ED7D82C05}" srcOrd="7" destOrd="0" presId="urn:microsoft.com/office/officeart/2008/layout/BendingPictureSemiTransparentText"/>
    <dgm:cxn modelId="{97599C37-077E-4CD3-918F-C43731BA1D68}" type="presParOf" srcId="{26654B86-9B84-44B4-B3D6-73B85EB47FB1}" destId="{7FC66B7E-FFF8-4E9E-BD9C-0D13684E2DC0}" srcOrd="8" destOrd="0" presId="urn:microsoft.com/office/officeart/2008/layout/BendingPictureSemiTransparentText"/>
    <dgm:cxn modelId="{2A4177F1-56C0-4FA9-9512-09EB870D3300}" type="presParOf" srcId="{7FC66B7E-FFF8-4E9E-BD9C-0D13684E2DC0}" destId="{4911AD63-4C8C-428F-89AF-6CED4E9A3744}" srcOrd="0" destOrd="0" presId="urn:microsoft.com/office/officeart/2008/layout/BendingPictureSemiTransparentText"/>
    <dgm:cxn modelId="{E6429AC6-5A15-47F9-AAB6-A06C94A4019C}" type="presParOf" srcId="{7FC66B7E-FFF8-4E9E-BD9C-0D13684E2DC0}" destId="{54A00386-085E-431E-950F-E3900B5C6F97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230FF5-75A4-46E1-A664-C16DFB65671C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BE517AD-2841-41E8-930C-6140722D4BF9}">
      <dgm:prSet phldrT="[Text]"/>
      <dgm:spPr/>
      <dgm:t>
        <a:bodyPr/>
        <a:lstStyle/>
        <a:p>
          <a:r>
            <a:rPr lang="sv-SE" dirty="0" smtClean="0"/>
            <a:t>Reputation</a:t>
          </a:r>
          <a:endParaRPr lang="sv-SE" dirty="0"/>
        </a:p>
      </dgm:t>
    </dgm:pt>
    <dgm:pt modelId="{2EAD463F-428F-4594-BAB2-87EFA8D3DB92}" type="parTrans" cxnId="{CBE1A201-9952-4CF3-9F6C-410A26E96D6A}">
      <dgm:prSet/>
      <dgm:spPr/>
      <dgm:t>
        <a:bodyPr/>
        <a:lstStyle/>
        <a:p>
          <a:endParaRPr lang="sv-SE"/>
        </a:p>
      </dgm:t>
    </dgm:pt>
    <dgm:pt modelId="{FE92CB40-2B61-4703-884E-B19AB635F0CE}" type="sibTrans" cxnId="{CBE1A201-9952-4CF3-9F6C-410A26E96D6A}">
      <dgm:prSet/>
      <dgm:spPr/>
      <dgm:t>
        <a:bodyPr/>
        <a:lstStyle/>
        <a:p>
          <a:endParaRPr lang="sv-SE"/>
        </a:p>
      </dgm:t>
    </dgm:pt>
    <dgm:pt modelId="{F1B78CD1-03DD-4BA9-A13F-B181145015B4}">
      <dgm:prSet phldrT="[Text]"/>
      <dgm:spPr/>
      <dgm:t>
        <a:bodyPr/>
        <a:lstStyle/>
        <a:p>
          <a:r>
            <a:rPr lang="sv-SE" dirty="0" err="1" smtClean="0"/>
            <a:t>Competition</a:t>
          </a:r>
          <a:endParaRPr lang="sv-SE" dirty="0"/>
        </a:p>
      </dgm:t>
    </dgm:pt>
    <dgm:pt modelId="{D62B7DBA-7D5B-41B4-8EF9-0BCCD61849A7}" type="parTrans" cxnId="{F4AD64BF-ED4E-4396-A473-5EBF831DBFDD}">
      <dgm:prSet/>
      <dgm:spPr/>
      <dgm:t>
        <a:bodyPr/>
        <a:lstStyle/>
        <a:p>
          <a:endParaRPr lang="sv-SE"/>
        </a:p>
      </dgm:t>
    </dgm:pt>
    <dgm:pt modelId="{120D91C2-43C1-4AA7-BFDD-AB6FE0B7F42D}" type="sibTrans" cxnId="{F4AD64BF-ED4E-4396-A473-5EBF831DBFDD}">
      <dgm:prSet/>
      <dgm:spPr/>
      <dgm:t>
        <a:bodyPr/>
        <a:lstStyle/>
        <a:p>
          <a:endParaRPr lang="sv-SE"/>
        </a:p>
      </dgm:t>
    </dgm:pt>
    <dgm:pt modelId="{77D426BF-2D4D-49C0-B0F3-D7EC5DFABC2E}">
      <dgm:prSet phldrT="[Text]"/>
      <dgm:spPr/>
      <dgm:t>
        <a:bodyPr/>
        <a:lstStyle/>
        <a:p>
          <a:r>
            <a:rPr lang="sv-SE" dirty="0" smtClean="0"/>
            <a:t>Corporate </a:t>
          </a:r>
          <a:r>
            <a:rPr lang="sv-SE" dirty="0" err="1" smtClean="0"/>
            <a:t>activity</a:t>
          </a:r>
          <a:endParaRPr lang="sv-SE" dirty="0"/>
        </a:p>
      </dgm:t>
    </dgm:pt>
    <dgm:pt modelId="{E70B14DC-F50A-4BAF-993C-35CE2ABB1E65}" type="parTrans" cxnId="{59B1FD24-DEA7-408B-8BB1-5A9AE9172EBA}">
      <dgm:prSet/>
      <dgm:spPr/>
      <dgm:t>
        <a:bodyPr/>
        <a:lstStyle/>
        <a:p>
          <a:endParaRPr lang="sv-SE"/>
        </a:p>
      </dgm:t>
    </dgm:pt>
    <dgm:pt modelId="{7349613A-D09C-4432-8A06-5639BE6D1C7F}" type="sibTrans" cxnId="{59B1FD24-DEA7-408B-8BB1-5A9AE9172EBA}">
      <dgm:prSet/>
      <dgm:spPr/>
      <dgm:t>
        <a:bodyPr/>
        <a:lstStyle/>
        <a:p>
          <a:endParaRPr lang="sv-SE"/>
        </a:p>
      </dgm:t>
    </dgm:pt>
    <dgm:pt modelId="{DFFE5283-D396-41AC-AF44-7EE899A2F445}" type="pres">
      <dgm:prSet presAssocID="{02230FF5-75A4-46E1-A664-C16DFB65671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4AFE963-0D7E-4E97-8BD6-6750150CF7E6}" type="pres">
      <dgm:prSet presAssocID="{5BE517AD-2841-41E8-930C-6140722D4BF9}" presName="composite" presStyleCnt="0"/>
      <dgm:spPr/>
    </dgm:pt>
    <dgm:pt modelId="{92F9C98A-BA82-413E-8B9B-65EF02561611}" type="pres">
      <dgm:prSet presAssocID="{5BE517AD-2841-41E8-930C-6140722D4BF9}" presName="rect1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A00430-7A2F-4707-840F-76CD2CBD71AF}" type="pres">
      <dgm:prSet presAssocID="{5BE517AD-2841-41E8-930C-6140722D4BF9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9B679-CF4E-40D4-ABA8-69B9DCDF233D}" type="pres">
      <dgm:prSet presAssocID="{FE92CB40-2B61-4703-884E-B19AB635F0CE}" presName="sibTrans" presStyleCnt="0"/>
      <dgm:spPr/>
    </dgm:pt>
    <dgm:pt modelId="{39E52D6F-3EFB-4B20-99E9-A3ABFFB54942}" type="pres">
      <dgm:prSet presAssocID="{F1B78CD1-03DD-4BA9-A13F-B181145015B4}" presName="composite" presStyleCnt="0"/>
      <dgm:spPr/>
    </dgm:pt>
    <dgm:pt modelId="{DCCE969C-FEDE-4E02-AE21-896C0B5DE093}" type="pres">
      <dgm:prSet presAssocID="{F1B78CD1-03DD-4BA9-A13F-B181145015B4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125CD53-7FCA-40E2-9F9A-C39F9AEC5F77}" type="pres">
      <dgm:prSet presAssocID="{F1B78CD1-03DD-4BA9-A13F-B181145015B4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3B626-1CDF-458C-B6C5-3B611EA53884}" type="pres">
      <dgm:prSet presAssocID="{120D91C2-43C1-4AA7-BFDD-AB6FE0B7F42D}" presName="sibTrans" presStyleCnt="0"/>
      <dgm:spPr/>
    </dgm:pt>
    <dgm:pt modelId="{E878E909-4EDD-44FD-8CAA-F1F450747F15}" type="pres">
      <dgm:prSet presAssocID="{77D426BF-2D4D-49C0-B0F3-D7EC5DFABC2E}" presName="composite" presStyleCnt="0"/>
      <dgm:spPr/>
    </dgm:pt>
    <dgm:pt modelId="{1E67A0BE-83B3-43D7-B0A2-93E9FB751B97}" type="pres">
      <dgm:prSet presAssocID="{77D426BF-2D4D-49C0-B0F3-D7EC5DFABC2E}" presName="rect1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AD53B4-5350-4E9A-BAA1-F7EF320D991F}" type="pres">
      <dgm:prSet presAssocID="{77D426BF-2D4D-49C0-B0F3-D7EC5DFABC2E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CBE1A201-9952-4CF3-9F6C-410A26E96D6A}" srcId="{02230FF5-75A4-46E1-A664-C16DFB65671C}" destId="{5BE517AD-2841-41E8-930C-6140722D4BF9}" srcOrd="0" destOrd="0" parTransId="{2EAD463F-428F-4594-BAB2-87EFA8D3DB92}" sibTransId="{FE92CB40-2B61-4703-884E-B19AB635F0CE}"/>
    <dgm:cxn modelId="{7D04AA32-DED7-4F01-8953-51D251CAC826}" type="presOf" srcId="{F1B78CD1-03DD-4BA9-A13F-B181145015B4}" destId="{4125CD53-7FCA-40E2-9F9A-C39F9AEC5F77}" srcOrd="0" destOrd="0" presId="urn:microsoft.com/office/officeart/2008/layout/BendingPictureBlocks"/>
    <dgm:cxn modelId="{284D4B9B-253D-4690-9F99-33AB1B1F6526}" type="presOf" srcId="{5BE517AD-2841-41E8-930C-6140722D4BF9}" destId="{85A00430-7A2F-4707-840F-76CD2CBD71AF}" srcOrd="0" destOrd="0" presId="urn:microsoft.com/office/officeart/2008/layout/BendingPictureBlocks"/>
    <dgm:cxn modelId="{59B1FD24-DEA7-408B-8BB1-5A9AE9172EBA}" srcId="{02230FF5-75A4-46E1-A664-C16DFB65671C}" destId="{77D426BF-2D4D-49C0-B0F3-D7EC5DFABC2E}" srcOrd="2" destOrd="0" parTransId="{E70B14DC-F50A-4BAF-993C-35CE2ABB1E65}" sibTransId="{7349613A-D09C-4432-8A06-5639BE6D1C7F}"/>
    <dgm:cxn modelId="{F4AD64BF-ED4E-4396-A473-5EBF831DBFDD}" srcId="{02230FF5-75A4-46E1-A664-C16DFB65671C}" destId="{F1B78CD1-03DD-4BA9-A13F-B181145015B4}" srcOrd="1" destOrd="0" parTransId="{D62B7DBA-7D5B-41B4-8EF9-0BCCD61849A7}" sibTransId="{120D91C2-43C1-4AA7-BFDD-AB6FE0B7F42D}"/>
    <dgm:cxn modelId="{40DED36A-6907-45AA-A294-FE6AC3F67C85}" type="presOf" srcId="{02230FF5-75A4-46E1-A664-C16DFB65671C}" destId="{DFFE5283-D396-41AC-AF44-7EE899A2F445}" srcOrd="0" destOrd="0" presId="urn:microsoft.com/office/officeart/2008/layout/BendingPictureBlocks"/>
    <dgm:cxn modelId="{F43DDA4A-D1AF-452E-A2B8-5F32A9351BFC}" type="presOf" srcId="{77D426BF-2D4D-49C0-B0F3-D7EC5DFABC2E}" destId="{57AD53B4-5350-4E9A-BAA1-F7EF320D991F}" srcOrd="0" destOrd="0" presId="urn:microsoft.com/office/officeart/2008/layout/BendingPictureBlocks"/>
    <dgm:cxn modelId="{942AA24D-C51A-40E3-A79F-2C724E956617}" type="presParOf" srcId="{DFFE5283-D396-41AC-AF44-7EE899A2F445}" destId="{D4AFE963-0D7E-4E97-8BD6-6750150CF7E6}" srcOrd="0" destOrd="0" presId="urn:microsoft.com/office/officeart/2008/layout/BendingPictureBlocks"/>
    <dgm:cxn modelId="{68D5765D-4885-4C9F-9D60-751891E1C0E6}" type="presParOf" srcId="{D4AFE963-0D7E-4E97-8BD6-6750150CF7E6}" destId="{92F9C98A-BA82-413E-8B9B-65EF02561611}" srcOrd="0" destOrd="0" presId="urn:microsoft.com/office/officeart/2008/layout/BendingPictureBlocks"/>
    <dgm:cxn modelId="{0438EA35-E565-4C52-8CFA-B2CC18DDFBBD}" type="presParOf" srcId="{D4AFE963-0D7E-4E97-8BD6-6750150CF7E6}" destId="{85A00430-7A2F-4707-840F-76CD2CBD71AF}" srcOrd="1" destOrd="0" presId="urn:microsoft.com/office/officeart/2008/layout/BendingPictureBlocks"/>
    <dgm:cxn modelId="{8B9778CE-8893-4F2F-93D9-FFA4CBD34476}" type="presParOf" srcId="{DFFE5283-D396-41AC-AF44-7EE899A2F445}" destId="{F3D9B679-CF4E-40D4-ABA8-69B9DCDF233D}" srcOrd="1" destOrd="0" presId="urn:microsoft.com/office/officeart/2008/layout/BendingPictureBlocks"/>
    <dgm:cxn modelId="{D9C1A276-9E49-40E5-9A5A-F19BDED52B5A}" type="presParOf" srcId="{DFFE5283-D396-41AC-AF44-7EE899A2F445}" destId="{39E52D6F-3EFB-4B20-99E9-A3ABFFB54942}" srcOrd="2" destOrd="0" presId="urn:microsoft.com/office/officeart/2008/layout/BendingPictureBlocks"/>
    <dgm:cxn modelId="{3080163B-771A-4866-B2BE-A15BFA1EAC2F}" type="presParOf" srcId="{39E52D6F-3EFB-4B20-99E9-A3ABFFB54942}" destId="{DCCE969C-FEDE-4E02-AE21-896C0B5DE093}" srcOrd="0" destOrd="0" presId="urn:microsoft.com/office/officeart/2008/layout/BendingPictureBlocks"/>
    <dgm:cxn modelId="{4FE4FBB4-53ED-47EC-9106-CAB84A2B0067}" type="presParOf" srcId="{39E52D6F-3EFB-4B20-99E9-A3ABFFB54942}" destId="{4125CD53-7FCA-40E2-9F9A-C39F9AEC5F77}" srcOrd="1" destOrd="0" presId="urn:microsoft.com/office/officeart/2008/layout/BendingPictureBlocks"/>
    <dgm:cxn modelId="{C5310369-24A8-436A-8F7A-30467795DDCD}" type="presParOf" srcId="{DFFE5283-D396-41AC-AF44-7EE899A2F445}" destId="{26B3B626-1CDF-458C-B6C5-3B611EA53884}" srcOrd="3" destOrd="0" presId="urn:microsoft.com/office/officeart/2008/layout/BendingPictureBlocks"/>
    <dgm:cxn modelId="{0183CC13-732A-43D8-90C8-587B0F319EB8}" type="presParOf" srcId="{DFFE5283-D396-41AC-AF44-7EE899A2F445}" destId="{E878E909-4EDD-44FD-8CAA-F1F450747F15}" srcOrd="4" destOrd="0" presId="urn:microsoft.com/office/officeart/2008/layout/BendingPictureBlocks"/>
    <dgm:cxn modelId="{AAAFAC98-419E-418A-B981-A37023CAA425}" type="presParOf" srcId="{E878E909-4EDD-44FD-8CAA-F1F450747F15}" destId="{1E67A0BE-83B3-43D7-B0A2-93E9FB751B97}" srcOrd="0" destOrd="0" presId="urn:microsoft.com/office/officeart/2008/layout/BendingPictureBlocks"/>
    <dgm:cxn modelId="{AC250C23-36F5-40BE-9E65-3DE3B9165E13}" type="presParOf" srcId="{E878E909-4EDD-44FD-8CAA-F1F450747F15}" destId="{57AD53B4-5350-4E9A-BAA1-F7EF320D991F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9918C-12E3-C64B-92E9-FEE9600C4D4D}">
      <dsp:nvSpPr>
        <dsp:cNvPr id="0" name=""/>
        <dsp:cNvSpPr/>
      </dsp:nvSpPr>
      <dsp:spPr>
        <a:xfrm>
          <a:off x="0" y="712985"/>
          <a:ext cx="7921361" cy="95064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3C2E3-5C07-7B42-A50F-29C551AA7529}">
      <dsp:nvSpPr>
        <dsp:cNvPr id="0" name=""/>
        <dsp:cNvSpPr/>
      </dsp:nvSpPr>
      <dsp:spPr>
        <a:xfrm>
          <a:off x="609" y="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1988 Basel I completed</a:t>
          </a:r>
        </a:p>
      </dsp:txBody>
      <dsp:txXfrm>
        <a:off x="609" y="0"/>
        <a:ext cx="976439" cy="950646"/>
      </dsp:txXfrm>
    </dsp:sp>
    <dsp:sp modelId="{C6BB8D46-3642-3A45-85F0-7C60B3C8B51A}">
      <dsp:nvSpPr>
        <dsp:cNvPr id="0" name=""/>
        <dsp:cNvSpPr/>
      </dsp:nvSpPr>
      <dsp:spPr>
        <a:xfrm>
          <a:off x="369997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4D36A5-C17A-1042-A97B-7BDBA347DE33}">
      <dsp:nvSpPr>
        <dsp:cNvPr id="0" name=""/>
        <dsp:cNvSpPr/>
      </dsp:nvSpPr>
      <dsp:spPr>
        <a:xfrm>
          <a:off x="1025870" y="142597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1993 Standardised model for market risk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025870" y="1425970"/>
        <a:ext cx="976439" cy="950646"/>
      </dsp:txXfrm>
    </dsp:sp>
    <dsp:sp modelId="{4F4567E2-646E-C045-84FA-66B0168C060F}">
      <dsp:nvSpPr>
        <dsp:cNvPr id="0" name=""/>
        <dsp:cNvSpPr/>
      </dsp:nvSpPr>
      <dsp:spPr>
        <a:xfrm>
          <a:off x="1395259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CCAA16-31EB-1845-8174-C0B754702E40}">
      <dsp:nvSpPr>
        <dsp:cNvPr id="0" name=""/>
        <dsp:cNvSpPr/>
      </dsp:nvSpPr>
      <dsp:spPr>
        <a:xfrm>
          <a:off x="2051131" y="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1996 Internal model</a:t>
          </a:r>
        </a:p>
      </dsp:txBody>
      <dsp:txXfrm>
        <a:off x="2051131" y="0"/>
        <a:ext cx="976439" cy="950646"/>
      </dsp:txXfrm>
    </dsp:sp>
    <dsp:sp modelId="{1A894FF2-C748-9A49-B6A5-F693E8BD92ED}">
      <dsp:nvSpPr>
        <dsp:cNvPr id="0" name=""/>
        <dsp:cNvSpPr/>
      </dsp:nvSpPr>
      <dsp:spPr>
        <a:xfrm>
          <a:off x="2420520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D84B0B-47F5-CE48-9E2C-AC072A28391B}">
      <dsp:nvSpPr>
        <dsp:cNvPr id="0" name=""/>
        <dsp:cNvSpPr/>
      </dsp:nvSpPr>
      <dsp:spPr>
        <a:xfrm>
          <a:off x="3076392" y="142597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2008 Basel II implemented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076392" y="1425970"/>
        <a:ext cx="976439" cy="950646"/>
      </dsp:txXfrm>
    </dsp:sp>
    <dsp:sp modelId="{19672326-9E95-764C-A02A-EFC58BFB5F6C}">
      <dsp:nvSpPr>
        <dsp:cNvPr id="0" name=""/>
        <dsp:cNvSpPr/>
      </dsp:nvSpPr>
      <dsp:spPr>
        <a:xfrm>
          <a:off x="3445781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4CB200-3AF2-FB4B-8154-D25E492C54BF}">
      <dsp:nvSpPr>
        <dsp:cNvPr id="0" name=""/>
        <dsp:cNvSpPr/>
      </dsp:nvSpPr>
      <dsp:spPr>
        <a:xfrm>
          <a:off x="4101654" y="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2010 Basel II.5 implemented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101654" y="0"/>
        <a:ext cx="976439" cy="950646"/>
      </dsp:txXfrm>
    </dsp:sp>
    <dsp:sp modelId="{DCB8EF31-EC6F-D84E-B177-727728C3827F}">
      <dsp:nvSpPr>
        <dsp:cNvPr id="0" name=""/>
        <dsp:cNvSpPr/>
      </dsp:nvSpPr>
      <dsp:spPr>
        <a:xfrm>
          <a:off x="4471042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ABCE26-8E01-4B4C-8A74-7B611D702BE6}">
      <dsp:nvSpPr>
        <dsp:cNvPr id="0" name=""/>
        <dsp:cNvSpPr/>
      </dsp:nvSpPr>
      <dsp:spPr>
        <a:xfrm>
          <a:off x="5126915" y="142597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2010 Basel III agreed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126915" y="1425970"/>
        <a:ext cx="976439" cy="950646"/>
      </dsp:txXfrm>
    </dsp:sp>
    <dsp:sp modelId="{19FCAD41-E0BB-1846-AAFB-B0B4FA50E43A}">
      <dsp:nvSpPr>
        <dsp:cNvPr id="0" name=""/>
        <dsp:cNvSpPr/>
      </dsp:nvSpPr>
      <dsp:spPr>
        <a:xfrm>
          <a:off x="5496304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C9EC28-2DC9-EF45-A8D2-617F0C569A3C}">
      <dsp:nvSpPr>
        <dsp:cNvPr id="0" name=""/>
        <dsp:cNvSpPr/>
      </dsp:nvSpPr>
      <dsp:spPr>
        <a:xfrm>
          <a:off x="6152176" y="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2013 Basel III implemented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152176" y="0"/>
        <a:ext cx="976439" cy="950646"/>
      </dsp:txXfrm>
    </dsp:sp>
    <dsp:sp modelId="{6D6DDEAC-877E-0543-B7FC-135E13DEC342}">
      <dsp:nvSpPr>
        <dsp:cNvPr id="0" name=""/>
        <dsp:cNvSpPr/>
      </dsp:nvSpPr>
      <dsp:spPr>
        <a:xfrm>
          <a:off x="6521565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9918C-12E3-C64B-92E9-FEE9600C4D4D}">
      <dsp:nvSpPr>
        <dsp:cNvPr id="0" name=""/>
        <dsp:cNvSpPr/>
      </dsp:nvSpPr>
      <dsp:spPr>
        <a:xfrm>
          <a:off x="0" y="712985"/>
          <a:ext cx="7921361" cy="95064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3C2E3-5C07-7B42-A50F-29C551AA7529}">
      <dsp:nvSpPr>
        <dsp:cNvPr id="0" name=""/>
        <dsp:cNvSpPr/>
      </dsp:nvSpPr>
      <dsp:spPr>
        <a:xfrm>
          <a:off x="609" y="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1988 Basel I completed</a:t>
          </a:r>
        </a:p>
      </dsp:txBody>
      <dsp:txXfrm>
        <a:off x="609" y="0"/>
        <a:ext cx="976439" cy="950646"/>
      </dsp:txXfrm>
    </dsp:sp>
    <dsp:sp modelId="{C6BB8D46-3642-3A45-85F0-7C60B3C8B51A}">
      <dsp:nvSpPr>
        <dsp:cNvPr id="0" name=""/>
        <dsp:cNvSpPr/>
      </dsp:nvSpPr>
      <dsp:spPr>
        <a:xfrm>
          <a:off x="369997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4D36A5-C17A-1042-A97B-7BDBA347DE33}">
      <dsp:nvSpPr>
        <dsp:cNvPr id="0" name=""/>
        <dsp:cNvSpPr/>
      </dsp:nvSpPr>
      <dsp:spPr>
        <a:xfrm>
          <a:off x="1025870" y="142597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1993 Standardised model for market risk</a:t>
          </a:r>
          <a:endParaRPr lang="en-US" sz="1200" kern="1200" dirty="0"/>
        </a:p>
      </dsp:txBody>
      <dsp:txXfrm>
        <a:off x="1025870" y="1425970"/>
        <a:ext cx="976439" cy="950646"/>
      </dsp:txXfrm>
    </dsp:sp>
    <dsp:sp modelId="{4F4567E2-646E-C045-84FA-66B0168C060F}">
      <dsp:nvSpPr>
        <dsp:cNvPr id="0" name=""/>
        <dsp:cNvSpPr/>
      </dsp:nvSpPr>
      <dsp:spPr>
        <a:xfrm>
          <a:off x="1395259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CCAA16-31EB-1845-8174-C0B754702E40}">
      <dsp:nvSpPr>
        <dsp:cNvPr id="0" name=""/>
        <dsp:cNvSpPr/>
      </dsp:nvSpPr>
      <dsp:spPr>
        <a:xfrm>
          <a:off x="2051131" y="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1996 Internal model</a:t>
          </a:r>
        </a:p>
      </dsp:txBody>
      <dsp:txXfrm>
        <a:off x="2051131" y="0"/>
        <a:ext cx="976439" cy="950646"/>
      </dsp:txXfrm>
    </dsp:sp>
    <dsp:sp modelId="{1A894FF2-C748-9A49-B6A5-F693E8BD92ED}">
      <dsp:nvSpPr>
        <dsp:cNvPr id="0" name=""/>
        <dsp:cNvSpPr/>
      </dsp:nvSpPr>
      <dsp:spPr>
        <a:xfrm>
          <a:off x="2420520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D84B0B-47F5-CE48-9E2C-AC072A28391B}">
      <dsp:nvSpPr>
        <dsp:cNvPr id="0" name=""/>
        <dsp:cNvSpPr/>
      </dsp:nvSpPr>
      <dsp:spPr>
        <a:xfrm>
          <a:off x="3076392" y="142597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2008 Basel II implemented</a:t>
          </a:r>
          <a:endParaRPr lang="en-US" sz="1200" kern="1200" dirty="0"/>
        </a:p>
      </dsp:txBody>
      <dsp:txXfrm>
        <a:off x="3076392" y="1425970"/>
        <a:ext cx="976439" cy="950646"/>
      </dsp:txXfrm>
    </dsp:sp>
    <dsp:sp modelId="{19672326-9E95-764C-A02A-EFC58BFB5F6C}">
      <dsp:nvSpPr>
        <dsp:cNvPr id="0" name=""/>
        <dsp:cNvSpPr/>
      </dsp:nvSpPr>
      <dsp:spPr>
        <a:xfrm>
          <a:off x="3445781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4CB200-3AF2-FB4B-8154-D25E492C54BF}">
      <dsp:nvSpPr>
        <dsp:cNvPr id="0" name=""/>
        <dsp:cNvSpPr/>
      </dsp:nvSpPr>
      <dsp:spPr>
        <a:xfrm>
          <a:off x="4101654" y="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2010 Basel II.5 implemented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101654" y="0"/>
        <a:ext cx="976439" cy="950646"/>
      </dsp:txXfrm>
    </dsp:sp>
    <dsp:sp modelId="{DCB8EF31-EC6F-D84E-B177-727728C3827F}">
      <dsp:nvSpPr>
        <dsp:cNvPr id="0" name=""/>
        <dsp:cNvSpPr/>
      </dsp:nvSpPr>
      <dsp:spPr>
        <a:xfrm>
          <a:off x="4471042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ABCE26-8E01-4B4C-8A74-7B611D702BE6}">
      <dsp:nvSpPr>
        <dsp:cNvPr id="0" name=""/>
        <dsp:cNvSpPr/>
      </dsp:nvSpPr>
      <dsp:spPr>
        <a:xfrm>
          <a:off x="5126915" y="142597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2010 Basel III agreed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126915" y="1425970"/>
        <a:ext cx="976439" cy="950646"/>
      </dsp:txXfrm>
    </dsp:sp>
    <dsp:sp modelId="{19FCAD41-E0BB-1846-AAFB-B0B4FA50E43A}">
      <dsp:nvSpPr>
        <dsp:cNvPr id="0" name=""/>
        <dsp:cNvSpPr/>
      </dsp:nvSpPr>
      <dsp:spPr>
        <a:xfrm>
          <a:off x="5496304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C9EC28-2DC9-EF45-A8D2-617F0C569A3C}">
      <dsp:nvSpPr>
        <dsp:cNvPr id="0" name=""/>
        <dsp:cNvSpPr/>
      </dsp:nvSpPr>
      <dsp:spPr>
        <a:xfrm>
          <a:off x="6152176" y="0"/>
          <a:ext cx="976439" cy="95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2013 Basel III implemented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152176" y="0"/>
        <a:ext cx="976439" cy="950646"/>
      </dsp:txXfrm>
    </dsp:sp>
    <dsp:sp modelId="{6D6DDEAC-877E-0543-B7FC-135E13DEC342}">
      <dsp:nvSpPr>
        <dsp:cNvPr id="0" name=""/>
        <dsp:cNvSpPr/>
      </dsp:nvSpPr>
      <dsp:spPr>
        <a:xfrm>
          <a:off x="6521565" y="1069477"/>
          <a:ext cx="237661" cy="23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40358" cy="49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3" rIns="92208" bIns="46103" numCol="1" anchor="t" anchorCtr="0" compatLnSpc="1">
            <a:prstTxWarp prst="textNoShape">
              <a:avLst/>
            </a:prstTxWarp>
          </a:bodyPr>
          <a:lstStyle>
            <a:lvl1pPr defTabSz="921832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en-US"/>
              <a:t>NOTES HEADER IN UPPER CASE</a:t>
            </a:r>
          </a:p>
        </p:txBody>
      </p:sp>
      <p:sp>
        <p:nvSpPr>
          <p:cNvPr id="221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102" y="3"/>
            <a:ext cx="2940358" cy="49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3" rIns="92208" bIns="46103" numCol="1" anchor="t" anchorCtr="0" compatLnSpc="1">
            <a:prstTxWarp prst="textNoShape">
              <a:avLst/>
            </a:prstTxWarp>
          </a:bodyPr>
          <a:lstStyle>
            <a:lvl1pPr algn="r" defTabSz="921832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D4C42D07-6E57-4B75-B99C-A4F14C96B888}" type="datetime1">
              <a:rPr lang="sv-SE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221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62958"/>
            <a:ext cx="2940358" cy="49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3" rIns="92208" bIns="46103" numCol="1" anchor="b" anchorCtr="0" compatLnSpc="1">
            <a:prstTxWarp prst="textNoShape">
              <a:avLst/>
            </a:prstTxWarp>
          </a:bodyPr>
          <a:lstStyle>
            <a:lvl1pPr defTabSz="921832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en-US"/>
              <a:t>PRESENTATION FOOTER IN UPPER CASE</a:t>
            </a:r>
          </a:p>
        </p:txBody>
      </p:sp>
      <p:sp>
        <p:nvSpPr>
          <p:cNvPr id="221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102" y="9362958"/>
            <a:ext cx="2940358" cy="49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3" rIns="92208" bIns="46103" numCol="1" anchor="b" anchorCtr="0" compatLnSpc="1">
            <a:prstTxWarp prst="textNoShape">
              <a:avLst/>
            </a:prstTxWarp>
          </a:bodyPr>
          <a:lstStyle>
            <a:lvl1pPr algn="r" defTabSz="921832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A578AF41-A9AB-4DFE-B049-192C3698E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0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5446794" cy="49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8" tIns="45394" rIns="90788" bIns="45394" numCol="1" anchor="t" anchorCtr="0" compatLnSpc="1">
            <a:prstTxWarp prst="textNoShape">
              <a:avLst/>
            </a:prstTxWarp>
          </a:bodyPr>
          <a:lstStyle>
            <a:lvl1pPr defTabSz="908119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en-US"/>
              <a:t>NOTES HEADER IN UPPER CASE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6796" y="3"/>
            <a:ext cx="1336665" cy="49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8" tIns="45394" rIns="90788" bIns="45394" numCol="1" anchor="t" anchorCtr="0" compatLnSpc="1">
            <a:prstTxWarp prst="textNoShape">
              <a:avLst/>
            </a:prstTxWarp>
          </a:bodyPr>
          <a:lstStyle>
            <a:lvl1pPr algn="r" defTabSz="908119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0D6650F6-8DAC-422C-BACB-032EC7BC8737}" type="datetime1">
              <a:rPr lang="sv-SE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5913" y="501650"/>
            <a:ext cx="2711450" cy="2033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7998" y="2715320"/>
            <a:ext cx="6168986" cy="663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8" tIns="45394" rIns="90788" bIns="45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 (not used) </a:t>
            </a:r>
          </a:p>
          <a:p>
            <a:pPr lvl="4"/>
            <a:r>
              <a:rPr lang="en-GB" noProof="0" smtClean="0"/>
              <a:t>Third level (not used)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958"/>
            <a:ext cx="6032437" cy="49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8" tIns="45394" rIns="90788" bIns="45394" numCol="1" anchor="b" anchorCtr="0" compatLnSpc="1">
            <a:prstTxWarp prst="textNoShape">
              <a:avLst/>
            </a:prstTxWarp>
          </a:bodyPr>
          <a:lstStyle>
            <a:lvl1pPr defTabSz="908119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en-US"/>
              <a:t>PRESENTATION FOOTER IN UPPER CASE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32439" y="9362958"/>
            <a:ext cx="751021" cy="49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8" tIns="45394" rIns="90788" bIns="45394" numCol="1" anchor="b" anchorCtr="0" compatLnSpc="1">
            <a:prstTxWarp prst="textNoShape">
              <a:avLst/>
            </a:prstTxWarp>
          </a:bodyPr>
          <a:lstStyle>
            <a:lvl1pPr algn="r" defTabSz="908119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CB8A9206-67E4-4B01-A796-EE1B5D42B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1348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buFont typeface="Wingdings" pitchFamily="2" charset="2"/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1pPr>
    <a:lvl2pPr marL="1588" indent="182563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"/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2pPr>
    <a:lvl3pPr marL="185738" indent="174625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3pPr>
    <a:lvl4pPr marL="361950" indent="180975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"/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4pPr>
    <a:lvl5pPr marL="544513" indent="177800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400" kern="1200">
        <a:solidFill>
          <a:schemeClr val="tx1"/>
        </a:solidFill>
        <a:latin typeface="SEB Basic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89848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6787" indent="-279533" defTabSz="889848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8133" indent="-223627" defTabSz="889848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5386" indent="-223627" defTabSz="889848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2640" indent="-223627" defTabSz="889848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9893" indent="-223627" algn="ctr" defTabSz="88984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7146" indent="-223627" algn="ctr" defTabSz="88984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4398" indent="-223627" algn="ctr" defTabSz="88984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1653" indent="-223627" algn="ctr" defTabSz="88984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B291D01-49DF-5C4A-A352-BB0D7B69192A}" type="slidenum">
              <a:rPr lang="en-GB" smtClean="0">
                <a:solidFill>
                  <a:prstClr val="black"/>
                </a:solidFill>
                <a:latin typeface="Arial Black" charset="0"/>
              </a:rPr>
              <a:pPr>
                <a:defRPr/>
              </a:pPr>
              <a:t>9</a:t>
            </a:fld>
            <a:endParaRPr lang="en-GB" smtClean="0">
              <a:solidFill>
                <a:prstClr val="black"/>
              </a:solidFill>
              <a:latin typeface="Arial Black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30775" cy="36972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9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95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Credit risk has </a:t>
            </a:r>
            <a:r>
              <a:rPr lang="sv-SE" dirty="0" err="1" smtClean="0"/>
              <a:t>been</a:t>
            </a:r>
            <a:r>
              <a:rPr lang="sv-SE" baseline="0" dirty="0" smtClean="0"/>
              <a:t> the fundament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financial</a:t>
            </a:r>
            <a:r>
              <a:rPr lang="sv-SE" baseline="0" dirty="0" smtClean="0"/>
              <a:t> institutions </a:t>
            </a:r>
            <a:r>
              <a:rPr lang="sv-SE" baseline="0" dirty="0" err="1" smtClean="0"/>
              <a:t>since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invented</a:t>
            </a:r>
            <a:r>
              <a:rPr lang="sv-SE" baseline="0" dirty="0" smtClean="0"/>
              <a:t> – I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spend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extra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explaining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measure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credit</a:t>
            </a:r>
            <a:r>
              <a:rPr lang="sv-SE" baseline="0" dirty="0" smtClean="0"/>
              <a:t> risk as it is </a:t>
            </a:r>
            <a:r>
              <a:rPr lang="sv-SE" baseline="0" dirty="0" err="1" smtClean="0"/>
              <a:t>around</a:t>
            </a:r>
            <a:r>
              <a:rPr lang="sv-SE" baseline="0" dirty="0" smtClean="0"/>
              <a:t> 80%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risks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face.</a:t>
            </a:r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29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Going back </a:t>
            </a:r>
            <a:r>
              <a:rPr lang="sv-SE" dirty="0" err="1" smtClean="0"/>
              <a:t>to</a:t>
            </a:r>
            <a:r>
              <a:rPr lang="sv-SE" dirty="0" smtClean="0"/>
              <a:t> 1988, </a:t>
            </a:r>
            <a:r>
              <a:rPr lang="sv-SE" dirty="0" err="1" smtClean="0"/>
              <a:t>credit</a:t>
            </a:r>
            <a:r>
              <a:rPr lang="sv-SE" baseline="0" dirty="0" smtClean="0"/>
              <a:t> risk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measured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based</a:t>
            </a:r>
            <a:r>
              <a:rPr lang="sv-SE" baseline="0" dirty="0" smtClean="0"/>
              <a:t> on the </a:t>
            </a:r>
            <a:r>
              <a:rPr lang="sv-SE" baseline="0" dirty="0" err="1" smtClean="0"/>
              <a:t>idea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different asset </a:t>
            </a:r>
            <a:r>
              <a:rPr lang="sv-SE" baseline="0" dirty="0" err="1" smtClean="0"/>
              <a:t>classes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similar</a:t>
            </a:r>
            <a:r>
              <a:rPr lang="sv-SE" baseline="0" dirty="0" smtClean="0"/>
              <a:t> risks.</a:t>
            </a:r>
          </a:p>
          <a:p>
            <a:endParaRPr lang="sv-SE" baseline="0" dirty="0" smtClean="0"/>
          </a:p>
          <a:p>
            <a:r>
              <a:rPr lang="sv-SE" baseline="0" dirty="0" smtClean="0"/>
              <a:t>Gold, </a:t>
            </a:r>
            <a:r>
              <a:rPr lang="sv-SE" baseline="0" dirty="0" err="1" smtClean="0"/>
              <a:t>treasury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bonds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OECD </a:t>
            </a:r>
            <a:r>
              <a:rPr lang="sv-SE" baseline="0" dirty="0" err="1" smtClean="0"/>
              <a:t>governments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were</a:t>
            </a:r>
            <a:r>
              <a:rPr lang="sv-SE" baseline="0" dirty="0" smtClean="0"/>
              <a:t> risk </a:t>
            </a:r>
            <a:r>
              <a:rPr lang="sv-SE" baseline="0" dirty="0" err="1" smtClean="0"/>
              <a:t>free</a:t>
            </a:r>
            <a:endParaRPr lang="sv-SE" baseline="0" dirty="0" smtClean="0"/>
          </a:p>
          <a:p>
            <a:r>
              <a:rPr lang="sv-SE" baseline="0" dirty="0" err="1" smtClean="0"/>
              <a:t>Claims</a:t>
            </a:r>
            <a:r>
              <a:rPr lang="sv-SE" baseline="0" dirty="0" smtClean="0"/>
              <a:t> on OECD banks and public </a:t>
            </a:r>
            <a:r>
              <a:rPr lang="sv-SE" baseline="0" dirty="0" err="1" smtClean="0"/>
              <a:t>sector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little</a:t>
            </a:r>
            <a:r>
              <a:rPr lang="sv-SE" baseline="0" dirty="0" smtClean="0"/>
              <a:t> risk so the exposure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weighted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20%</a:t>
            </a:r>
          </a:p>
          <a:p>
            <a:r>
              <a:rPr lang="sv-SE" baseline="0" dirty="0" err="1" smtClean="0"/>
              <a:t>Residential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mortgages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held</a:t>
            </a:r>
            <a:r>
              <a:rPr lang="sv-SE" baseline="0" dirty="0" smtClean="0"/>
              <a:t> at 50% risk </a:t>
            </a:r>
            <a:r>
              <a:rPr lang="sv-SE" baseline="0" dirty="0" err="1" smtClean="0"/>
              <a:t>weighting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exposure</a:t>
            </a:r>
          </a:p>
          <a:p>
            <a:r>
              <a:rPr lang="sv-SE" baseline="0" dirty="0" err="1" smtClean="0"/>
              <a:t>Lastly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everything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else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taken at exposure </a:t>
            </a:r>
            <a:r>
              <a:rPr lang="sv-SE" baseline="0" dirty="0" err="1" smtClean="0"/>
              <a:t>value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For </a:t>
            </a:r>
            <a:r>
              <a:rPr lang="sv-SE" baseline="0" dirty="0" err="1" smtClean="0"/>
              <a:t>each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unit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risk </a:t>
            </a:r>
            <a:r>
              <a:rPr lang="sv-SE" baseline="0" dirty="0" err="1" smtClean="0"/>
              <a:t>weighted</a:t>
            </a:r>
            <a:r>
              <a:rPr lang="sv-SE" baseline="0" dirty="0" smtClean="0"/>
              <a:t> exposure, 8%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capital</a:t>
            </a:r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09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 2006, the</a:t>
            </a:r>
            <a:r>
              <a:rPr lang="sv-SE" baseline="0" dirty="0" smtClean="0"/>
              <a:t> Basel II approach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introduced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a different approach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risk </a:t>
            </a:r>
            <a:r>
              <a:rPr lang="sv-SE" baseline="0" dirty="0" err="1" smtClean="0"/>
              <a:t>weight</a:t>
            </a:r>
            <a:r>
              <a:rPr lang="sv-SE" baseline="0" dirty="0" smtClean="0"/>
              <a:t> the exposures.  The </a:t>
            </a:r>
            <a:r>
              <a:rPr lang="sv-SE" baseline="0" dirty="0" err="1" smtClean="0"/>
              <a:t>basic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idea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well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functioning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credit</a:t>
            </a:r>
            <a:r>
              <a:rPr lang="sv-SE" baseline="0" dirty="0" smtClean="0"/>
              <a:t> rating </a:t>
            </a:r>
            <a:r>
              <a:rPr lang="sv-SE" baseline="0" dirty="0" err="1" smtClean="0"/>
              <a:t>mechanisms</a:t>
            </a:r>
            <a:r>
              <a:rPr lang="sv-SE" baseline="0" dirty="0" smtClean="0"/>
              <a:t> in banks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risk </a:t>
            </a:r>
            <a:r>
              <a:rPr lang="sv-SE" baseline="0" dirty="0" err="1" smtClean="0"/>
              <a:t>weigh</a:t>
            </a:r>
            <a:r>
              <a:rPr lang="sv-SE" baseline="0" dirty="0" smtClean="0"/>
              <a:t> the exposures.</a:t>
            </a:r>
          </a:p>
          <a:p>
            <a:endParaRPr lang="sv-SE" baseline="0" dirty="0" smtClean="0"/>
          </a:p>
          <a:p>
            <a:r>
              <a:rPr lang="sv-SE" baseline="0" dirty="0" smtClean="0"/>
              <a:t>The </a:t>
            </a:r>
            <a:r>
              <a:rPr lang="sv-SE" baseline="0" dirty="0" err="1" smtClean="0"/>
              <a:t>granulaity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increased</a:t>
            </a:r>
            <a:r>
              <a:rPr lang="sv-SE" baseline="0" dirty="0" smtClean="0"/>
              <a:t> and the </a:t>
            </a:r>
            <a:r>
              <a:rPr lang="sv-SE" baseline="0" dirty="0" err="1" smtClean="0"/>
              <a:t>buffers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held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losses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risk sensitive.</a:t>
            </a:r>
          </a:p>
          <a:p>
            <a:endParaRPr lang="sv-SE" baseline="0" dirty="0" smtClean="0"/>
          </a:p>
          <a:p>
            <a:r>
              <a:rPr lang="sv-SE" baseline="0" dirty="0" smtClean="0"/>
              <a:t>The risk </a:t>
            </a:r>
            <a:r>
              <a:rPr lang="sv-SE" baseline="0" dirty="0" err="1" smtClean="0"/>
              <a:t>weighted</a:t>
            </a:r>
            <a:r>
              <a:rPr lang="sv-SE" baseline="0" dirty="0" smtClean="0"/>
              <a:t> exposure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multiplied</a:t>
            </a:r>
            <a:r>
              <a:rPr lang="sv-SE" baseline="0" dirty="0" smtClean="0"/>
              <a:t> by a </a:t>
            </a:r>
            <a:r>
              <a:rPr lang="sv-SE" baseline="0" dirty="0" err="1" smtClean="0"/>
              <a:t>capital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percentage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constant</a:t>
            </a:r>
            <a:r>
              <a:rPr lang="sv-SE" baseline="0" dirty="0" smtClean="0"/>
              <a:t> at 8%</a:t>
            </a:r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09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598" indent="-285615"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2459" indent="-228491"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599442" indent="-228491"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6426" indent="-228491"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3410" indent="-228491" algn="ctr" defTabSz="90603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0392" indent="-228491" algn="ctr" defTabSz="90603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7378" indent="-228491" algn="ctr" defTabSz="90603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4357" indent="-228491" algn="ctr" defTabSz="90603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000"/>
              <a:t>NOTES HEADER IN UPPER CASE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598" indent="-285615"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2459" indent="-228491"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599442" indent="-228491"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6426" indent="-228491"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3410" indent="-228491" algn="ctr" defTabSz="90603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0392" indent="-228491" algn="ctr" defTabSz="90603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7378" indent="-228491" algn="ctr" defTabSz="90603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4357" indent="-228491" algn="ctr" defTabSz="90603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7B2C3AE-6D93-D04B-99C2-056CA395BC5B}" type="datetime1">
              <a:rPr lang="sv-SE" sz="1000"/>
              <a:pPr eaLnBrk="1" hangingPunct="1">
                <a:defRPr/>
              </a:pPr>
              <a:t>2014-03-31</a:t>
            </a:fld>
            <a:endParaRPr lang="en-GB" sz="1000"/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598" indent="-285615"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2459" indent="-228491"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599442" indent="-228491"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6426" indent="-228491" defTabSz="90603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3410" indent="-228491" algn="ctr" defTabSz="90603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0392" indent="-228491" algn="ctr" defTabSz="90603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7378" indent="-228491" algn="ctr" defTabSz="90603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4357" indent="-228491" algn="ctr" defTabSz="90603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9C413A7-DEB0-0145-A939-981E3DF6D92A}" type="slidenum">
              <a:rPr lang="en-GB" sz="1000"/>
              <a:pPr eaLnBrk="1" hangingPunct="1">
                <a:defRPr/>
              </a:pPr>
              <a:t>25</a:t>
            </a:fld>
            <a:endParaRPr lang="en-GB" sz="1000"/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8188"/>
            <a:ext cx="4933950" cy="3700462"/>
          </a:xfrm>
          <a:ln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8" y="4684719"/>
            <a:ext cx="4975226" cy="44338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SEB Basic" charset="0"/>
                <a:cs typeface="+mn-cs"/>
              </a:rPr>
              <a:t>The </a:t>
            </a:r>
            <a:r>
              <a:rPr lang="de-DE" dirty="0" err="1" smtClean="0">
                <a:latin typeface="SEB Basic" charset="0"/>
                <a:cs typeface="+mn-cs"/>
              </a:rPr>
              <a:t>risk</a:t>
            </a:r>
            <a:r>
              <a:rPr lang="de-DE" dirty="0" smtClean="0">
                <a:latin typeface="SEB Basic" charset="0"/>
                <a:cs typeface="+mn-cs"/>
              </a:rPr>
              <a:t> </a:t>
            </a:r>
            <a:r>
              <a:rPr lang="de-DE" dirty="0" err="1" smtClean="0">
                <a:latin typeface="SEB Basic" charset="0"/>
                <a:cs typeface="+mn-cs"/>
              </a:rPr>
              <a:t>weighting</a:t>
            </a:r>
            <a:r>
              <a:rPr lang="de-DE" dirty="0" smtClean="0">
                <a:latin typeface="SEB Basic" charset="0"/>
                <a:cs typeface="+mn-cs"/>
              </a:rPr>
              <a:t> </a:t>
            </a:r>
            <a:r>
              <a:rPr lang="de-DE" dirty="0" err="1" smtClean="0">
                <a:latin typeface="SEB Basic" charset="0"/>
                <a:cs typeface="+mn-cs"/>
              </a:rPr>
              <a:t>is</a:t>
            </a:r>
            <a:r>
              <a:rPr lang="de-DE" dirty="0" smtClean="0">
                <a:latin typeface="SEB Basic" charset="0"/>
                <a:cs typeface="+mn-cs"/>
              </a:rPr>
              <a:t> a </a:t>
            </a:r>
            <a:r>
              <a:rPr lang="de-DE" dirty="0" err="1" smtClean="0">
                <a:latin typeface="SEB Basic" charset="0"/>
                <a:cs typeface="+mn-cs"/>
              </a:rPr>
              <a:t>bit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more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complex</a:t>
            </a:r>
            <a:r>
              <a:rPr lang="de-DE" baseline="0" dirty="0" smtClean="0">
                <a:latin typeface="SEB Basic" charset="0"/>
                <a:cs typeface="+mn-cs"/>
              </a:rPr>
              <a:t>;</a:t>
            </a:r>
          </a:p>
          <a:p>
            <a:pPr eaLnBrk="1" hangingPunct="1">
              <a:defRPr/>
            </a:pPr>
            <a:endParaRPr lang="de-DE" baseline="0" dirty="0" smtClean="0">
              <a:latin typeface="SEB Basic" charset="0"/>
              <a:cs typeface="+mn-cs"/>
            </a:endParaRPr>
          </a:p>
          <a:p>
            <a:pPr eaLnBrk="1" hangingPunct="1">
              <a:defRPr/>
            </a:pPr>
            <a:r>
              <a:rPr lang="de-DE" baseline="0" dirty="0" err="1" smtClean="0">
                <a:latin typeface="SEB Basic" charset="0"/>
                <a:cs typeface="+mn-cs"/>
              </a:rPr>
              <a:t>How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likely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is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it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that</a:t>
            </a:r>
            <a:r>
              <a:rPr lang="de-DE" baseline="0" dirty="0" smtClean="0">
                <a:latin typeface="SEB Basic" charset="0"/>
                <a:cs typeface="+mn-cs"/>
              </a:rPr>
              <a:t> a </a:t>
            </a:r>
            <a:r>
              <a:rPr lang="de-DE" baseline="0" dirty="0" err="1" smtClean="0">
                <a:latin typeface="SEB Basic" charset="0"/>
                <a:cs typeface="+mn-cs"/>
              </a:rPr>
              <a:t>counterparty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defaults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is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the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first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parameter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to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estimate</a:t>
            </a:r>
            <a:r>
              <a:rPr lang="de-DE" baseline="0" dirty="0" smtClean="0">
                <a:latin typeface="SEB Basic" charset="0"/>
                <a:cs typeface="+mn-cs"/>
              </a:rPr>
              <a:t>.  This </a:t>
            </a:r>
            <a:r>
              <a:rPr lang="de-DE" baseline="0" dirty="0" err="1" smtClean="0">
                <a:latin typeface="SEB Basic" charset="0"/>
                <a:cs typeface="+mn-cs"/>
              </a:rPr>
              <a:t>is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based</a:t>
            </a:r>
            <a:r>
              <a:rPr lang="de-DE" baseline="0" dirty="0" smtClean="0">
                <a:latin typeface="SEB Basic" charset="0"/>
                <a:cs typeface="+mn-cs"/>
              </a:rPr>
              <a:t> on </a:t>
            </a:r>
            <a:r>
              <a:rPr lang="de-DE" baseline="0" dirty="0" err="1" smtClean="0">
                <a:latin typeface="SEB Basic" charset="0"/>
                <a:cs typeface="+mn-cs"/>
              </a:rPr>
              <a:t>the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internal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risk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classification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system</a:t>
            </a:r>
            <a:r>
              <a:rPr lang="de-DE" baseline="0" dirty="0" smtClean="0">
                <a:latin typeface="SEB Basic" charset="0"/>
                <a:cs typeface="+mn-cs"/>
              </a:rPr>
              <a:t>.  The </a:t>
            </a:r>
            <a:r>
              <a:rPr lang="de-DE" baseline="0" dirty="0" err="1" smtClean="0">
                <a:latin typeface="SEB Basic" charset="0"/>
                <a:cs typeface="+mn-cs"/>
              </a:rPr>
              <a:t>risk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classes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range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from</a:t>
            </a:r>
            <a:r>
              <a:rPr lang="de-DE" baseline="0" dirty="0" smtClean="0">
                <a:latin typeface="SEB Basic" charset="0"/>
                <a:cs typeface="+mn-cs"/>
              </a:rPr>
              <a:t> 1 </a:t>
            </a:r>
            <a:r>
              <a:rPr lang="de-DE" baseline="0" dirty="0" err="1" smtClean="0">
                <a:latin typeface="SEB Basic" charset="0"/>
                <a:cs typeface="+mn-cs"/>
              </a:rPr>
              <a:t>to</a:t>
            </a:r>
            <a:r>
              <a:rPr lang="de-DE" baseline="0" dirty="0" smtClean="0">
                <a:latin typeface="SEB Basic" charset="0"/>
                <a:cs typeface="+mn-cs"/>
              </a:rPr>
              <a:t> 16 </a:t>
            </a:r>
            <a:r>
              <a:rPr lang="de-DE" baseline="0" dirty="0" err="1" smtClean="0">
                <a:latin typeface="SEB Basic" charset="0"/>
                <a:cs typeface="+mn-cs"/>
              </a:rPr>
              <a:t>and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represent</a:t>
            </a:r>
            <a:r>
              <a:rPr lang="de-DE" baseline="0" dirty="0" smtClean="0">
                <a:latin typeface="SEB Basic" charset="0"/>
                <a:cs typeface="+mn-cs"/>
              </a:rPr>
              <a:t> a </a:t>
            </a:r>
            <a:r>
              <a:rPr lang="de-DE" baseline="0" dirty="0" err="1" smtClean="0">
                <a:latin typeface="SEB Basic" charset="0"/>
                <a:cs typeface="+mn-cs"/>
              </a:rPr>
              <a:t>probability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of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default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from</a:t>
            </a:r>
            <a:r>
              <a:rPr lang="de-DE" baseline="0" dirty="0" smtClean="0">
                <a:latin typeface="SEB Basic" charset="0"/>
                <a:cs typeface="+mn-cs"/>
              </a:rPr>
              <a:t> 0.01% </a:t>
            </a:r>
            <a:r>
              <a:rPr lang="de-DE" baseline="0" dirty="0" err="1" smtClean="0">
                <a:latin typeface="SEB Basic" charset="0"/>
                <a:cs typeface="+mn-cs"/>
              </a:rPr>
              <a:t>to</a:t>
            </a:r>
            <a:r>
              <a:rPr lang="de-DE" baseline="0" dirty="0" smtClean="0">
                <a:latin typeface="SEB Basic" charset="0"/>
                <a:cs typeface="+mn-cs"/>
              </a:rPr>
              <a:t> 100%.</a:t>
            </a:r>
          </a:p>
          <a:p>
            <a:pPr eaLnBrk="1" hangingPunct="1">
              <a:defRPr/>
            </a:pPr>
            <a:endParaRPr lang="de-DE" baseline="0" dirty="0" smtClean="0">
              <a:latin typeface="SEB Basic" charset="0"/>
              <a:cs typeface="+mn-cs"/>
            </a:endParaRPr>
          </a:p>
          <a:p>
            <a:pPr eaLnBrk="1" hangingPunct="1">
              <a:defRPr/>
            </a:pPr>
            <a:r>
              <a:rPr lang="de-DE" baseline="0" dirty="0" err="1" smtClean="0">
                <a:latin typeface="SEB Basic" charset="0"/>
                <a:cs typeface="+mn-cs"/>
              </a:rPr>
              <a:t>Secondly</a:t>
            </a:r>
            <a:r>
              <a:rPr lang="de-DE" baseline="0" dirty="0" smtClean="0">
                <a:latin typeface="SEB Basic" charset="0"/>
                <a:cs typeface="+mn-cs"/>
              </a:rPr>
              <a:t>, </a:t>
            </a:r>
            <a:r>
              <a:rPr lang="de-DE" baseline="0" dirty="0" err="1" smtClean="0">
                <a:latin typeface="SEB Basic" charset="0"/>
                <a:cs typeface="+mn-cs"/>
              </a:rPr>
              <a:t>some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exposures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are</a:t>
            </a:r>
            <a:r>
              <a:rPr lang="de-DE" baseline="0" dirty="0" smtClean="0">
                <a:latin typeface="SEB Basic" charset="0"/>
                <a:cs typeface="+mn-cs"/>
              </a:rPr>
              <a:t> not </a:t>
            </a:r>
            <a:r>
              <a:rPr lang="de-DE" baseline="0" dirty="0" err="1" smtClean="0">
                <a:latin typeface="SEB Basic" charset="0"/>
                <a:cs typeface="+mn-cs"/>
              </a:rPr>
              <a:t>utilised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at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the</a:t>
            </a:r>
            <a:r>
              <a:rPr lang="de-DE" baseline="0" dirty="0" smtClean="0">
                <a:latin typeface="SEB Basic" charset="0"/>
                <a:cs typeface="+mn-cs"/>
              </a:rPr>
              <a:t> time </a:t>
            </a:r>
            <a:r>
              <a:rPr lang="de-DE" baseline="0" dirty="0" err="1" smtClean="0">
                <a:latin typeface="SEB Basic" charset="0"/>
                <a:cs typeface="+mn-cs"/>
              </a:rPr>
              <a:t>of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default</a:t>
            </a:r>
            <a:r>
              <a:rPr lang="de-DE" baseline="0" dirty="0" smtClean="0">
                <a:latin typeface="SEB Basic" charset="0"/>
                <a:cs typeface="+mn-cs"/>
              </a:rPr>
              <a:t>, </a:t>
            </a:r>
            <a:r>
              <a:rPr lang="de-DE" baseline="0" dirty="0" err="1" smtClean="0">
                <a:latin typeface="SEB Basic" charset="0"/>
                <a:cs typeface="+mn-cs"/>
              </a:rPr>
              <a:t>and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as</a:t>
            </a:r>
            <a:r>
              <a:rPr lang="de-DE" baseline="0" dirty="0" smtClean="0">
                <a:latin typeface="SEB Basic" charset="0"/>
                <a:cs typeface="+mn-cs"/>
              </a:rPr>
              <a:t> a </a:t>
            </a:r>
            <a:r>
              <a:rPr lang="de-DE" baseline="0" dirty="0" err="1" smtClean="0">
                <a:latin typeface="SEB Basic" charset="0"/>
                <a:cs typeface="+mn-cs"/>
              </a:rPr>
              <a:t>result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we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need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to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estimate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the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exposure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at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default</a:t>
            </a:r>
            <a:r>
              <a:rPr lang="de-DE" baseline="0" dirty="0" smtClean="0">
                <a:latin typeface="SEB Basic" charset="0"/>
                <a:cs typeface="+mn-cs"/>
              </a:rPr>
              <a:t>.</a:t>
            </a:r>
          </a:p>
          <a:p>
            <a:pPr eaLnBrk="1" hangingPunct="1">
              <a:defRPr/>
            </a:pPr>
            <a:endParaRPr lang="de-DE" baseline="0" dirty="0" smtClean="0">
              <a:latin typeface="SEB Basic" charset="0"/>
              <a:cs typeface="+mn-cs"/>
            </a:endParaRPr>
          </a:p>
          <a:p>
            <a:pPr eaLnBrk="1" hangingPunct="1">
              <a:defRPr/>
            </a:pPr>
            <a:r>
              <a:rPr lang="de-DE" baseline="0" dirty="0" err="1" smtClean="0">
                <a:latin typeface="SEB Basic" charset="0"/>
                <a:cs typeface="+mn-cs"/>
              </a:rPr>
              <a:t>Lastly</a:t>
            </a:r>
            <a:r>
              <a:rPr lang="de-DE" baseline="0" dirty="0" smtClean="0">
                <a:latin typeface="SEB Basic" charset="0"/>
                <a:cs typeface="+mn-cs"/>
              </a:rPr>
              <a:t>, </a:t>
            </a:r>
            <a:r>
              <a:rPr lang="de-DE" baseline="0" dirty="0" err="1" smtClean="0">
                <a:latin typeface="SEB Basic" charset="0"/>
                <a:cs typeface="+mn-cs"/>
              </a:rPr>
              <a:t>if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the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unthinkable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has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happened</a:t>
            </a:r>
            <a:r>
              <a:rPr lang="de-DE" baseline="0" dirty="0" smtClean="0">
                <a:latin typeface="SEB Basic" charset="0"/>
                <a:cs typeface="+mn-cs"/>
              </a:rPr>
              <a:t>, </a:t>
            </a:r>
            <a:r>
              <a:rPr lang="de-DE" baseline="0" dirty="0" err="1" smtClean="0">
                <a:latin typeface="SEB Basic" charset="0"/>
                <a:cs typeface="+mn-cs"/>
              </a:rPr>
              <a:t>how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much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should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we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expect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to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loose</a:t>
            </a:r>
            <a:r>
              <a:rPr lang="de-DE" baseline="0" dirty="0" smtClean="0">
                <a:latin typeface="SEB Basic" charset="0"/>
                <a:cs typeface="+mn-cs"/>
              </a:rPr>
              <a:t>.</a:t>
            </a:r>
          </a:p>
          <a:p>
            <a:pPr eaLnBrk="1" hangingPunct="1">
              <a:defRPr/>
            </a:pPr>
            <a:endParaRPr lang="de-DE" baseline="0" dirty="0" smtClean="0">
              <a:latin typeface="SEB Basic" charset="0"/>
              <a:cs typeface="+mn-cs"/>
            </a:endParaRPr>
          </a:p>
          <a:p>
            <a:pPr eaLnBrk="1" hangingPunct="1">
              <a:defRPr/>
            </a:pPr>
            <a:r>
              <a:rPr lang="de-DE" baseline="0" dirty="0" err="1" smtClean="0">
                <a:latin typeface="SEB Basic" charset="0"/>
                <a:cs typeface="+mn-cs"/>
              </a:rPr>
              <a:t>You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could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say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that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the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risk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weighted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exposure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is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the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recovery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value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taking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likelihood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of</a:t>
            </a:r>
            <a:r>
              <a:rPr lang="de-DE" baseline="0" dirty="0" smtClean="0">
                <a:latin typeface="SEB Basic" charset="0"/>
                <a:cs typeface="+mn-cs"/>
              </a:rPr>
              <a:t> non </a:t>
            </a:r>
            <a:r>
              <a:rPr lang="de-DE" baseline="0" dirty="0" err="1" smtClean="0">
                <a:latin typeface="SEB Basic" charset="0"/>
                <a:cs typeface="+mn-cs"/>
              </a:rPr>
              <a:t>payment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into</a:t>
            </a:r>
            <a:r>
              <a:rPr lang="de-DE" baseline="0" dirty="0" smtClean="0">
                <a:latin typeface="SEB Basic" charset="0"/>
                <a:cs typeface="+mn-cs"/>
              </a:rPr>
              <a:t> </a:t>
            </a:r>
            <a:r>
              <a:rPr lang="de-DE" baseline="0" dirty="0" err="1" smtClean="0">
                <a:latin typeface="SEB Basic" charset="0"/>
                <a:cs typeface="+mn-cs"/>
              </a:rPr>
              <a:t>account</a:t>
            </a:r>
            <a:endParaRPr lang="de-DE" dirty="0">
              <a:latin typeface="SEB Basic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65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6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9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6" y="6"/>
            <a:ext cx="2940641" cy="493317"/>
          </a:xfrm>
          <a:prstGeom prst="rect">
            <a:avLst/>
          </a:prstGeom>
          <a:ln/>
        </p:spPr>
        <p:txBody>
          <a:bodyPr lIns="92208" tIns="46102" rIns="92208" bIns="46102"/>
          <a:lstStyle/>
          <a:p>
            <a:r>
              <a:rPr lang="en-US"/>
              <a:t>NOTES HEADER IN UPPER CASE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6C858F-3C2F-439F-A86A-5909014B30B1}" type="datetime1">
              <a:rPr lang="sv-SE"/>
              <a:pPr/>
              <a:t>2014-03-31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21261-A5DE-44D7-BE82-AF9E79AE4C65}" type="slidenum">
              <a:rPr lang="en-US"/>
              <a:pPr/>
              <a:t>10</a:t>
            </a:fld>
            <a:endParaRPr lang="en-US"/>
          </a:p>
        </p:txBody>
      </p:sp>
      <p:sp>
        <p:nvSpPr>
          <p:cNvPr id="289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3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8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97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 err="1" smtClean="0"/>
              <a:t>Intentional</a:t>
            </a:r>
            <a:r>
              <a:rPr lang="sv-SE" dirty="0" smtClean="0"/>
              <a:t> </a:t>
            </a:r>
            <a:r>
              <a:rPr lang="sv-SE" dirty="0" err="1" smtClean="0"/>
              <a:t>fraud</a:t>
            </a:r>
            <a:r>
              <a:rPr lang="sv-SE" dirty="0" smtClean="0"/>
              <a:t>, </a:t>
            </a:r>
            <a:r>
              <a:rPr lang="sv-SE" dirty="0" err="1" smtClean="0"/>
              <a:t>collusion</a:t>
            </a:r>
            <a:r>
              <a:rPr lang="sv-SE" dirty="0" smtClean="0"/>
              <a:t> or </a:t>
            </a:r>
            <a:r>
              <a:rPr lang="sv-SE" dirty="0" err="1" smtClean="0"/>
              <a:t>misrepresentation</a:t>
            </a:r>
            <a:r>
              <a:rPr lang="sv-SE" dirty="0" smtClean="0"/>
              <a:t> by </a:t>
            </a:r>
            <a:r>
              <a:rPr lang="sv-SE" dirty="0" err="1" smtClean="0"/>
              <a:t>own</a:t>
            </a:r>
            <a:r>
              <a:rPr lang="sv-SE" dirty="0" smtClean="0"/>
              <a:t> </a:t>
            </a:r>
            <a:r>
              <a:rPr lang="sv-SE" dirty="0" err="1" smtClean="0"/>
              <a:t>staff</a:t>
            </a:r>
            <a:endParaRPr lang="sv-SE" dirty="0" smtClean="0"/>
          </a:p>
          <a:p>
            <a:pPr lvl="1"/>
            <a:r>
              <a:rPr lang="sv-SE" dirty="0" smtClean="0"/>
              <a:t>Rouge trader</a:t>
            </a:r>
          </a:p>
          <a:p>
            <a:pPr lvl="1"/>
            <a:r>
              <a:rPr lang="sv-SE" dirty="0" err="1" smtClean="0"/>
              <a:t>Internal</a:t>
            </a:r>
            <a:r>
              <a:rPr lang="sv-SE" dirty="0" smtClean="0"/>
              <a:t> </a:t>
            </a:r>
            <a:r>
              <a:rPr lang="sv-SE" dirty="0" err="1" smtClean="0"/>
              <a:t>theft</a:t>
            </a:r>
            <a:endParaRPr lang="sv-SE" dirty="0" smtClean="0"/>
          </a:p>
          <a:p>
            <a:pPr lvl="1"/>
            <a:r>
              <a:rPr lang="sv-SE" dirty="0" err="1" smtClean="0"/>
              <a:t>Willful</a:t>
            </a:r>
            <a:r>
              <a:rPr lang="sv-SE" dirty="0" smtClean="0"/>
              <a:t> </a:t>
            </a:r>
            <a:r>
              <a:rPr lang="sv-SE" dirty="0" err="1" smtClean="0"/>
              <a:t>misrepresentation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P&amp;L</a:t>
            </a:r>
          </a:p>
          <a:p>
            <a:pPr lvl="1"/>
            <a:r>
              <a:rPr lang="sv-SE" dirty="0" smtClean="0"/>
              <a:t>Sumitomo </a:t>
            </a:r>
            <a:r>
              <a:rPr lang="sv-SE" dirty="0" err="1" smtClean="0"/>
              <a:t>copper</a:t>
            </a:r>
            <a:r>
              <a:rPr lang="sv-SE" dirty="0" smtClean="0"/>
              <a:t> trader – 2500 </a:t>
            </a:r>
            <a:r>
              <a:rPr lang="sv-SE" dirty="0" err="1" smtClean="0"/>
              <a:t>Mn</a:t>
            </a:r>
            <a:r>
              <a:rPr lang="sv-SE" dirty="0" smtClean="0"/>
              <a:t> USD</a:t>
            </a:r>
          </a:p>
          <a:p>
            <a:pPr lvl="0"/>
            <a:r>
              <a:rPr lang="sv-SE" dirty="0" err="1" smtClean="0"/>
              <a:t>Unintentional</a:t>
            </a:r>
            <a:r>
              <a:rPr lang="sv-SE" dirty="0" smtClean="0"/>
              <a:t> </a:t>
            </a:r>
            <a:r>
              <a:rPr lang="sv-SE" dirty="0" err="1" smtClean="0"/>
              <a:t>errors</a:t>
            </a:r>
            <a:r>
              <a:rPr lang="sv-SE" dirty="0" smtClean="0"/>
              <a:t> and </a:t>
            </a:r>
            <a:r>
              <a:rPr lang="sv-SE" dirty="0" err="1" smtClean="0"/>
              <a:t>omissions</a:t>
            </a:r>
            <a:r>
              <a:rPr lang="sv-SE" dirty="0" smtClean="0"/>
              <a:t> by </a:t>
            </a:r>
            <a:r>
              <a:rPr lang="sv-SE" dirty="0" err="1" smtClean="0"/>
              <a:t>internal</a:t>
            </a:r>
            <a:r>
              <a:rPr lang="sv-SE" dirty="0" smtClean="0"/>
              <a:t> </a:t>
            </a:r>
            <a:r>
              <a:rPr lang="sv-SE" dirty="0" err="1" smtClean="0"/>
              <a:t>staff</a:t>
            </a:r>
            <a:r>
              <a:rPr lang="sv-SE" dirty="0" smtClean="0"/>
              <a:t> or agents</a:t>
            </a:r>
          </a:p>
          <a:p>
            <a:pPr lvl="1"/>
            <a:r>
              <a:rPr lang="sv-SE" dirty="0" err="1" smtClean="0"/>
              <a:t>Incorrect</a:t>
            </a:r>
            <a:r>
              <a:rPr lang="sv-SE" dirty="0" smtClean="0"/>
              <a:t> </a:t>
            </a:r>
            <a:r>
              <a:rPr lang="sv-SE" dirty="0" err="1" smtClean="0"/>
              <a:t>accounting</a:t>
            </a:r>
            <a:r>
              <a:rPr lang="sv-SE" dirty="0" smtClean="0"/>
              <a:t>, </a:t>
            </a:r>
            <a:r>
              <a:rPr lang="sv-SE" dirty="0" err="1" smtClean="0"/>
              <a:t>modelling</a:t>
            </a:r>
            <a:r>
              <a:rPr lang="sv-SE" dirty="0" smtClean="0"/>
              <a:t>, </a:t>
            </a:r>
            <a:r>
              <a:rPr lang="sv-SE" dirty="0" err="1" smtClean="0"/>
              <a:t>pricing</a:t>
            </a:r>
            <a:r>
              <a:rPr lang="sv-SE" dirty="0" smtClean="0"/>
              <a:t> or risk </a:t>
            </a:r>
            <a:r>
              <a:rPr lang="sv-SE" dirty="0" err="1" smtClean="0"/>
              <a:t>assessment</a:t>
            </a:r>
            <a:endParaRPr lang="sv-SE" dirty="0" smtClean="0"/>
          </a:p>
          <a:p>
            <a:pPr lvl="1"/>
            <a:r>
              <a:rPr lang="sv-SE" dirty="0" err="1" smtClean="0"/>
              <a:t>Programming</a:t>
            </a:r>
            <a:r>
              <a:rPr lang="sv-SE" dirty="0" smtClean="0"/>
              <a:t> and data input </a:t>
            </a:r>
            <a:r>
              <a:rPr lang="sv-SE" dirty="0" err="1" smtClean="0"/>
              <a:t>errors</a:t>
            </a:r>
            <a:endParaRPr lang="sv-SE" dirty="0" smtClean="0"/>
          </a:p>
          <a:p>
            <a:pPr lvl="1"/>
            <a:r>
              <a:rPr lang="sv-SE" dirty="0" smtClean="0"/>
              <a:t>Settlement </a:t>
            </a:r>
            <a:r>
              <a:rPr lang="sv-SE" dirty="0" err="1" smtClean="0"/>
              <a:t>errors</a:t>
            </a:r>
            <a:endParaRPr lang="sv-SE" dirty="0" smtClean="0"/>
          </a:p>
          <a:p>
            <a:pPr lvl="1"/>
            <a:r>
              <a:rPr lang="sv-SE" dirty="0" err="1" smtClean="0"/>
              <a:t>Citibank</a:t>
            </a:r>
            <a:r>
              <a:rPr lang="sv-SE" dirty="0" smtClean="0"/>
              <a:t> </a:t>
            </a:r>
            <a:r>
              <a:rPr lang="sv-SE" dirty="0" err="1" smtClean="0"/>
              <a:t>failiure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controls</a:t>
            </a:r>
            <a:r>
              <a:rPr lang="sv-SE" dirty="0" smtClean="0"/>
              <a:t> in </a:t>
            </a:r>
            <a:r>
              <a:rPr lang="sv-SE" dirty="0" err="1" smtClean="0"/>
              <a:t>Australian</a:t>
            </a:r>
            <a:r>
              <a:rPr lang="sv-SE" dirty="0" smtClean="0"/>
              <a:t> </a:t>
            </a:r>
            <a:r>
              <a:rPr lang="sv-SE" dirty="0" err="1" smtClean="0"/>
              <a:t>loan</a:t>
            </a:r>
            <a:r>
              <a:rPr lang="sv-SE" dirty="0" smtClean="0"/>
              <a:t> </a:t>
            </a:r>
            <a:r>
              <a:rPr lang="sv-SE" dirty="0" err="1" smtClean="0"/>
              <a:t>approval</a:t>
            </a:r>
            <a:r>
              <a:rPr lang="sv-SE" dirty="0" smtClean="0"/>
              <a:t> systems </a:t>
            </a:r>
          </a:p>
          <a:p>
            <a:pPr lvl="0"/>
            <a:r>
              <a:rPr lang="sv-SE" dirty="0" smtClean="0"/>
              <a:t>Man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shocks</a:t>
            </a:r>
            <a:r>
              <a:rPr lang="sv-SE" dirty="0" smtClean="0"/>
              <a:t> and </a:t>
            </a:r>
            <a:r>
              <a:rPr lang="sv-SE" dirty="0" err="1" smtClean="0"/>
              <a:t>disasters</a:t>
            </a:r>
            <a:r>
              <a:rPr lang="sv-SE" dirty="0" smtClean="0"/>
              <a:t> - </a:t>
            </a:r>
            <a:r>
              <a:rPr lang="sv-SE" dirty="0" err="1" smtClean="0"/>
              <a:t>external</a:t>
            </a:r>
            <a:endParaRPr lang="sv-SE" dirty="0" smtClean="0"/>
          </a:p>
          <a:p>
            <a:pPr lvl="1"/>
            <a:r>
              <a:rPr lang="sv-SE" dirty="0" err="1" smtClean="0"/>
              <a:t>Externally</a:t>
            </a:r>
            <a:r>
              <a:rPr lang="sv-SE" dirty="0" smtClean="0"/>
              <a:t> </a:t>
            </a:r>
            <a:r>
              <a:rPr lang="sv-SE" dirty="0" err="1" smtClean="0"/>
              <a:t>perpetrated</a:t>
            </a:r>
            <a:r>
              <a:rPr lang="sv-SE" dirty="0" smtClean="0"/>
              <a:t> </a:t>
            </a:r>
            <a:r>
              <a:rPr lang="sv-SE" dirty="0" err="1" smtClean="0"/>
              <a:t>fraud</a:t>
            </a:r>
            <a:endParaRPr lang="sv-SE" dirty="0" smtClean="0"/>
          </a:p>
          <a:p>
            <a:pPr lvl="1"/>
            <a:r>
              <a:rPr lang="sv-SE" dirty="0" err="1" smtClean="0"/>
              <a:t>Unanticipated</a:t>
            </a:r>
            <a:r>
              <a:rPr lang="sv-SE" dirty="0" smtClean="0"/>
              <a:t> </a:t>
            </a:r>
            <a:r>
              <a:rPr lang="sv-SE" dirty="0" err="1" smtClean="0"/>
              <a:t>regulatory</a:t>
            </a:r>
            <a:r>
              <a:rPr lang="sv-SE" dirty="0" smtClean="0"/>
              <a:t> </a:t>
            </a:r>
            <a:r>
              <a:rPr lang="sv-SE" dirty="0" err="1" smtClean="0"/>
              <a:t>changes</a:t>
            </a:r>
            <a:r>
              <a:rPr lang="sv-SE" dirty="0" smtClean="0"/>
              <a:t> and </a:t>
            </a:r>
            <a:r>
              <a:rPr lang="sv-SE" dirty="0" err="1" smtClean="0"/>
              <a:t>changes</a:t>
            </a:r>
            <a:r>
              <a:rPr lang="sv-SE" dirty="0" smtClean="0"/>
              <a:t> in tax </a:t>
            </a:r>
            <a:r>
              <a:rPr lang="sv-SE" dirty="0" err="1" smtClean="0"/>
              <a:t>regime</a:t>
            </a:r>
            <a:endParaRPr lang="sv-SE" dirty="0" smtClean="0"/>
          </a:p>
          <a:p>
            <a:pPr lvl="1"/>
            <a:r>
              <a:rPr lang="sv-SE" dirty="0" err="1" smtClean="0"/>
              <a:t>Unanticipated</a:t>
            </a:r>
            <a:r>
              <a:rPr lang="sv-SE" dirty="0" smtClean="0"/>
              <a:t> legal </a:t>
            </a:r>
            <a:r>
              <a:rPr lang="sv-SE" dirty="0" err="1" smtClean="0"/>
              <a:t>disputes</a:t>
            </a:r>
            <a:r>
              <a:rPr lang="sv-SE" dirty="0" smtClean="0"/>
              <a:t> or </a:t>
            </a:r>
            <a:r>
              <a:rPr lang="sv-SE" dirty="0" err="1" smtClean="0"/>
              <a:t>change</a:t>
            </a:r>
            <a:r>
              <a:rPr lang="sv-SE" dirty="0" smtClean="0"/>
              <a:t> in interpretation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law</a:t>
            </a:r>
            <a:endParaRPr lang="sv-SE" dirty="0" smtClean="0"/>
          </a:p>
          <a:p>
            <a:pPr lvl="1"/>
            <a:r>
              <a:rPr lang="sv-SE" dirty="0" smtClean="0"/>
              <a:t>Prudential </a:t>
            </a:r>
            <a:r>
              <a:rPr lang="sv-SE" dirty="0" err="1" smtClean="0"/>
              <a:t>Securities</a:t>
            </a:r>
            <a:r>
              <a:rPr lang="sv-SE" dirty="0" smtClean="0"/>
              <a:t> </a:t>
            </a:r>
            <a:r>
              <a:rPr lang="sv-SE" dirty="0" err="1" smtClean="0"/>
              <a:t>suit</a:t>
            </a:r>
            <a:r>
              <a:rPr lang="sv-SE" dirty="0" smtClean="0"/>
              <a:t> from ING for bad </a:t>
            </a:r>
            <a:r>
              <a:rPr lang="sv-SE" dirty="0" err="1" smtClean="0"/>
              <a:t>advice</a:t>
            </a:r>
            <a:r>
              <a:rPr lang="sv-SE" dirty="0" smtClean="0"/>
              <a:t> on </a:t>
            </a:r>
            <a:r>
              <a:rPr lang="sv-SE" dirty="0" err="1" smtClean="0"/>
              <a:t>purchase</a:t>
            </a:r>
            <a:r>
              <a:rPr lang="sv-SE" dirty="0" smtClean="0"/>
              <a:t> – 1200 </a:t>
            </a:r>
            <a:r>
              <a:rPr lang="sv-SE" dirty="0" err="1" smtClean="0"/>
              <a:t>Mn</a:t>
            </a:r>
            <a:r>
              <a:rPr lang="sv-SE" dirty="0" smtClean="0"/>
              <a:t> USD</a:t>
            </a:r>
          </a:p>
          <a:p>
            <a:pPr lvl="0"/>
            <a:r>
              <a:rPr lang="sv-SE" dirty="0" err="1" smtClean="0"/>
              <a:t>Unanticipated</a:t>
            </a:r>
            <a:r>
              <a:rPr lang="sv-SE" dirty="0" smtClean="0"/>
              <a:t> loss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endParaRPr lang="sv-SE" dirty="0" smtClean="0"/>
          </a:p>
          <a:p>
            <a:pPr lvl="1"/>
            <a:r>
              <a:rPr lang="sv-SE" dirty="0" smtClean="0"/>
              <a:t>Loss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key</a:t>
            </a:r>
            <a:r>
              <a:rPr lang="sv-SE" dirty="0" smtClean="0"/>
              <a:t> systems</a:t>
            </a:r>
          </a:p>
          <a:p>
            <a:pPr lvl="1"/>
            <a:r>
              <a:rPr lang="sv-SE" dirty="0" smtClean="0"/>
              <a:t>Loss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key</a:t>
            </a:r>
            <a:r>
              <a:rPr lang="sv-SE" dirty="0" smtClean="0"/>
              <a:t> </a:t>
            </a:r>
            <a:r>
              <a:rPr lang="sv-SE" dirty="0" err="1" smtClean="0"/>
              <a:t>personnel</a:t>
            </a:r>
            <a:endParaRPr lang="sv-SE" dirty="0" smtClean="0"/>
          </a:p>
          <a:p>
            <a:pPr lvl="1"/>
            <a:r>
              <a:rPr lang="sv-SE" dirty="0" smtClean="0"/>
              <a:t>Loss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key</a:t>
            </a:r>
            <a:r>
              <a:rPr lang="sv-SE" dirty="0" smtClean="0"/>
              <a:t> </a:t>
            </a:r>
            <a:r>
              <a:rPr lang="sv-SE" dirty="0" err="1" smtClean="0"/>
              <a:t>suppliers</a:t>
            </a:r>
            <a:endParaRPr lang="sv-SE" dirty="0" smtClean="0"/>
          </a:p>
          <a:p>
            <a:pPr lvl="1"/>
            <a:r>
              <a:rPr lang="sv-SE" dirty="0" err="1" smtClean="0"/>
              <a:t>Citibank</a:t>
            </a:r>
            <a:r>
              <a:rPr lang="sv-SE" dirty="0" smtClean="0"/>
              <a:t> </a:t>
            </a:r>
            <a:r>
              <a:rPr lang="sv-SE" dirty="0" err="1" smtClean="0"/>
              <a:t>cancellation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software </a:t>
            </a:r>
            <a:r>
              <a:rPr lang="sv-SE" dirty="0" err="1" smtClean="0"/>
              <a:t>contract</a:t>
            </a:r>
            <a:r>
              <a:rPr lang="sv-SE" dirty="0" smtClean="0"/>
              <a:t> – 85 </a:t>
            </a:r>
            <a:r>
              <a:rPr lang="sv-SE" dirty="0" err="1" smtClean="0"/>
              <a:t>Mn</a:t>
            </a:r>
            <a:r>
              <a:rPr lang="sv-SE" dirty="0" smtClean="0"/>
              <a:t> USD</a:t>
            </a:r>
          </a:p>
          <a:p>
            <a:pPr lvl="0"/>
            <a:r>
              <a:rPr lang="sv-SE" dirty="0" err="1" smtClean="0"/>
              <a:t>Natural</a:t>
            </a:r>
            <a:r>
              <a:rPr lang="sv-SE" dirty="0" smtClean="0"/>
              <a:t> </a:t>
            </a:r>
            <a:r>
              <a:rPr lang="sv-SE" dirty="0" err="1" smtClean="0"/>
              <a:t>disasters</a:t>
            </a:r>
            <a:endParaRPr lang="sv-SE" dirty="0" smtClean="0"/>
          </a:p>
          <a:p>
            <a:pPr lvl="1"/>
            <a:r>
              <a:rPr lang="sv-SE" dirty="0" err="1" smtClean="0"/>
              <a:t>Earthquakes</a:t>
            </a:r>
            <a:r>
              <a:rPr lang="sv-SE" dirty="0" smtClean="0"/>
              <a:t> etc.</a:t>
            </a:r>
          </a:p>
          <a:p>
            <a:pPr lvl="1"/>
            <a:r>
              <a:rPr lang="sv-SE" dirty="0" err="1" smtClean="0"/>
              <a:t>Accidental</a:t>
            </a:r>
            <a:r>
              <a:rPr lang="sv-SE" dirty="0" smtClean="0"/>
              <a:t> </a:t>
            </a:r>
            <a:r>
              <a:rPr lang="sv-SE" dirty="0" err="1" smtClean="0"/>
              <a:t>damage</a:t>
            </a:r>
            <a:endParaRPr lang="sv-SE" dirty="0" smtClean="0"/>
          </a:p>
          <a:p>
            <a:pPr lvl="1"/>
            <a:r>
              <a:rPr lang="sv-SE" dirty="0" smtClean="0"/>
              <a:t>Credit Lyonnais </a:t>
            </a:r>
            <a:r>
              <a:rPr lang="sv-SE" dirty="0" err="1" smtClean="0"/>
              <a:t>fire</a:t>
            </a:r>
            <a:r>
              <a:rPr lang="sv-SE" dirty="0" smtClean="0"/>
              <a:t> at HQ – 75 </a:t>
            </a:r>
            <a:r>
              <a:rPr lang="sv-SE" dirty="0" err="1" smtClean="0"/>
              <a:t>Mn</a:t>
            </a:r>
            <a:r>
              <a:rPr lang="sv-SE" dirty="0" smtClean="0"/>
              <a:t> USD</a:t>
            </a:r>
          </a:p>
          <a:p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2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13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79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63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600" indent="-230600">
              <a:spcAft>
                <a:spcPts val="0"/>
              </a:spcAft>
              <a:tabLst>
                <a:tab pos="230600" algn="l"/>
              </a:tabLst>
            </a:pPr>
            <a:r>
              <a:rPr lang="en-GB" dirty="0"/>
              <a:t>Earnings volatility due to changes in the competitive environment, such as volume/margin/costs changes driven by an increased efforts by other banks focusing on public sector lending</a:t>
            </a:r>
            <a:endParaRPr lang="sv-SE" dirty="0"/>
          </a:p>
          <a:p>
            <a:pPr marL="230600" indent="-230600">
              <a:spcAft>
                <a:spcPts val="0"/>
              </a:spcAft>
              <a:tabLst>
                <a:tab pos="230600" algn="l"/>
              </a:tabLst>
            </a:pPr>
            <a:r>
              <a:rPr lang="en-GB" sz="1000" dirty="0"/>
              <a:t> </a:t>
            </a:r>
            <a:endParaRPr lang="sv-SE" dirty="0"/>
          </a:p>
          <a:p>
            <a:pPr marL="230600" indent="-230600">
              <a:spcAft>
                <a:spcPts val="0"/>
              </a:spcAft>
              <a:tabLst>
                <a:tab pos="230600" algn="l"/>
              </a:tabLst>
            </a:pPr>
            <a:r>
              <a:rPr lang="en-GB" sz="1000" dirty="0"/>
              <a:t>	</a:t>
            </a:r>
            <a:r>
              <a:rPr lang="en-GB" dirty="0"/>
              <a:t>Earnings volatility due to reputational issues and unfavourable public opinion (‘bad press’)</a:t>
            </a:r>
            <a:endParaRPr lang="sv-SE" dirty="0"/>
          </a:p>
          <a:p>
            <a:pPr marL="230600" indent="-230600">
              <a:spcAft>
                <a:spcPts val="0"/>
              </a:spcAft>
              <a:tabLst>
                <a:tab pos="230600" algn="l"/>
              </a:tabLst>
            </a:pPr>
            <a:r>
              <a:rPr lang="en-GB" sz="1000" dirty="0"/>
              <a:t> </a:t>
            </a:r>
            <a:endParaRPr lang="sv-SE" dirty="0"/>
          </a:p>
          <a:p>
            <a:pPr marL="230600" indent="-230600">
              <a:spcAft>
                <a:spcPts val="0"/>
              </a:spcAft>
              <a:tabLst>
                <a:tab pos="230600" algn="l"/>
              </a:tabLst>
            </a:pPr>
            <a:r>
              <a:rPr lang="en-GB" sz="1000" dirty="0"/>
              <a:t>	</a:t>
            </a:r>
            <a:r>
              <a:rPr lang="en-GB" dirty="0"/>
              <a:t>Activity falling, resulting in falling volumes but with static fixed cost base</a:t>
            </a:r>
            <a:endParaRPr lang="sv-SE" dirty="0"/>
          </a:p>
          <a:p>
            <a:endParaRPr lang="sv-SE" dirty="0" smtClean="0"/>
          </a:p>
          <a:p>
            <a:pPr rtl="0" eaLnBrk="1" fontAlgn="t" latinLnBrk="0" hangingPunct="1"/>
            <a:r>
              <a:rPr lang="en-GB" b="1" dirty="0"/>
              <a:t>Included elsewhere</a:t>
            </a:r>
            <a:endParaRPr lang="sv-SE" dirty="0"/>
          </a:p>
          <a:p>
            <a:pPr rtl="0" eaLnBrk="1" fontAlgn="t" latinLnBrk="0" hangingPunct="1"/>
            <a:r>
              <a:rPr lang="en-GB" dirty="0"/>
              <a:t>	Earnings volatility due to credit losses</a:t>
            </a:r>
            <a:endParaRPr lang="sv-SE" dirty="0"/>
          </a:p>
          <a:p>
            <a:pPr rtl="0" eaLnBrk="1" fontAlgn="t" latinLnBrk="0" hangingPunct="1"/>
            <a:r>
              <a:rPr lang="en-GB" dirty="0"/>
              <a:t>–	Credit risk</a:t>
            </a:r>
            <a:endParaRPr lang="sv-SE" dirty="0"/>
          </a:p>
          <a:p>
            <a:pPr rtl="0" eaLnBrk="1" fontAlgn="t" latinLnBrk="0" hangingPunct="1"/>
            <a:r>
              <a:rPr lang="en-GB" dirty="0"/>
              <a:t> </a:t>
            </a:r>
            <a:endParaRPr lang="sv-SE" dirty="0"/>
          </a:p>
          <a:p>
            <a:pPr rtl="0" eaLnBrk="1" fontAlgn="t" latinLnBrk="0" hangingPunct="1"/>
            <a:r>
              <a:rPr lang="en-GB" dirty="0"/>
              <a:t>	Earnings volatility due to interest rate changes (e.g. prepayments), volatile equity markets, etc.</a:t>
            </a:r>
            <a:endParaRPr lang="sv-SE" dirty="0"/>
          </a:p>
          <a:p>
            <a:pPr rtl="0" eaLnBrk="1" fontAlgn="t" latinLnBrk="0" hangingPunct="1"/>
            <a:r>
              <a:rPr lang="en-GB" dirty="0"/>
              <a:t>–	Market risk</a:t>
            </a:r>
            <a:endParaRPr lang="sv-SE" dirty="0"/>
          </a:p>
          <a:p>
            <a:pPr rtl="0" eaLnBrk="1" fontAlgn="t" latinLnBrk="0" hangingPunct="1"/>
            <a:r>
              <a:rPr lang="en-GB" dirty="0"/>
              <a:t> </a:t>
            </a:r>
            <a:endParaRPr lang="sv-SE" dirty="0"/>
          </a:p>
          <a:p>
            <a:pPr rtl="0" eaLnBrk="1" fontAlgn="t" latinLnBrk="0" hangingPunct="1"/>
            <a:r>
              <a:rPr lang="en-GB" dirty="0"/>
              <a:t>	Earnings volatility due to fraud, fire, theft, etc.</a:t>
            </a:r>
            <a:endParaRPr lang="sv-SE" dirty="0"/>
          </a:p>
          <a:p>
            <a:pPr rtl="0" eaLnBrk="1" fontAlgn="t" latinLnBrk="0" hangingPunct="1"/>
            <a:r>
              <a:rPr lang="en-GB" dirty="0"/>
              <a:t>–	Operational risk</a:t>
            </a:r>
            <a:endParaRPr lang="sv-SE" dirty="0"/>
          </a:p>
          <a:p>
            <a:pPr rtl="0" eaLnBrk="1" fontAlgn="t" latinLnBrk="0" hangingPunct="1"/>
            <a:r>
              <a:rPr lang="en-GB" dirty="0"/>
              <a:t> </a:t>
            </a:r>
            <a:endParaRPr lang="sv-SE" dirty="0"/>
          </a:p>
          <a:p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06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31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1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6" y="6"/>
            <a:ext cx="2940641" cy="493317"/>
          </a:xfrm>
          <a:prstGeom prst="rect">
            <a:avLst/>
          </a:prstGeom>
          <a:ln/>
        </p:spPr>
        <p:txBody>
          <a:bodyPr lIns="92208" tIns="46102" rIns="92208" bIns="46102"/>
          <a:lstStyle/>
          <a:p>
            <a:r>
              <a:rPr lang="en-US"/>
              <a:t>NOTES HEADER IN UPPER CASE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DA6B657-A172-44A1-B595-A8BA7F2A7C16}" type="datetime1">
              <a:rPr lang="sv-SE"/>
              <a:pPr/>
              <a:t>2014-03-31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C8A6A-40D7-4EED-9C3C-0285BF9E5771}" type="slidenum">
              <a:rPr lang="en-US"/>
              <a:pPr/>
              <a:t>12</a:t>
            </a:fld>
            <a:endParaRPr lang="en-US"/>
          </a:p>
        </p:txBody>
      </p:sp>
      <p:sp>
        <p:nvSpPr>
          <p:cNvPr id="289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4901C-BEA7-49FD-8179-CDF38A76DDA5}" type="slidenum">
              <a:rPr lang="en-GB"/>
              <a:pPr/>
              <a:t>40</a:t>
            </a:fld>
            <a:endParaRPr lang="en-GB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38188"/>
            <a:ext cx="4935538" cy="3700462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186" y="4683275"/>
            <a:ext cx="4978606" cy="4434215"/>
          </a:xfrm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95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NOTES HEADER IN UPPER CASE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>
                <a:solidFill>
                  <a:prstClr val="black"/>
                </a:solidFill>
              </a:rPr>
              <a:pPr>
                <a:defRPr/>
              </a:pPr>
              <a:t>2014-03-31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92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NOTES HEADER IN UPPER CASE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>
                <a:solidFill>
                  <a:prstClr val="black"/>
                </a:solidFill>
              </a:rPr>
              <a:pPr>
                <a:defRPr/>
              </a:pPr>
              <a:t>2014-03-31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9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As </a:t>
            </a:r>
            <a:r>
              <a:rPr lang="sv-SE" dirty="0" err="1" smtClean="0"/>
              <a:t>discussed</a:t>
            </a:r>
            <a:r>
              <a:rPr lang="sv-SE" dirty="0" smtClean="0"/>
              <a:t>, the ICAAP i</a:t>
            </a:r>
            <a:r>
              <a:rPr lang="sv-SE" baseline="0" dirty="0" smtClean="0"/>
              <a:t>s the </a:t>
            </a:r>
            <a:r>
              <a:rPr lang="sv-SE" baseline="0" dirty="0" err="1" smtClean="0"/>
              <a:t>internal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capital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adequacy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assessment</a:t>
            </a:r>
            <a:r>
              <a:rPr lang="sv-SE" baseline="0" dirty="0" smtClean="0"/>
              <a:t> process and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requirements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within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process set by the regulators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relate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BoD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It is the </a:t>
            </a:r>
            <a:r>
              <a:rPr lang="sv-SE" dirty="0" err="1" smtClean="0"/>
              <a:t>resposibility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Board </a:t>
            </a:r>
            <a:r>
              <a:rPr lang="sv-SE" dirty="0" err="1" smtClean="0"/>
              <a:t>of</a:t>
            </a:r>
            <a:r>
              <a:rPr lang="sv-SE" dirty="0" smtClean="0"/>
              <a:t> Directors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</a:p>
          <a:p>
            <a:endParaRPr lang="sv-SE" dirty="0" smtClean="0"/>
          </a:p>
          <a:p>
            <a:r>
              <a:rPr lang="sv-SE" dirty="0" smtClean="0"/>
              <a:t>Set the Risk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Tolerance</a:t>
            </a:r>
            <a:r>
              <a:rPr lang="sv-SE" baseline="0" dirty="0" smtClean="0"/>
              <a:t> for the </a:t>
            </a:r>
            <a:r>
              <a:rPr lang="sv-SE" baseline="0" dirty="0" err="1" smtClean="0"/>
              <a:t>group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reflected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requirements</a:t>
            </a:r>
            <a:r>
              <a:rPr lang="sv-SE" baseline="0" dirty="0" smtClean="0"/>
              <a:t> on the Board in the ICAAP</a:t>
            </a:r>
          </a:p>
          <a:p>
            <a:r>
              <a:rPr lang="sv-SE" baseline="0" dirty="0" err="1" smtClean="0"/>
              <a:t>Furthermore</a:t>
            </a:r>
            <a:r>
              <a:rPr lang="sv-SE" baseline="0" dirty="0" smtClean="0"/>
              <a:t>, it is the </a:t>
            </a:r>
            <a:r>
              <a:rPr lang="sv-SE" baseline="0" dirty="0" err="1" smtClean="0"/>
              <a:t>responsibility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Board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maintain</a:t>
            </a:r>
            <a:r>
              <a:rPr lang="sv-SE" baseline="0" dirty="0" smtClean="0"/>
              <a:t> an </a:t>
            </a:r>
            <a:r>
              <a:rPr lang="sv-SE" baseline="0" dirty="0" err="1" smtClean="0"/>
              <a:t>adequate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control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measurement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all risks </a:t>
            </a:r>
            <a:r>
              <a:rPr lang="sv-SE" baseline="0" dirty="0" err="1" smtClean="0"/>
              <a:t>within</a:t>
            </a:r>
            <a:endParaRPr lang="sv-SE" baseline="0" dirty="0" smtClean="0"/>
          </a:p>
          <a:p>
            <a:r>
              <a:rPr lang="sv-SE" baseline="0" dirty="0" err="1" smtClean="0"/>
              <a:t>Lastly</a:t>
            </a:r>
            <a:r>
              <a:rPr lang="sv-SE" baseline="0" dirty="0" smtClean="0"/>
              <a:t> the Board </a:t>
            </a:r>
            <a:r>
              <a:rPr lang="sv-SE" baseline="0" dirty="0" err="1" smtClean="0"/>
              <a:t>needs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set the </a:t>
            </a:r>
            <a:r>
              <a:rPr lang="sv-SE" baseline="0" dirty="0" err="1" smtClean="0"/>
              <a:t>capital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level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thecapital</a:t>
            </a:r>
            <a:r>
              <a:rPr lang="sv-SE" baseline="0" dirty="0" smtClean="0"/>
              <a:t> plan</a:t>
            </a:r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717" indent="-285661"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2642" indent="-228529"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599698" indent="-228529"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6755" indent="-228529"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3813" indent="-228529" algn="ctr" defTabSz="90617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0868" indent="-228529" algn="ctr" defTabSz="90617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7924" indent="-228529" algn="ctr" defTabSz="90617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4981" indent="-228529" algn="ctr" defTabSz="90617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000"/>
              <a:t>NOTES HEADER IN UPPER CASE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717" indent="-285661"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2642" indent="-228529"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599698" indent="-228529"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6755" indent="-228529"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3813" indent="-228529" algn="ctr" defTabSz="90617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0868" indent="-228529" algn="ctr" defTabSz="90617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7924" indent="-228529" algn="ctr" defTabSz="90617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4981" indent="-228529" algn="ctr" defTabSz="90617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CB454DA-1897-2445-A74F-377ED5D33477}" type="datetime1">
              <a:rPr lang="sv-SE" sz="1000"/>
              <a:pPr eaLnBrk="1" hangingPunct="1">
                <a:defRPr/>
              </a:pPr>
              <a:t>2014-03-31</a:t>
            </a:fld>
            <a:endParaRPr lang="en-GB" sz="1000"/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717" indent="-285661"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2642" indent="-228529"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599698" indent="-228529"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6755" indent="-228529" defTabSz="906179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3813" indent="-228529" algn="ctr" defTabSz="90617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0868" indent="-228529" algn="ctr" defTabSz="90617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7924" indent="-228529" algn="ctr" defTabSz="90617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4981" indent="-228529" algn="ctr" defTabSz="90617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292AF5A-9BE6-D149-B937-B18739916257}" type="slidenum">
              <a:rPr lang="en-GB" sz="1000"/>
              <a:pPr eaLnBrk="1" hangingPunct="1">
                <a:defRPr/>
              </a:pPr>
              <a:t>15</a:t>
            </a:fld>
            <a:endParaRPr lang="en-GB" sz="1000"/>
          </a:p>
        </p:txBody>
      </p:sp>
      <p:sp>
        <p:nvSpPr>
          <p:cNvPr id="70661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544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765" tIns="45383" rIns="90765" bIns="45383"/>
          <a:lstStyle>
            <a:lvl1pPr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950" indent="-285750"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defTabSz="9001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defTabSz="9001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defTabSz="9001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defTabSz="9001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sz="1000">
                <a:latin typeface="Arial" charset="0"/>
                <a:cs typeface="Arial" charset="0"/>
              </a:rPr>
              <a:t>NOTES HEADER IN UPPER CASE</a:t>
            </a:r>
          </a:p>
        </p:txBody>
      </p:sp>
      <p:sp>
        <p:nvSpPr>
          <p:cNvPr id="70662" name="Rectangle 3"/>
          <p:cNvSpPr txBox="1">
            <a:spLocks noGrp="1" noChangeArrowheads="1"/>
          </p:cNvSpPr>
          <p:nvPr/>
        </p:nvSpPr>
        <p:spPr bwMode="auto">
          <a:xfrm>
            <a:off x="5446716" y="2"/>
            <a:ext cx="13366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765" tIns="45383" rIns="90765" bIns="45383"/>
          <a:lstStyle>
            <a:lvl1pPr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950" indent="-285750"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defTabSz="9001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defTabSz="9001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defTabSz="9001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defTabSz="9001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5517A42-6C30-9047-80F8-F42DAB5A2E19}" type="datetime1">
              <a:rPr lang="en-US" sz="100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defRPr/>
              </a:pPr>
              <a:t>3/31/2014</a:t>
            </a:fld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70663" name="Rectangle 7"/>
          <p:cNvSpPr txBox="1">
            <a:spLocks noGrp="1" noChangeArrowheads="1"/>
          </p:cNvSpPr>
          <p:nvPr/>
        </p:nvSpPr>
        <p:spPr bwMode="auto">
          <a:xfrm>
            <a:off x="6032499" y="9363076"/>
            <a:ext cx="7508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765" tIns="45383" rIns="90765" bIns="45383" anchor="b"/>
          <a:lstStyle>
            <a:lvl1pPr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950" indent="-285750"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defTabSz="900113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defTabSz="9001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defTabSz="9001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defTabSz="9001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defTabSz="9001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A34EEDB-2B03-4F46-BB79-93B8DF7706AD}" type="slidenum">
              <a:rPr lang="en-US" sz="100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706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92125"/>
            <a:ext cx="5178425" cy="3884613"/>
          </a:xfrm>
          <a:ln/>
        </p:spPr>
      </p:sp>
      <p:sp>
        <p:nvSpPr>
          <p:cNvPr id="70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5" y="4443415"/>
            <a:ext cx="6165851" cy="49117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65" tIns="45383" rIns="90765" bIns="45383"/>
          <a:lstStyle/>
          <a:p>
            <a:pPr eaLnBrk="1" hangingPunct="1">
              <a:defRPr/>
            </a:pPr>
            <a:r>
              <a:rPr lang="sv-SE" dirty="0" smtClean="0">
                <a:latin typeface="SEB Basic" charset="0"/>
                <a:cs typeface="+mn-cs"/>
              </a:rPr>
              <a:t>The Risk </a:t>
            </a:r>
            <a:r>
              <a:rPr lang="sv-SE" dirty="0" err="1" smtClean="0">
                <a:latin typeface="SEB Basic" charset="0"/>
                <a:cs typeface="+mn-cs"/>
              </a:rPr>
              <a:t>Tolerance</a:t>
            </a:r>
            <a:r>
              <a:rPr lang="sv-SE" dirty="0" smtClean="0">
                <a:latin typeface="SEB Basic" charset="0"/>
                <a:cs typeface="+mn-cs"/>
              </a:rPr>
              <a:t> </a:t>
            </a:r>
            <a:r>
              <a:rPr lang="sv-SE" dirty="0" err="1" smtClean="0">
                <a:latin typeface="SEB Basic" charset="0"/>
                <a:cs typeface="+mn-cs"/>
              </a:rPr>
              <a:t>framework</a:t>
            </a:r>
            <a:r>
              <a:rPr lang="sv-SE" dirty="0" smtClean="0">
                <a:latin typeface="SEB Basic" charset="0"/>
                <a:cs typeface="+mn-cs"/>
              </a:rPr>
              <a:t> is </a:t>
            </a:r>
            <a:r>
              <a:rPr lang="sv-SE" dirty="0" err="1" smtClean="0">
                <a:latin typeface="SEB Basic" charset="0"/>
                <a:cs typeface="+mn-cs"/>
              </a:rPr>
              <a:t>implemented</a:t>
            </a:r>
            <a:r>
              <a:rPr lang="sv-SE" dirty="0" smtClean="0">
                <a:latin typeface="SEB Basic" charset="0"/>
                <a:cs typeface="+mn-cs"/>
              </a:rPr>
              <a:t> </a:t>
            </a:r>
            <a:r>
              <a:rPr lang="sv-SE" dirty="0" err="1" smtClean="0">
                <a:latin typeface="SEB Basic" charset="0"/>
                <a:cs typeface="+mn-cs"/>
              </a:rPr>
              <a:t>through</a:t>
            </a:r>
            <a:r>
              <a:rPr lang="sv-SE" dirty="0" smtClean="0">
                <a:latin typeface="SEB Basic" charset="0"/>
                <a:cs typeface="+mn-cs"/>
              </a:rPr>
              <a:t> </a:t>
            </a:r>
            <a:r>
              <a:rPr lang="sv-SE" dirty="0" err="1" smtClean="0">
                <a:latin typeface="SEB Basic" charset="0"/>
                <a:cs typeface="+mn-cs"/>
              </a:rPr>
              <a:t>four</a:t>
            </a:r>
            <a:r>
              <a:rPr lang="sv-SE" dirty="0" smtClean="0">
                <a:latin typeface="SEB Basic" charset="0"/>
                <a:cs typeface="+mn-cs"/>
              </a:rPr>
              <a:t> </a:t>
            </a:r>
            <a:r>
              <a:rPr lang="sv-SE" dirty="0" err="1" smtClean="0">
                <a:latin typeface="SEB Basic" charset="0"/>
                <a:cs typeface="+mn-cs"/>
              </a:rPr>
              <a:t>levels</a:t>
            </a:r>
            <a:r>
              <a:rPr lang="sv-SE" dirty="0" smtClean="0">
                <a:latin typeface="SEB Basic" charset="0"/>
                <a:cs typeface="+mn-cs"/>
              </a:rPr>
              <a:t> </a:t>
            </a:r>
            <a:r>
              <a:rPr lang="sv-SE" dirty="0" err="1" smtClean="0">
                <a:latin typeface="SEB Basic" charset="0"/>
                <a:cs typeface="+mn-cs"/>
              </a:rPr>
              <a:t>of</a:t>
            </a:r>
            <a:r>
              <a:rPr lang="sv-SE" dirty="0" smtClean="0">
                <a:latin typeface="SEB Basic" charset="0"/>
                <a:cs typeface="+mn-cs"/>
              </a:rPr>
              <a:t> </a:t>
            </a:r>
            <a:r>
              <a:rPr lang="sv-SE" dirty="0" err="1" smtClean="0">
                <a:latin typeface="SEB Basic" charset="0"/>
                <a:cs typeface="+mn-cs"/>
              </a:rPr>
              <a:t>detail</a:t>
            </a:r>
            <a:endParaRPr lang="sv-SE" dirty="0" smtClean="0">
              <a:latin typeface="SEB Basic" charset="0"/>
              <a:cs typeface="+mn-cs"/>
            </a:endParaRPr>
          </a:p>
          <a:p>
            <a:pPr eaLnBrk="1" hangingPunct="1">
              <a:defRPr/>
            </a:pPr>
            <a:endParaRPr lang="sv-SE" dirty="0" smtClean="0">
              <a:latin typeface="SEB Basic" charset="0"/>
              <a:cs typeface="+mn-cs"/>
            </a:endParaRPr>
          </a:p>
          <a:p>
            <a:pPr eaLnBrk="1" hangingPunct="1">
              <a:defRPr/>
            </a:pPr>
            <a:r>
              <a:rPr lang="sv-SE" dirty="0" smtClean="0">
                <a:latin typeface="SEB Basic" charset="0"/>
                <a:cs typeface="+mn-cs"/>
              </a:rPr>
              <a:t>The Risk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Philosphy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level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which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states</a:t>
            </a:r>
            <a:r>
              <a:rPr lang="sv-SE" baseline="0" dirty="0" smtClean="0">
                <a:latin typeface="SEB Basic" charset="0"/>
                <a:cs typeface="+mn-cs"/>
              </a:rPr>
              <a:t> the </a:t>
            </a:r>
            <a:r>
              <a:rPr lang="sv-SE" baseline="0" dirty="0" err="1" smtClean="0">
                <a:latin typeface="SEB Basic" charset="0"/>
                <a:cs typeface="+mn-cs"/>
              </a:rPr>
              <a:t>principles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of</a:t>
            </a:r>
            <a:r>
              <a:rPr lang="sv-SE" baseline="0" dirty="0" smtClean="0">
                <a:latin typeface="SEB Basic" charset="0"/>
                <a:cs typeface="+mn-cs"/>
              </a:rPr>
              <a:t> risk </a:t>
            </a:r>
            <a:r>
              <a:rPr lang="sv-SE" baseline="0" dirty="0" err="1" smtClean="0">
                <a:latin typeface="SEB Basic" charset="0"/>
                <a:cs typeface="+mn-cs"/>
              </a:rPr>
              <a:t>within</a:t>
            </a:r>
            <a:r>
              <a:rPr lang="sv-SE" baseline="0" dirty="0" smtClean="0">
                <a:latin typeface="SEB Basic" charset="0"/>
                <a:cs typeface="+mn-cs"/>
              </a:rPr>
              <a:t> SEB</a:t>
            </a:r>
          </a:p>
          <a:p>
            <a:pPr eaLnBrk="1" hangingPunct="1">
              <a:defRPr/>
            </a:pPr>
            <a:r>
              <a:rPr lang="sv-SE" baseline="0" dirty="0" smtClean="0">
                <a:latin typeface="SEB Basic" charset="0"/>
                <a:cs typeface="+mn-cs"/>
              </a:rPr>
              <a:t>The Board Risk </a:t>
            </a:r>
            <a:r>
              <a:rPr lang="sv-SE" baseline="0" dirty="0" err="1" smtClean="0">
                <a:latin typeface="SEB Basic" charset="0"/>
                <a:cs typeface="+mn-cs"/>
              </a:rPr>
              <a:t>Tolerance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which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defines</a:t>
            </a:r>
            <a:r>
              <a:rPr lang="sv-SE" baseline="0" dirty="0" smtClean="0">
                <a:latin typeface="SEB Basic" charset="0"/>
                <a:cs typeface="+mn-cs"/>
              </a:rPr>
              <a:t> the </a:t>
            </a:r>
            <a:r>
              <a:rPr lang="sv-SE" baseline="0" dirty="0" err="1" smtClean="0">
                <a:latin typeface="SEB Basic" charset="0"/>
                <a:cs typeface="+mn-cs"/>
              </a:rPr>
              <a:t>outer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boundaries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of</a:t>
            </a:r>
            <a:r>
              <a:rPr lang="sv-SE" baseline="0" dirty="0" smtClean="0">
                <a:latin typeface="SEB Basic" charset="0"/>
                <a:cs typeface="+mn-cs"/>
              </a:rPr>
              <a:t> risk </a:t>
            </a:r>
            <a:r>
              <a:rPr lang="sv-SE" baseline="0" dirty="0" err="1" smtClean="0">
                <a:latin typeface="SEB Basic" charset="0"/>
                <a:cs typeface="+mn-cs"/>
              </a:rPr>
              <a:t>taking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within</a:t>
            </a:r>
            <a:r>
              <a:rPr lang="sv-SE" baseline="0" dirty="0" smtClean="0">
                <a:latin typeface="SEB Basic" charset="0"/>
                <a:cs typeface="+mn-cs"/>
              </a:rPr>
              <a:t> SEB</a:t>
            </a:r>
          </a:p>
          <a:p>
            <a:pPr eaLnBrk="1" hangingPunct="1">
              <a:defRPr/>
            </a:pPr>
            <a:r>
              <a:rPr lang="sv-SE" baseline="0" dirty="0" smtClean="0">
                <a:latin typeface="SEB Basic" charset="0"/>
                <a:cs typeface="+mn-cs"/>
              </a:rPr>
              <a:t>The Management Risk </a:t>
            </a:r>
            <a:r>
              <a:rPr lang="sv-SE" baseline="0" dirty="0" err="1" smtClean="0">
                <a:latin typeface="SEB Basic" charset="0"/>
                <a:cs typeface="+mn-cs"/>
              </a:rPr>
              <a:t>Appetite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which</a:t>
            </a:r>
            <a:r>
              <a:rPr lang="sv-SE" baseline="0" dirty="0" smtClean="0">
                <a:latin typeface="SEB Basic" charset="0"/>
                <a:cs typeface="+mn-cs"/>
              </a:rPr>
              <a:t> in </a:t>
            </a:r>
            <a:r>
              <a:rPr lang="sv-SE" baseline="0" dirty="0" err="1" smtClean="0">
                <a:latin typeface="SEB Basic" charset="0"/>
                <a:cs typeface="+mn-cs"/>
              </a:rPr>
              <a:t>more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detail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specifies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how</a:t>
            </a:r>
            <a:r>
              <a:rPr lang="sv-SE" baseline="0" dirty="0" smtClean="0">
                <a:latin typeface="SEB Basic" charset="0"/>
                <a:cs typeface="+mn-cs"/>
              </a:rPr>
              <a:t> management </a:t>
            </a:r>
            <a:r>
              <a:rPr lang="sv-SE" baseline="0" dirty="0" err="1" smtClean="0">
                <a:latin typeface="SEB Basic" charset="0"/>
                <a:cs typeface="+mn-cs"/>
              </a:rPr>
              <a:t>works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within</a:t>
            </a:r>
            <a:r>
              <a:rPr lang="sv-SE" baseline="0" dirty="0" smtClean="0">
                <a:latin typeface="SEB Basic" charset="0"/>
                <a:cs typeface="+mn-cs"/>
              </a:rPr>
              <a:t> the </a:t>
            </a:r>
            <a:r>
              <a:rPr lang="sv-SE" baseline="0" dirty="0" err="1" smtClean="0">
                <a:latin typeface="SEB Basic" charset="0"/>
                <a:cs typeface="+mn-cs"/>
              </a:rPr>
              <a:t>Tolerance</a:t>
            </a:r>
            <a:endParaRPr lang="sv-SE" baseline="0" dirty="0" smtClean="0">
              <a:latin typeface="SEB Basic" charset="0"/>
              <a:cs typeface="+mn-cs"/>
            </a:endParaRPr>
          </a:p>
          <a:p>
            <a:pPr eaLnBrk="1" hangingPunct="1">
              <a:defRPr/>
            </a:pPr>
            <a:r>
              <a:rPr lang="sv-SE" baseline="0" dirty="0" smtClean="0">
                <a:latin typeface="SEB Basic" charset="0"/>
                <a:cs typeface="+mn-cs"/>
              </a:rPr>
              <a:t>The </a:t>
            </a:r>
            <a:r>
              <a:rPr lang="sv-SE" baseline="0" dirty="0" err="1" smtClean="0">
                <a:latin typeface="SEB Basic" charset="0"/>
                <a:cs typeface="+mn-cs"/>
              </a:rPr>
              <a:t>policies</a:t>
            </a:r>
            <a:r>
              <a:rPr lang="sv-SE" baseline="0" dirty="0" smtClean="0">
                <a:latin typeface="SEB Basic" charset="0"/>
                <a:cs typeface="+mn-cs"/>
              </a:rPr>
              <a:t>, </a:t>
            </a:r>
            <a:r>
              <a:rPr lang="sv-SE" baseline="0" dirty="0" err="1" smtClean="0">
                <a:latin typeface="SEB Basic" charset="0"/>
                <a:cs typeface="+mn-cs"/>
              </a:rPr>
              <a:t>methodologies</a:t>
            </a:r>
            <a:r>
              <a:rPr lang="sv-SE" baseline="0" dirty="0" smtClean="0">
                <a:latin typeface="SEB Basic" charset="0"/>
                <a:cs typeface="+mn-cs"/>
              </a:rPr>
              <a:t> and </a:t>
            </a:r>
            <a:r>
              <a:rPr lang="sv-SE" baseline="0" dirty="0" err="1" smtClean="0">
                <a:latin typeface="SEB Basic" charset="0"/>
                <a:cs typeface="+mn-cs"/>
              </a:rPr>
              <a:t>instructions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level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which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directs</a:t>
            </a:r>
            <a:r>
              <a:rPr lang="sv-SE" baseline="0" dirty="0" smtClean="0">
                <a:latin typeface="SEB Basic" charset="0"/>
                <a:cs typeface="+mn-cs"/>
              </a:rPr>
              <a:t> the </a:t>
            </a:r>
            <a:r>
              <a:rPr lang="sv-SE" baseline="0" dirty="0" err="1" smtClean="0">
                <a:latin typeface="SEB Basic" charset="0"/>
                <a:cs typeface="+mn-cs"/>
              </a:rPr>
              <a:t>day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to</a:t>
            </a:r>
            <a:r>
              <a:rPr lang="sv-SE" baseline="0" dirty="0" smtClean="0">
                <a:latin typeface="SEB Basic" charset="0"/>
                <a:cs typeface="+mn-cs"/>
              </a:rPr>
              <a:t> </a:t>
            </a:r>
            <a:r>
              <a:rPr lang="sv-SE" baseline="0" dirty="0" err="1" smtClean="0">
                <a:latin typeface="SEB Basic" charset="0"/>
                <a:cs typeface="+mn-cs"/>
              </a:rPr>
              <a:t>day</a:t>
            </a:r>
            <a:r>
              <a:rPr lang="sv-SE" baseline="0" dirty="0" smtClean="0">
                <a:latin typeface="SEB Basic" charset="0"/>
                <a:cs typeface="+mn-cs"/>
              </a:rPr>
              <a:t> operations</a:t>
            </a:r>
            <a:endParaRPr lang="sv-SE" dirty="0">
              <a:latin typeface="SEB Basic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Risk taking is not an end in itself but is done for the purpose of providing </a:t>
            </a:r>
            <a:br>
              <a:rPr lang="en-US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customer value and making a return on the shareholders' equity</a:t>
            </a:r>
          </a:p>
          <a:p>
            <a:pPr algn="ctr"/>
            <a:endParaRPr lang="en-US" dirty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Understanding and control</a:t>
            </a:r>
          </a:p>
          <a:p>
            <a:pPr algn="ctr"/>
            <a:r>
              <a:rPr lang="en-US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Inherent part – front line responsible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Know real position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Learn from experience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Avoid principle</a:t>
            </a:r>
            <a:endParaRPr lang="sv-SE" dirty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0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Risk </a:t>
            </a:r>
            <a:r>
              <a:rPr lang="sv-SE" dirty="0" err="1" smtClean="0"/>
              <a:t>Tolerance</a:t>
            </a:r>
            <a:r>
              <a:rPr lang="sv-SE" dirty="0" smtClean="0"/>
              <a:t> </a:t>
            </a:r>
            <a:r>
              <a:rPr lang="sv-SE" dirty="0" err="1" smtClean="0"/>
              <a:t>framework</a:t>
            </a:r>
            <a:r>
              <a:rPr lang="sv-SE" dirty="0" smtClean="0"/>
              <a:t> is </a:t>
            </a:r>
            <a:r>
              <a:rPr lang="sv-SE" dirty="0" err="1" smtClean="0"/>
              <a:t>well</a:t>
            </a:r>
            <a:r>
              <a:rPr lang="sv-SE" dirty="0" smtClean="0"/>
              <a:t> </a:t>
            </a:r>
            <a:r>
              <a:rPr lang="sv-SE" dirty="0" err="1" smtClean="0"/>
              <a:t>embedded</a:t>
            </a:r>
            <a:r>
              <a:rPr lang="sv-SE" dirty="0" smtClean="0"/>
              <a:t> </a:t>
            </a:r>
            <a:r>
              <a:rPr lang="sv-SE" dirty="0" err="1" smtClean="0"/>
              <a:t>within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Annual</a:t>
            </a:r>
            <a:r>
              <a:rPr lang="sv-SE" baseline="0" dirty="0" smtClean="0"/>
              <a:t> business planning </a:t>
            </a:r>
            <a:r>
              <a:rPr lang="sv-SE" baseline="0" dirty="0" err="1" smtClean="0"/>
              <a:t>cycle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It </a:t>
            </a:r>
            <a:r>
              <a:rPr lang="sv-SE" baseline="0" dirty="0" err="1" smtClean="0"/>
              <a:t>works</a:t>
            </a:r>
            <a:r>
              <a:rPr lang="sv-SE" baseline="0" dirty="0" smtClean="0"/>
              <a:t> in parallell and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three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documents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direct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result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process, the Risk </a:t>
            </a:r>
            <a:r>
              <a:rPr lang="sv-SE" baseline="0" dirty="0" err="1" smtClean="0"/>
              <a:t>Tolerance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docuemnt</a:t>
            </a:r>
            <a:r>
              <a:rPr lang="sv-SE" baseline="0" dirty="0" smtClean="0"/>
              <a:t>, The Risk </a:t>
            </a:r>
            <a:r>
              <a:rPr lang="sv-SE" baseline="0" dirty="0" err="1" smtClean="0"/>
              <a:t>Appetite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statements</a:t>
            </a:r>
            <a:r>
              <a:rPr lang="sv-SE" baseline="0" dirty="0" smtClean="0"/>
              <a:t> and the Risk </a:t>
            </a:r>
            <a:r>
              <a:rPr lang="sv-SE" baseline="0" dirty="0" err="1" smtClean="0"/>
              <a:t>Strategy</a:t>
            </a:r>
            <a:r>
              <a:rPr lang="sv-SE" baseline="0" dirty="0" smtClean="0"/>
              <a:t>.  The </a:t>
            </a:r>
            <a:r>
              <a:rPr lang="sv-SE" baseline="0" dirty="0" err="1" smtClean="0"/>
              <a:t>strategic</a:t>
            </a:r>
            <a:r>
              <a:rPr lang="sv-SE" baseline="0" dirty="0" smtClean="0"/>
              <a:t> plan and business plan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affected</a:t>
            </a:r>
            <a:r>
              <a:rPr lang="sv-SE" baseline="0" dirty="0" smtClean="0"/>
              <a:t> by the risk </a:t>
            </a:r>
            <a:r>
              <a:rPr lang="sv-SE" baseline="0" dirty="0" err="1" smtClean="0"/>
              <a:t>tolerance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appetite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leads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discussion</a:t>
            </a:r>
            <a:r>
              <a:rPr lang="sv-SE" baseline="0" dirty="0" smtClean="0"/>
              <a:t> at the right </a:t>
            </a:r>
            <a:r>
              <a:rPr lang="sv-SE" baseline="0" dirty="0" err="1" smtClean="0"/>
              <a:t>level</a:t>
            </a:r>
            <a:r>
              <a:rPr lang="sv-SE" baseline="0" dirty="0" smtClean="0"/>
              <a:t> in the organisation</a:t>
            </a:r>
          </a:p>
          <a:p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Secondly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capital</a:t>
            </a:r>
            <a:r>
              <a:rPr lang="sv-SE" baseline="0" dirty="0" smtClean="0"/>
              <a:t> planning process is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working</a:t>
            </a:r>
            <a:r>
              <a:rPr lang="sv-SE" baseline="0" dirty="0" smtClean="0"/>
              <a:t> in parallell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the business planning process</a:t>
            </a:r>
          </a:p>
          <a:p>
            <a:endParaRPr lang="sv-SE" baseline="0" dirty="0" smtClean="0"/>
          </a:p>
          <a:p>
            <a:r>
              <a:rPr lang="sv-SE" baseline="0" dirty="0" smtClean="0"/>
              <a:t>Taken as a </a:t>
            </a:r>
            <a:r>
              <a:rPr lang="sv-SE" baseline="0" dirty="0" err="1" smtClean="0"/>
              <a:t>whole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the </a:t>
            </a:r>
            <a:r>
              <a:rPr lang="sv-SE" baseline="0" dirty="0" err="1" smtClean="0"/>
              <a:t>heart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ICAAP </a:t>
            </a:r>
            <a:r>
              <a:rPr lang="sv-SE" baseline="0" dirty="0" err="1" smtClean="0"/>
              <a:t>idea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business planning is </a:t>
            </a:r>
            <a:r>
              <a:rPr lang="sv-SE" baseline="0" dirty="0" err="1" smtClean="0"/>
              <a:t>challenged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smtClean="0"/>
              <a:t>”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much</a:t>
            </a:r>
            <a:r>
              <a:rPr lang="sv-SE" baseline="0" dirty="0" smtClean="0"/>
              <a:t> risks do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take</a:t>
            </a:r>
            <a:r>
              <a:rPr lang="sv-SE" baseline="0" dirty="0" smtClean="0"/>
              <a:t>” and </a:t>
            </a:r>
            <a:r>
              <a:rPr lang="sv-SE" baseline="0" dirty="0" err="1" smtClean="0"/>
              <a:t>secondly</a:t>
            </a:r>
            <a:r>
              <a:rPr lang="sv-SE" baseline="0" dirty="0" smtClean="0"/>
              <a:t> ”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capital</a:t>
            </a:r>
            <a:r>
              <a:rPr lang="sv-SE" baseline="0" dirty="0" smtClean="0"/>
              <a:t> do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as a </a:t>
            </a:r>
            <a:r>
              <a:rPr lang="sv-SE" baseline="0" dirty="0" err="1" smtClean="0"/>
              <a:t>result</a:t>
            </a:r>
            <a:r>
              <a:rPr lang="sv-SE" baseline="0" dirty="0" smtClean="0"/>
              <a:t>”</a:t>
            </a:r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41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Credit</a:t>
            </a:r>
            <a:r>
              <a:rPr lang="sv-SE" baseline="0" dirty="0" smtClean="0"/>
              <a:t> risk is a long term </a:t>
            </a:r>
            <a:r>
              <a:rPr lang="sv-SE" baseline="0" dirty="0" err="1" smtClean="0"/>
              <a:t>cyclical</a:t>
            </a:r>
            <a:r>
              <a:rPr lang="sv-SE" baseline="0" dirty="0" smtClean="0"/>
              <a:t> risk </a:t>
            </a:r>
            <a:r>
              <a:rPr lang="sv-SE" baseline="0" dirty="0" err="1" smtClean="0"/>
              <a:t>fairly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dependent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upon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economy</a:t>
            </a:r>
            <a:r>
              <a:rPr lang="sv-SE" baseline="0" dirty="0" smtClean="0"/>
              <a:t> as a </a:t>
            </a:r>
            <a:r>
              <a:rPr lang="sv-SE" baseline="0" dirty="0" err="1" smtClean="0"/>
              <a:t>whole</a:t>
            </a:r>
            <a:endParaRPr lang="sv-SE" baseline="0" dirty="0" smtClean="0"/>
          </a:p>
          <a:p>
            <a:r>
              <a:rPr lang="sv-SE" baseline="0" dirty="0" smtClean="0"/>
              <a:t>Market risk is a short term risk, </a:t>
            </a:r>
            <a:r>
              <a:rPr lang="sv-SE" baseline="0" dirty="0" err="1" smtClean="0"/>
              <a:t>dependent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upon</a:t>
            </a:r>
            <a:r>
              <a:rPr lang="sv-SE" baseline="0" dirty="0" smtClean="0"/>
              <a:t> the perception or </a:t>
            </a:r>
            <a:r>
              <a:rPr lang="sv-SE" baseline="0" dirty="0" err="1" smtClean="0"/>
              <a:t>whims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market </a:t>
            </a:r>
          </a:p>
          <a:p>
            <a:r>
              <a:rPr lang="sv-SE" baseline="0" dirty="0" err="1" smtClean="0"/>
              <a:t>Operational</a:t>
            </a:r>
            <a:r>
              <a:rPr lang="sv-SE" baseline="0" dirty="0" smtClean="0"/>
              <a:t> risk is an </a:t>
            </a:r>
            <a:r>
              <a:rPr lang="sv-SE" baseline="0" dirty="0" err="1" smtClean="0"/>
              <a:t>idiosynchratic</a:t>
            </a:r>
            <a:r>
              <a:rPr lang="sv-SE" baseline="0" dirty="0" smtClean="0"/>
              <a:t> risk, </a:t>
            </a:r>
            <a:r>
              <a:rPr lang="sv-SE" baseline="0" dirty="0" err="1" smtClean="0"/>
              <a:t>dependent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upon</a:t>
            </a:r>
            <a:r>
              <a:rPr lang="sv-SE" baseline="0" dirty="0" smtClean="0"/>
              <a:t> human operations</a:t>
            </a:r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 HEADER IN UPPER CASE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6650F6-8DAC-422C-BACB-032EC7BC8737}" type="datetime1">
              <a:rPr lang="sv-SE" smtClean="0"/>
              <a:pPr>
                <a:defRPr/>
              </a:pPr>
              <a:t>2014-03-31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A9206-67E4-4B01-A796-EE1B5D42BE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9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772400" y="6238875"/>
            <a:ext cx="760413" cy="619125"/>
            <a:chOff x="4876" y="3929"/>
            <a:chExt cx="481" cy="391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Freeform 4"/>
            <p:cNvSpPr>
              <a:spLocks noEditPoints="1"/>
            </p:cNvSpPr>
            <p:nvPr userDrawn="1"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22 w 1118"/>
                <a:gd name="T1" fmla="*/ 10 h 491"/>
                <a:gd name="T2" fmla="*/ 18 w 1118"/>
                <a:gd name="T3" fmla="*/ 13 h 491"/>
                <a:gd name="T4" fmla="*/ 12 w 1118"/>
                <a:gd name="T5" fmla="*/ 11 h 491"/>
                <a:gd name="T6" fmla="*/ 8 w 1118"/>
                <a:gd name="T7" fmla="*/ 12 h 491"/>
                <a:gd name="T8" fmla="*/ 11 w 1118"/>
                <a:gd name="T9" fmla="*/ 15 h 491"/>
                <a:gd name="T10" fmla="*/ 17 w 1118"/>
                <a:gd name="T11" fmla="*/ 17 h 491"/>
                <a:gd name="T12" fmla="*/ 24 w 1118"/>
                <a:gd name="T13" fmla="*/ 24 h 491"/>
                <a:gd name="T14" fmla="*/ 12 w 1118"/>
                <a:gd name="T15" fmla="*/ 32 h 491"/>
                <a:gd name="T16" fmla="*/ 0 w 1118"/>
                <a:gd name="T17" fmla="*/ 27 h 491"/>
                <a:gd name="T18" fmla="*/ 5 w 1118"/>
                <a:gd name="T19" fmla="*/ 24 h 491"/>
                <a:gd name="T20" fmla="*/ 12 w 1118"/>
                <a:gd name="T21" fmla="*/ 27 h 491"/>
                <a:gd name="T22" fmla="*/ 17 w 1118"/>
                <a:gd name="T23" fmla="*/ 25 h 491"/>
                <a:gd name="T24" fmla="*/ 14 w 1118"/>
                <a:gd name="T25" fmla="*/ 23 h 491"/>
                <a:gd name="T26" fmla="*/ 8 w 1118"/>
                <a:gd name="T27" fmla="*/ 22 h 491"/>
                <a:gd name="T28" fmla="*/ 1 w 1118"/>
                <a:gd name="T29" fmla="*/ 14 h 491"/>
                <a:gd name="T30" fmla="*/ 12 w 1118"/>
                <a:gd name="T31" fmla="*/ 6 h 491"/>
                <a:gd name="T32" fmla="*/ 22 w 1118"/>
                <a:gd name="T33" fmla="*/ 10 h 491"/>
                <a:gd name="T34" fmla="*/ 50 w 1118"/>
                <a:gd name="T35" fmla="*/ 6 h 491"/>
                <a:gd name="T36" fmla="*/ 31 w 1118"/>
                <a:gd name="T37" fmla="*/ 6 h 491"/>
                <a:gd name="T38" fmla="*/ 31 w 1118"/>
                <a:gd name="T39" fmla="*/ 32 h 491"/>
                <a:gd name="T40" fmla="*/ 51 w 1118"/>
                <a:gd name="T41" fmla="*/ 32 h 491"/>
                <a:gd name="T42" fmla="*/ 51 w 1118"/>
                <a:gd name="T43" fmla="*/ 26 h 491"/>
                <a:gd name="T44" fmla="*/ 38 w 1118"/>
                <a:gd name="T45" fmla="*/ 26 h 491"/>
                <a:gd name="T46" fmla="*/ 38 w 1118"/>
                <a:gd name="T47" fmla="*/ 22 h 491"/>
                <a:gd name="T48" fmla="*/ 47 w 1118"/>
                <a:gd name="T49" fmla="*/ 22 h 491"/>
                <a:gd name="T50" fmla="*/ 47 w 1118"/>
                <a:gd name="T51" fmla="*/ 16 h 491"/>
                <a:gd name="T52" fmla="*/ 38 w 1118"/>
                <a:gd name="T53" fmla="*/ 16 h 491"/>
                <a:gd name="T54" fmla="*/ 38 w 1118"/>
                <a:gd name="T55" fmla="*/ 12 h 491"/>
                <a:gd name="T56" fmla="*/ 50 w 1118"/>
                <a:gd name="T57" fmla="*/ 12 h 491"/>
                <a:gd name="T58" fmla="*/ 50 w 1118"/>
                <a:gd name="T59" fmla="*/ 6 h 491"/>
                <a:gd name="T60" fmla="*/ 27 w 1118"/>
                <a:gd name="T61" fmla="*/ 38 h 491"/>
                <a:gd name="T62" fmla="*/ 27 w 1118"/>
                <a:gd name="T63" fmla="*/ 0 h 491"/>
                <a:gd name="T64" fmla="*/ 26 w 1118"/>
                <a:gd name="T65" fmla="*/ 0 h 491"/>
                <a:gd name="T66" fmla="*/ 26 w 1118"/>
                <a:gd name="T67" fmla="*/ 38 h 491"/>
                <a:gd name="T68" fmla="*/ 27 w 1118"/>
                <a:gd name="T69" fmla="*/ 38 h 491"/>
                <a:gd name="T70" fmla="*/ 55 w 1118"/>
                <a:gd name="T71" fmla="*/ 38 h 491"/>
                <a:gd name="T72" fmla="*/ 55 w 1118"/>
                <a:gd name="T73" fmla="*/ 0 h 491"/>
                <a:gd name="T74" fmla="*/ 53 w 1118"/>
                <a:gd name="T75" fmla="*/ 0 h 491"/>
                <a:gd name="T76" fmla="*/ 53 w 1118"/>
                <a:gd name="T77" fmla="*/ 38 h 491"/>
                <a:gd name="T78" fmla="*/ 55 w 1118"/>
                <a:gd name="T79" fmla="*/ 38 h 491"/>
                <a:gd name="T80" fmla="*/ 59 w 1118"/>
                <a:gd name="T81" fmla="*/ 32 h 491"/>
                <a:gd name="T82" fmla="*/ 75 w 1118"/>
                <a:gd name="T83" fmla="*/ 32 h 491"/>
                <a:gd name="T84" fmla="*/ 82 w 1118"/>
                <a:gd name="T85" fmla="*/ 25 h 491"/>
                <a:gd name="T86" fmla="*/ 77 w 1118"/>
                <a:gd name="T87" fmla="*/ 18 h 491"/>
                <a:gd name="T88" fmla="*/ 77 w 1118"/>
                <a:gd name="T89" fmla="*/ 18 h 491"/>
                <a:gd name="T90" fmla="*/ 77 w 1118"/>
                <a:gd name="T91" fmla="*/ 18 h 491"/>
                <a:gd name="T92" fmla="*/ 80 w 1118"/>
                <a:gd name="T93" fmla="*/ 12 h 491"/>
                <a:gd name="T94" fmla="*/ 73 w 1118"/>
                <a:gd name="T95" fmla="*/ 6 h 491"/>
                <a:gd name="T96" fmla="*/ 59 w 1118"/>
                <a:gd name="T97" fmla="*/ 6 h 491"/>
                <a:gd name="T98" fmla="*/ 59 w 1118"/>
                <a:gd name="T99" fmla="*/ 32 h 491"/>
                <a:gd name="T100" fmla="*/ 66 w 1118"/>
                <a:gd name="T101" fmla="*/ 11 h 491"/>
                <a:gd name="T102" fmla="*/ 71 w 1118"/>
                <a:gd name="T103" fmla="*/ 11 h 491"/>
                <a:gd name="T104" fmla="*/ 73 w 1118"/>
                <a:gd name="T105" fmla="*/ 14 h 491"/>
                <a:gd name="T106" fmla="*/ 71 w 1118"/>
                <a:gd name="T107" fmla="*/ 16 h 491"/>
                <a:gd name="T108" fmla="*/ 66 w 1118"/>
                <a:gd name="T109" fmla="*/ 16 h 491"/>
                <a:gd name="T110" fmla="*/ 66 w 1118"/>
                <a:gd name="T111" fmla="*/ 11 h 491"/>
                <a:gd name="T112" fmla="*/ 72 w 1118"/>
                <a:gd name="T113" fmla="*/ 26 h 491"/>
                <a:gd name="T114" fmla="*/ 66 w 1118"/>
                <a:gd name="T115" fmla="*/ 26 h 491"/>
                <a:gd name="T116" fmla="*/ 66 w 1118"/>
                <a:gd name="T117" fmla="*/ 21 h 491"/>
                <a:gd name="T118" fmla="*/ 72 w 1118"/>
                <a:gd name="T119" fmla="*/ 21 h 491"/>
                <a:gd name="T120" fmla="*/ 75 w 1118"/>
                <a:gd name="T121" fmla="*/ 24 h 491"/>
                <a:gd name="T122" fmla="*/ 72 w 1118"/>
                <a:gd name="T123" fmla="*/ 26 h 4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7772400" y="6238875"/>
            <a:ext cx="760413" cy="619125"/>
            <a:chOff x="4876" y="3929"/>
            <a:chExt cx="481" cy="391"/>
          </a:xfrm>
        </p:grpSpPr>
        <p:sp>
          <p:nvSpPr>
            <p:cNvPr id="8" name="Rectangle 11"/>
            <p:cNvSpPr>
              <a:spLocks noChangeArrowheads="1"/>
            </p:cNvSpPr>
            <p:nvPr userDrawn="1"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Freeform 12"/>
            <p:cNvSpPr>
              <a:spLocks noEditPoints="1"/>
            </p:cNvSpPr>
            <p:nvPr userDrawn="1"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22 w 1118"/>
                <a:gd name="T1" fmla="*/ 10 h 491"/>
                <a:gd name="T2" fmla="*/ 18 w 1118"/>
                <a:gd name="T3" fmla="*/ 13 h 491"/>
                <a:gd name="T4" fmla="*/ 12 w 1118"/>
                <a:gd name="T5" fmla="*/ 11 h 491"/>
                <a:gd name="T6" fmla="*/ 8 w 1118"/>
                <a:gd name="T7" fmla="*/ 12 h 491"/>
                <a:gd name="T8" fmla="*/ 11 w 1118"/>
                <a:gd name="T9" fmla="*/ 15 h 491"/>
                <a:gd name="T10" fmla="*/ 17 w 1118"/>
                <a:gd name="T11" fmla="*/ 17 h 491"/>
                <a:gd name="T12" fmla="*/ 24 w 1118"/>
                <a:gd name="T13" fmla="*/ 24 h 491"/>
                <a:gd name="T14" fmla="*/ 12 w 1118"/>
                <a:gd name="T15" fmla="*/ 32 h 491"/>
                <a:gd name="T16" fmla="*/ 0 w 1118"/>
                <a:gd name="T17" fmla="*/ 27 h 491"/>
                <a:gd name="T18" fmla="*/ 5 w 1118"/>
                <a:gd name="T19" fmla="*/ 24 h 491"/>
                <a:gd name="T20" fmla="*/ 12 w 1118"/>
                <a:gd name="T21" fmla="*/ 27 h 491"/>
                <a:gd name="T22" fmla="*/ 17 w 1118"/>
                <a:gd name="T23" fmla="*/ 25 h 491"/>
                <a:gd name="T24" fmla="*/ 14 w 1118"/>
                <a:gd name="T25" fmla="*/ 23 h 491"/>
                <a:gd name="T26" fmla="*/ 8 w 1118"/>
                <a:gd name="T27" fmla="*/ 22 h 491"/>
                <a:gd name="T28" fmla="*/ 1 w 1118"/>
                <a:gd name="T29" fmla="*/ 14 h 491"/>
                <a:gd name="T30" fmla="*/ 12 w 1118"/>
                <a:gd name="T31" fmla="*/ 6 h 491"/>
                <a:gd name="T32" fmla="*/ 22 w 1118"/>
                <a:gd name="T33" fmla="*/ 10 h 491"/>
                <a:gd name="T34" fmla="*/ 50 w 1118"/>
                <a:gd name="T35" fmla="*/ 6 h 491"/>
                <a:gd name="T36" fmla="*/ 31 w 1118"/>
                <a:gd name="T37" fmla="*/ 6 h 491"/>
                <a:gd name="T38" fmla="*/ 31 w 1118"/>
                <a:gd name="T39" fmla="*/ 32 h 491"/>
                <a:gd name="T40" fmla="*/ 51 w 1118"/>
                <a:gd name="T41" fmla="*/ 32 h 491"/>
                <a:gd name="T42" fmla="*/ 51 w 1118"/>
                <a:gd name="T43" fmla="*/ 26 h 491"/>
                <a:gd name="T44" fmla="*/ 38 w 1118"/>
                <a:gd name="T45" fmla="*/ 26 h 491"/>
                <a:gd name="T46" fmla="*/ 38 w 1118"/>
                <a:gd name="T47" fmla="*/ 22 h 491"/>
                <a:gd name="T48" fmla="*/ 47 w 1118"/>
                <a:gd name="T49" fmla="*/ 22 h 491"/>
                <a:gd name="T50" fmla="*/ 47 w 1118"/>
                <a:gd name="T51" fmla="*/ 16 h 491"/>
                <a:gd name="T52" fmla="*/ 38 w 1118"/>
                <a:gd name="T53" fmla="*/ 16 h 491"/>
                <a:gd name="T54" fmla="*/ 38 w 1118"/>
                <a:gd name="T55" fmla="*/ 12 h 491"/>
                <a:gd name="T56" fmla="*/ 50 w 1118"/>
                <a:gd name="T57" fmla="*/ 12 h 491"/>
                <a:gd name="T58" fmla="*/ 50 w 1118"/>
                <a:gd name="T59" fmla="*/ 6 h 491"/>
                <a:gd name="T60" fmla="*/ 27 w 1118"/>
                <a:gd name="T61" fmla="*/ 38 h 491"/>
                <a:gd name="T62" fmla="*/ 27 w 1118"/>
                <a:gd name="T63" fmla="*/ 0 h 491"/>
                <a:gd name="T64" fmla="*/ 26 w 1118"/>
                <a:gd name="T65" fmla="*/ 0 h 491"/>
                <a:gd name="T66" fmla="*/ 26 w 1118"/>
                <a:gd name="T67" fmla="*/ 38 h 491"/>
                <a:gd name="T68" fmla="*/ 27 w 1118"/>
                <a:gd name="T69" fmla="*/ 38 h 491"/>
                <a:gd name="T70" fmla="*/ 55 w 1118"/>
                <a:gd name="T71" fmla="*/ 38 h 491"/>
                <a:gd name="T72" fmla="*/ 55 w 1118"/>
                <a:gd name="T73" fmla="*/ 0 h 491"/>
                <a:gd name="T74" fmla="*/ 53 w 1118"/>
                <a:gd name="T75" fmla="*/ 0 h 491"/>
                <a:gd name="T76" fmla="*/ 53 w 1118"/>
                <a:gd name="T77" fmla="*/ 38 h 491"/>
                <a:gd name="T78" fmla="*/ 55 w 1118"/>
                <a:gd name="T79" fmla="*/ 38 h 491"/>
                <a:gd name="T80" fmla="*/ 59 w 1118"/>
                <a:gd name="T81" fmla="*/ 32 h 491"/>
                <a:gd name="T82" fmla="*/ 75 w 1118"/>
                <a:gd name="T83" fmla="*/ 32 h 491"/>
                <a:gd name="T84" fmla="*/ 82 w 1118"/>
                <a:gd name="T85" fmla="*/ 25 h 491"/>
                <a:gd name="T86" fmla="*/ 77 w 1118"/>
                <a:gd name="T87" fmla="*/ 18 h 491"/>
                <a:gd name="T88" fmla="*/ 77 w 1118"/>
                <a:gd name="T89" fmla="*/ 18 h 491"/>
                <a:gd name="T90" fmla="*/ 77 w 1118"/>
                <a:gd name="T91" fmla="*/ 18 h 491"/>
                <a:gd name="T92" fmla="*/ 80 w 1118"/>
                <a:gd name="T93" fmla="*/ 12 h 491"/>
                <a:gd name="T94" fmla="*/ 73 w 1118"/>
                <a:gd name="T95" fmla="*/ 6 h 491"/>
                <a:gd name="T96" fmla="*/ 59 w 1118"/>
                <a:gd name="T97" fmla="*/ 6 h 491"/>
                <a:gd name="T98" fmla="*/ 59 w 1118"/>
                <a:gd name="T99" fmla="*/ 32 h 491"/>
                <a:gd name="T100" fmla="*/ 66 w 1118"/>
                <a:gd name="T101" fmla="*/ 11 h 491"/>
                <a:gd name="T102" fmla="*/ 71 w 1118"/>
                <a:gd name="T103" fmla="*/ 11 h 491"/>
                <a:gd name="T104" fmla="*/ 73 w 1118"/>
                <a:gd name="T105" fmla="*/ 14 h 491"/>
                <a:gd name="T106" fmla="*/ 71 w 1118"/>
                <a:gd name="T107" fmla="*/ 16 h 491"/>
                <a:gd name="T108" fmla="*/ 66 w 1118"/>
                <a:gd name="T109" fmla="*/ 16 h 491"/>
                <a:gd name="T110" fmla="*/ 66 w 1118"/>
                <a:gd name="T111" fmla="*/ 11 h 491"/>
                <a:gd name="T112" fmla="*/ 72 w 1118"/>
                <a:gd name="T113" fmla="*/ 26 h 491"/>
                <a:gd name="T114" fmla="*/ 66 w 1118"/>
                <a:gd name="T115" fmla="*/ 26 h 491"/>
                <a:gd name="T116" fmla="*/ 66 w 1118"/>
                <a:gd name="T117" fmla="*/ 21 h 491"/>
                <a:gd name="T118" fmla="*/ 72 w 1118"/>
                <a:gd name="T119" fmla="*/ 21 h 491"/>
                <a:gd name="T120" fmla="*/ 75 w 1118"/>
                <a:gd name="T121" fmla="*/ 24 h 491"/>
                <a:gd name="T122" fmla="*/ 72 w 1118"/>
                <a:gd name="T123" fmla="*/ 26 h 4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1112" name="Rectangle 8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486150" y="5013325"/>
            <a:ext cx="5657850" cy="1008063"/>
          </a:xfrm>
          <a:solidFill>
            <a:schemeClr val="accent1">
              <a:alpha val="80000"/>
            </a:schemeClr>
          </a:solidFill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9200" tIns="82800" rIns="97200" bIns="118800" anchor="ctr"/>
          <a:lstStyle>
            <a:lvl1pPr>
              <a:lnSpc>
                <a:spcPct val="110000"/>
              </a:lnSpc>
              <a:buClr>
                <a:schemeClr val="bg2"/>
              </a:buClr>
              <a:buSzPct val="85000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51113" name="Rectangle 9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5013325"/>
            <a:ext cx="3492500" cy="1008063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94000" tIns="82800" rIns="349200" bIns="118800" anchor="ctr"/>
          <a:lstStyle>
            <a:lvl1pPr defTabSz="841375">
              <a:lnSpc>
                <a:spcPct val="110000"/>
              </a:lnSpc>
              <a:spcBef>
                <a:spcPct val="25000"/>
              </a:spcBef>
              <a:buClr>
                <a:schemeClr val="bg2"/>
              </a:buClr>
              <a:buSzPct val="85000"/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CDF7ED-B667-4DD8-A652-0E12BA3D6DBE}" type="datetime1">
              <a:rPr lang="sv-SE"/>
              <a:pPr>
                <a:defRPr/>
              </a:pPr>
              <a:t>2014-03-31</a:t>
            </a:fld>
            <a:endParaRPr lang="sv-SE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sv-SE"/>
              <a:t>   </a:t>
            </a:r>
            <a:r>
              <a:rPr lang="sv-SE" b="0"/>
              <a:t>CEO OFFICE</a:t>
            </a:r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A2D6-B1AC-46A4-86BD-F5228B03B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215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C794-7E1A-4497-A14B-5F6B78468D87}" type="datetime1">
              <a:rPr lang="sv-SE"/>
              <a:pPr>
                <a:defRPr/>
              </a:pPr>
              <a:t>2014-03-31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sv-SE"/>
              <a:t>   </a:t>
            </a:r>
            <a:r>
              <a:rPr lang="sv-SE" b="0"/>
              <a:t>CEO OFFICE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FCE89-EA9F-4D4B-9E7F-B863F74B8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0583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15900"/>
            <a:ext cx="2016125" cy="5805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97562" cy="5805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FDA84-55A6-44AB-B352-9AB958AE82CA}" type="datetime1">
              <a:rPr lang="sv-SE"/>
              <a:pPr>
                <a:defRPr/>
              </a:pPr>
              <a:t>2014-03-31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sv-SE"/>
              <a:t>   </a:t>
            </a:r>
            <a:r>
              <a:rPr lang="sv-SE" b="0"/>
              <a:t>CEO OFFICE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3144-F146-4F14-BB5B-2E944A31E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207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772400" y="6238875"/>
            <a:ext cx="760413" cy="619125"/>
            <a:chOff x="4876" y="3929"/>
            <a:chExt cx="481" cy="391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 noEditPoints="1"/>
            </p:cNvSpPr>
            <p:nvPr userDrawn="1"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22 w 1118"/>
                <a:gd name="T1" fmla="*/ 10 h 491"/>
                <a:gd name="T2" fmla="*/ 18 w 1118"/>
                <a:gd name="T3" fmla="*/ 13 h 491"/>
                <a:gd name="T4" fmla="*/ 12 w 1118"/>
                <a:gd name="T5" fmla="*/ 11 h 491"/>
                <a:gd name="T6" fmla="*/ 8 w 1118"/>
                <a:gd name="T7" fmla="*/ 12 h 491"/>
                <a:gd name="T8" fmla="*/ 11 w 1118"/>
                <a:gd name="T9" fmla="*/ 15 h 491"/>
                <a:gd name="T10" fmla="*/ 17 w 1118"/>
                <a:gd name="T11" fmla="*/ 17 h 491"/>
                <a:gd name="T12" fmla="*/ 24 w 1118"/>
                <a:gd name="T13" fmla="*/ 24 h 491"/>
                <a:gd name="T14" fmla="*/ 12 w 1118"/>
                <a:gd name="T15" fmla="*/ 32 h 491"/>
                <a:gd name="T16" fmla="*/ 0 w 1118"/>
                <a:gd name="T17" fmla="*/ 27 h 491"/>
                <a:gd name="T18" fmla="*/ 5 w 1118"/>
                <a:gd name="T19" fmla="*/ 24 h 491"/>
                <a:gd name="T20" fmla="*/ 12 w 1118"/>
                <a:gd name="T21" fmla="*/ 27 h 491"/>
                <a:gd name="T22" fmla="*/ 17 w 1118"/>
                <a:gd name="T23" fmla="*/ 25 h 491"/>
                <a:gd name="T24" fmla="*/ 14 w 1118"/>
                <a:gd name="T25" fmla="*/ 23 h 491"/>
                <a:gd name="T26" fmla="*/ 8 w 1118"/>
                <a:gd name="T27" fmla="*/ 22 h 491"/>
                <a:gd name="T28" fmla="*/ 1 w 1118"/>
                <a:gd name="T29" fmla="*/ 14 h 491"/>
                <a:gd name="T30" fmla="*/ 12 w 1118"/>
                <a:gd name="T31" fmla="*/ 6 h 491"/>
                <a:gd name="T32" fmla="*/ 22 w 1118"/>
                <a:gd name="T33" fmla="*/ 10 h 491"/>
                <a:gd name="T34" fmla="*/ 50 w 1118"/>
                <a:gd name="T35" fmla="*/ 6 h 491"/>
                <a:gd name="T36" fmla="*/ 31 w 1118"/>
                <a:gd name="T37" fmla="*/ 6 h 491"/>
                <a:gd name="T38" fmla="*/ 31 w 1118"/>
                <a:gd name="T39" fmla="*/ 32 h 491"/>
                <a:gd name="T40" fmla="*/ 51 w 1118"/>
                <a:gd name="T41" fmla="*/ 32 h 491"/>
                <a:gd name="T42" fmla="*/ 51 w 1118"/>
                <a:gd name="T43" fmla="*/ 26 h 491"/>
                <a:gd name="T44" fmla="*/ 38 w 1118"/>
                <a:gd name="T45" fmla="*/ 26 h 491"/>
                <a:gd name="T46" fmla="*/ 38 w 1118"/>
                <a:gd name="T47" fmla="*/ 22 h 491"/>
                <a:gd name="T48" fmla="*/ 47 w 1118"/>
                <a:gd name="T49" fmla="*/ 22 h 491"/>
                <a:gd name="T50" fmla="*/ 47 w 1118"/>
                <a:gd name="T51" fmla="*/ 16 h 491"/>
                <a:gd name="T52" fmla="*/ 38 w 1118"/>
                <a:gd name="T53" fmla="*/ 16 h 491"/>
                <a:gd name="T54" fmla="*/ 38 w 1118"/>
                <a:gd name="T55" fmla="*/ 12 h 491"/>
                <a:gd name="T56" fmla="*/ 50 w 1118"/>
                <a:gd name="T57" fmla="*/ 12 h 491"/>
                <a:gd name="T58" fmla="*/ 50 w 1118"/>
                <a:gd name="T59" fmla="*/ 6 h 491"/>
                <a:gd name="T60" fmla="*/ 27 w 1118"/>
                <a:gd name="T61" fmla="*/ 38 h 491"/>
                <a:gd name="T62" fmla="*/ 27 w 1118"/>
                <a:gd name="T63" fmla="*/ 0 h 491"/>
                <a:gd name="T64" fmla="*/ 26 w 1118"/>
                <a:gd name="T65" fmla="*/ 0 h 491"/>
                <a:gd name="T66" fmla="*/ 26 w 1118"/>
                <a:gd name="T67" fmla="*/ 38 h 491"/>
                <a:gd name="T68" fmla="*/ 27 w 1118"/>
                <a:gd name="T69" fmla="*/ 38 h 491"/>
                <a:gd name="T70" fmla="*/ 55 w 1118"/>
                <a:gd name="T71" fmla="*/ 38 h 491"/>
                <a:gd name="T72" fmla="*/ 55 w 1118"/>
                <a:gd name="T73" fmla="*/ 0 h 491"/>
                <a:gd name="T74" fmla="*/ 53 w 1118"/>
                <a:gd name="T75" fmla="*/ 0 h 491"/>
                <a:gd name="T76" fmla="*/ 53 w 1118"/>
                <a:gd name="T77" fmla="*/ 38 h 491"/>
                <a:gd name="T78" fmla="*/ 55 w 1118"/>
                <a:gd name="T79" fmla="*/ 38 h 491"/>
                <a:gd name="T80" fmla="*/ 59 w 1118"/>
                <a:gd name="T81" fmla="*/ 32 h 491"/>
                <a:gd name="T82" fmla="*/ 75 w 1118"/>
                <a:gd name="T83" fmla="*/ 32 h 491"/>
                <a:gd name="T84" fmla="*/ 82 w 1118"/>
                <a:gd name="T85" fmla="*/ 25 h 491"/>
                <a:gd name="T86" fmla="*/ 77 w 1118"/>
                <a:gd name="T87" fmla="*/ 18 h 491"/>
                <a:gd name="T88" fmla="*/ 77 w 1118"/>
                <a:gd name="T89" fmla="*/ 18 h 491"/>
                <a:gd name="T90" fmla="*/ 77 w 1118"/>
                <a:gd name="T91" fmla="*/ 18 h 491"/>
                <a:gd name="T92" fmla="*/ 80 w 1118"/>
                <a:gd name="T93" fmla="*/ 12 h 491"/>
                <a:gd name="T94" fmla="*/ 73 w 1118"/>
                <a:gd name="T95" fmla="*/ 6 h 491"/>
                <a:gd name="T96" fmla="*/ 59 w 1118"/>
                <a:gd name="T97" fmla="*/ 6 h 491"/>
                <a:gd name="T98" fmla="*/ 59 w 1118"/>
                <a:gd name="T99" fmla="*/ 32 h 491"/>
                <a:gd name="T100" fmla="*/ 66 w 1118"/>
                <a:gd name="T101" fmla="*/ 11 h 491"/>
                <a:gd name="T102" fmla="*/ 71 w 1118"/>
                <a:gd name="T103" fmla="*/ 11 h 491"/>
                <a:gd name="T104" fmla="*/ 73 w 1118"/>
                <a:gd name="T105" fmla="*/ 14 h 491"/>
                <a:gd name="T106" fmla="*/ 71 w 1118"/>
                <a:gd name="T107" fmla="*/ 16 h 491"/>
                <a:gd name="T108" fmla="*/ 66 w 1118"/>
                <a:gd name="T109" fmla="*/ 16 h 491"/>
                <a:gd name="T110" fmla="*/ 66 w 1118"/>
                <a:gd name="T111" fmla="*/ 11 h 491"/>
                <a:gd name="T112" fmla="*/ 72 w 1118"/>
                <a:gd name="T113" fmla="*/ 26 h 491"/>
                <a:gd name="T114" fmla="*/ 66 w 1118"/>
                <a:gd name="T115" fmla="*/ 26 h 491"/>
                <a:gd name="T116" fmla="*/ 66 w 1118"/>
                <a:gd name="T117" fmla="*/ 21 h 491"/>
                <a:gd name="T118" fmla="*/ 72 w 1118"/>
                <a:gd name="T119" fmla="*/ 21 h 491"/>
                <a:gd name="T120" fmla="*/ 75 w 1118"/>
                <a:gd name="T121" fmla="*/ 24 h 491"/>
                <a:gd name="T122" fmla="*/ 72 w 1118"/>
                <a:gd name="T123" fmla="*/ 26 h 4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7772400" y="6238875"/>
            <a:ext cx="760413" cy="619125"/>
            <a:chOff x="4876" y="3929"/>
            <a:chExt cx="481" cy="391"/>
          </a:xfrm>
        </p:grpSpPr>
        <p:sp>
          <p:nvSpPr>
            <p:cNvPr id="8" name="Rectangle 11"/>
            <p:cNvSpPr>
              <a:spLocks noChangeArrowheads="1"/>
            </p:cNvSpPr>
            <p:nvPr userDrawn="1"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 userDrawn="1"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22 w 1118"/>
                <a:gd name="T1" fmla="*/ 10 h 491"/>
                <a:gd name="T2" fmla="*/ 18 w 1118"/>
                <a:gd name="T3" fmla="*/ 13 h 491"/>
                <a:gd name="T4" fmla="*/ 12 w 1118"/>
                <a:gd name="T5" fmla="*/ 11 h 491"/>
                <a:gd name="T6" fmla="*/ 8 w 1118"/>
                <a:gd name="T7" fmla="*/ 12 h 491"/>
                <a:gd name="T8" fmla="*/ 11 w 1118"/>
                <a:gd name="T9" fmla="*/ 15 h 491"/>
                <a:gd name="T10" fmla="*/ 17 w 1118"/>
                <a:gd name="T11" fmla="*/ 17 h 491"/>
                <a:gd name="T12" fmla="*/ 24 w 1118"/>
                <a:gd name="T13" fmla="*/ 24 h 491"/>
                <a:gd name="T14" fmla="*/ 12 w 1118"/>
                <a:gd name="T15" fmla="*/ 32 h 491"/>
                <a:gd name="T16" fmla="*/ 0 w 1118"/>
                <a:gd name="T17" fmla="*/ 27 h 491"/>
                <a:gd name="T18" fmla="*/ 5 w 1118"/>
                <a:gd name="T19" fmla="*/ 24 h 491"/>
                <a:gd name="T20" fmla="*/ 12 w 1118"/>
                <a:gd name="T21" fmla="*/ 27 h 491"/>
                <a:gd name="T22" fmla="*/ 17 w 1118"/>
                <a:gd name="T23" fmla="*/ 25 h 491"/>
                <a:gd name="T24" fmla="*/ 14 w 1118"/>
                <a:gd name="T25" fmla="*/ 23 h 491"/>
                <a:gd name="T26" fmla="*/ 8 w 1118"/>
                <a:gd name="T27" fmla="*/ 22 h 491"/>
                <a:gd name="T28" fmla="*/ 1 w 1118"/>
                <a:gd name="T29" fmla="*/ 14 h 491"/>
                <a:gd name="T30" fmla="*/ 12 w 1118"/>
                <a:gd name="T31" fmla="*/ 6 h 491"/>
                <a:gd name="T32" fmla="*/ 22 w 1118"/>
                <a:gd name="T33" fmla="*/ 10 h 491"/>
                <a:gd name="T34" fmla="*/ 50 w 1118"/>
                <a:gd name="T35" fmla="*/ 6 h 491"/>
                <a:gd name="T36" fmla="*/ 31 w 1118"/>
                <a:gd name="T37" fmla="*/ 6 h 491"/>
                <a:gd name="T38" fmla="*/ 31 w 1118"/>
                <a:gd name="T39" fmla="*/ 32 h 491"/>
                <a:gd name="T40" fmla="*/ 51 w 1118"/>
                <a:gd name="T41" fmla="*/ 32 h 491"/>
                <a:gd name="T42" fmla="*/ 51 w 1118"/>
                <a:gd name="T43" fmla="*/ 26 h 491"/>
                <a:gd name="T44" fmla="*/ 38 w 1118"/>
                <a:gd name="T45" fmla="*/ 26 h 491"/>
                <a:gd name="T46" fmla="*/ 38 w 1118"/>
                <a:gd name="T47" fmla="*/ 22 h 491"/>
                <a:gd name="T48" fmla="*/ 47 w 1118"/>
                <a:gd name="T49" fmla="*/ 22 h 491"/>
                <a:gd name="T50" fmla="*/ 47 w 1118"/>
                <a:gd name="T51" fmla="*/ 16 h 491"/>
                <a:gd name="T52" fmla="*/ 38 w 1118"/>
                <a:gd name="T53" fmla="*/ 16 h 491"/>
                <a:gd name="T54" fmla="*/ 38 w 1118"/>
                <a:gd name="T55" fmla="*/ 12 h 491"/>
                <a:gd name="T56" fmla="*/ 50 w 1118"/>
                <a:gd name="T57" fmla="*/ 12 h 491"/>
                <a:gd name="T58" fmla="*/ 50 w 1118"/>
                <a:gd name="T59" fmla="*/ 6 h 491"/>
                <a:gd name="T60" fmla="*/ 27 w 1118"/>
                <a:gd name="T61" fmla="*/ 38 h 491"/>
                <a:gd name="T62" fmla="*/ 27 w 1118"/>
                <a:gd name="T63" fmla="*/ 0 h 491"/>
                <a:gd name="T64" fmla="*/ 26 w 1118"/>
                <a:gd name="T65" fmla="*/ 0 h 491"/>
                <a:gd name="T66" fmla="*/ 26 w 1118"/>
                <a:gd name="T67" fmla="*/ 38 h 491"/>
                <a:gd name="T68" fmla="*/ 27 w 1118"/>
                <a:gd name="T69" fmla="*/ 38 h 491"/>
                <a:gd name="T70" fmla="*/ 55 w 1118"/>
                <a:gd name="T71" fmla="*/ 38 h 491"/>
                <a:gd name="T72" fmla="*/ 55 w 1118"/>
                <a:gd name="T73" fmla="*/ 0 h 491"/>
                <a:gd name="T74" fmla="*/ 53 w 1118"/>
                <a:gd name="T75" fmla="*/ 0 h 491"/>
                <a:gd name="T76" fmla="*/ 53 w 1118"/>
                <a:gd name="T77" fmla="*/ 38 h 491"/>
                <a:gd name="T78" fmla="*/ 55 w 1118"/>
                <a:gd name="T79" fmla="*/ 38 h 491"/>
                <a:gd name="T80" fmla="*/ 59 w 1118"/>
                <a:gd name="T81" fmla="*/ 32 h 491"/>
                <a:gd name="T82" fmla="*/ 75 w 1118"/>
                <a:gd name="T83" fmla="*/ 32 h 491"/>
                <a:gd name="T84" fmla="*/ 82 w 1118"/>
                <a:gd name="T85" fmla="*/ 25 h 491"/>
                <a:gd name="T86" fmla="*/ 77 w 1118"/>
                <a:gd name="T87" fmla="*/ 18 h 491"/>
                <a:gd name="T88" fmla="*/ 77 w 1118"/>
                <a:gd name="T89" fmla="*/ 18 h 491"/>
                <a:gd name="T90" fmla="*/ 77 w 1118"/>
                <a:gd name="T91" fmla="*/ 18 h 491"/>
                <a:gd name="T92" fmla="*/ 80 w 1118"/>
                <a:gd name="T93" fmla="*/ 12 h 491"/>
                <a:gd name="T94" fmla="*/ 73 w 1118"/>
                <a:gd name="T95" fmla="*/ 6 h 491"/>
                <a:gd name="T96" fmla="*/ 59 w 1118"/>
                <a:gd name="T97" fmla="*/ 6 h 491"/>
                <a:gd name="T98" fmla="*/ 59 w 1118"/>
                <a:gd name="T99" fmla="*/ 32 h 491"/>
                <a:gd name="T100" fmla="*/ 66 w 1118"/>
                <a:gd name="T101" fmla="*/ 11 h 491"/>
                <a:gd name="T102" fmla="*/ 71 w 1118"/>
                <a:gd name="T103" fmla="*/ 11 h 491"/>
                <a:gd name="T104" fmla="*/ 73 w 1118"/>
                <a:gd name="T105" fmla="*/ 14 h 491"/>
                <a:gd name="T106" fmla="*/ 71 w 1118"/>
                <a:gd name="T107" fmla="*/ 16 h 491"/>
                <a:gd name="T108" fmla="*/ 66 w 1118"/>
                <a:gd name="T109" fmla="*/ 16 h 491"/>
                <a:gd name="T110" fmla="*/ 66 w 1118"/>
                <a:gd name="T111" fmla="*/ 11 h 491"/>
                <a:gd name="T112" fmla="*/ 72 w 1118"/>
                <a:gd name="T113" fmla="*/ 26 h 491"/>
                <a:gd name="T114" fmla="*/ 66 w 1118"/>
                <a:gd name="T115" fmla="*/ 26 h 491"/>
                <a:gd name="T116" fmla="*/ 66 w 1118"/>
                <a:gd name="T117" fmla="*/ 21 h 491"/>
                <a:gd name="T118" fmla="*/ 72 w 1118"/>
                <a:gd name="T119" fmla="*/ 21 h 491"/>
                <a:gd name="T120" fmla="*/ 75 w 1118"/>
                <a:gd name="T121" fmla="*/ 24 h 491"/>
                <a:gd name="T122" fmla="*/ 72 w 1118"/>
                <a:gd name="T123" fmla="*/ 26 h 4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351112" name="Rectangle 8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486150" y="5013325"/>
            <a:ext cx="5657850" cy="1008063"/>
          </a:xfrm>
          <a:solidFill>
            <a:schemeClr val="accent1">
              <a:alpha val="80000"/>
            </a:schemeClr>
          </a:solidFill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9200" tIns="82800" rIns="97200" bIns="118800" anchor="ctr"/>
          <a:lstStyle>
            <a:lvl1pPr>
              <a:lnSpc>
                <a:spcPct val="110000"/>
              </a:lnSpc>
              <a:buClr>
                <a:schemeClr val="bg2"/>
              </a:buClr>
              <a:buSzPct val="85000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51113" name="Rectangle 9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5013325"/>
            <a:ext cx="3492500" cy="1008063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94000" tIns="82800" rIns="349200" bIns="118800" anchor="ctr"/>
          <a:lstStyle>
            <a:lvl1pPr defTabSz="841375">
              <a:lnSpc>
                <a:spcPct val="110000"/>
              </a:lnSpc>
              <a:spcBef>
                <a:spcPct val="25000"/>
              </a:spcBef>
              <a:buClr>
                <a:schemeClr val="bg2"/>
              </a:buClr>
              <a:buSzPct val="85000"/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CDF7ED-B667-4DD8-A652-0E12BA3D6DBE}" type="datetime1">
              <a:rPr lang="sv-SE">
                <a:solidFill>
                  <a:srgbClr val="000000"/>
                </a:solidFill>
              </a:rPr>
              <a:pPr>
                <a:defRPr/>
              </a:pPr>
              <a:t>2014-03-31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CEO OFFICE</a:t>
            </a:r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A2D6-B1AC-46A4-86BD-F5228B03B9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919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5D81D-1933-427A-9C46-5A88497A5D41}" type="datetime1">
              <a:rPr lang="sv-SE">
                <a:solidFill>
                  <a:srgbClr val="000000"/>
                </a:solidFill>
              </a:rPr>
              <a:pPr>
                <a:defRPr/>
              </a:pPr>
              <a:t>2014-03-31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CEO OFFICE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BB42-141D-4A33-BE0B-96DA2E765E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6341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B5C9-C28E-4FCB-9EE4-82852ABE327C}" type="datetime1">
              <a:rPr lang="sv-SE">
                <a:solidFill>
                  <a:srgbClr val="000000"/>
                </a:solidFill>
              </a:rPr>
              <a:pPr>
                <a:defRPr/>
              </a:pPr>
              <a:t>2014-03-31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CEO OFFICE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0707-9D98-425C-BC6D-19580FF1B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9948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38846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88461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A803-88EB-49AA-813D-645219925827}" type="datetime1">
              <a:rPr lang="sv-SE">
                <a:solidFill>
                  <a:srgbClr val="000000"/>
                </a:solidFill>
              </a:rPr>
              <a:pPr>
                <a:defRPr/>
              </a:pPr>
              <a:t>2014-03-31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CEO OFFICE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61923-D6EB-4C04-89D1-543BF57589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862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9ACD-8674-4EAB-A34B-2408521F8396}" type="datetime1">
              <a:rPr lang="sv-SE">
                <a:solidFill>
                  <a:srgbClr val="000000"/>
                </a:solidFill>
              </a:rPr>
              <a:pPr>
                <a:defRPr/>
              </a:pPr>
              <a:t>2014-03-31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CEO OFFICE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240C-1E5C-4647-A278-907CB7F019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65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A1127-566B-4BBD-A0DA-4B3A4D2AF829}" type="datetime1">
              <a:rPr lang="sv-SE">
                <a:solidFill>
                  <a:srgbClr val="000000"/>
                </a:solidFill>
              </a:rPr>
              <a:pPr>
                <a:defRPr/>
              </a:pPr>
              <a:t>2014-03-31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CEO OFFICE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A8CD-5612-40FC-A702-4F6E8B4286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4277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12B8E-5AB9-400E-BB20-E32AA4A1A795}" type="datetime1">
              <a:rPr lang="sv-SE">
                <a:solidFill>
                  <a:srgbClr val="000000"/>
                </a:solidFill>
              </a:rPr>
              <a:pPr>
                <a:defRPr/>
              </a:pPr>
              <a:t>2014-03-31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CEO OFFICE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B2EF9-E1E6-44DB-88CB-BF8082A2B7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7889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76F56-1279-4B4D-876A-CC2D98859278}" type="datetime1">
              <a:rPr lang="sv-SE">
                <a:solidFill>
                  <a:srgbClr val="000000"/>
                </a:solidFill>
              </a:rPr>
              <a:pPr>
                <a:defRPr/>
              </a:pPr>
              <a:t>2014-03-31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CEO OFFICE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DA29-B1EE-4783-9280-6739BA1D9B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193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5D81D-1933-427A-9C46-5A88497A5D41}" type="datetime1">
              <a:rPr lang="sv-SE"/>
              <a:pPr>
                <a:defRPr/>
              </a:pPr>
              <a:t>2014-03-31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sv-SE"/>
              <a:t>   </a:t>
            </a:r>
            <a:r>
              <a:rPr lang="sv-SE" b="0"/>
              <a:t>CEO OFFICE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BB42-141D-4A33-BE0B-96DA2E765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623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142E-3B2A-42FC-A50D-6C4DF2ADE9FD}" type="datetime1">
              <a:rPr lang="sv-SE">
                <a:solidFill>
                  <a:srgbClr val="000000"/>
                </a:solidFill>
              </a:rPr>
              <a:pPr>
                <a:defRPr/>
              </a:pPr>
              <a:t>2014-03-31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CEO OFFICE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21754-2D4B-4ABD-93C8-DA08F00E8A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6998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C794-7E1A-4497-A14B-5F6B78468D87}" type="datetime1">
              <a:rPr lang="sv-SE">
                <a:solidFill>
                  <a:srgbClr val="000000"/>
                </a:solidFill>
              </a:rPr>
              <a:pPr>
                <a:defRPr/>
              </a:pPr>
              <a:t>2014-03-31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CEO OFFICE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FCE89-EA9F-4D4B-9E7F-B863F74B8C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7583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15900"/>
            <a:ext cx="2016125" cy="5805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97562" cy="5805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FDA84-55A6-44AB-B352-9AB958AE82CA}" type="datetime1">
              <a:rPr lang="sv-SE">
                <a:solidFill>
                  <a:srgbClr val="000000"/>
                </a:solidFill>
              </a:rPr>
              <a:pPr>
                <a:defRPr/>
              </a:pPr>
              <a:t>2014-03-31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CEO OFFICE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3144-F146-4F14-BB5B-2E944A31E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4918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11188" y="215900"/>
            <a:ext cx="81375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1268413"/>
            <a:ext cx="3884612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3884613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1188" y="3721100"/>
            <a:ext cx="3884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21100"/>
            <a:ext cx="3884613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1188" y="6453188"/>
            <a:ext cx="6477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2013-09-13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1913" y="6453188"/>
            <a:ext cx="6262687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REGULATORY</a:t>
            </a:r>
            <a:endParaRPr lang="sv-SE" b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360362" cy="196850"/>
          </a:xfrm>
        </p:spPr>
        <p:txBody>
          <a:bodyPr/>
          <a:lstStyle>
            <a:lvl1pPr>
              <a:defRPr/>
            </a:lvl1pPr>
          </a:lstStyle>
          <a:p>
            <a:fld id="{8B51F2D3-C6C9-463E-95C3-690F26317A6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6252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1375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268413"/>
            <a:ext cx="3884612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884613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188" y="6453188"/>
            <a:ext cx="6477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2013-02-18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1913" y="6453188"/>
            <a:ext cx="6262687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ICAAP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360362" cy="196850"/>
          </a:xfrm>
        </p:spPr>
        <p:txBody>
          <a:bodyPr/>
          <a:lstStyle>
            <a:lvl1pPr>
              <a:defRPr/>
            </a:lvl1pPr>
          </a:lstStyle>
          <a:p>
            <a:fld id="{47F991C6-96D7-4FCE-A1D8-AE50A065777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0382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1106" name="Group 2"/>
          <p:cNvGrpSpPr>
            <a:grpSpLocks/>
          </p:cNvGrpSpPr>
          <p:nvPr/>
        </p:nvGrpSpPr>
        <p:grpSpPr bwMode="auto">
          <a:xfrm>
            <a:off x="7772400" y="6238875"/>
            <a:ext cx="760413" cy="619125"/>
            <a:chOff x="4876" y="3929"/>
            <a:chExt cx="481" cy="391"/>
          </a:xfrm>
        </p:grpSpPr>
        <p:sp>
          <p:nvSpPr>
            <p:cNvPr id="2351107" name="Rectangle 3"/>
            <p:cNvSpPr>
              <a:spLocks noChangeArrowheads="1"/>
            </p:cNvSpPr>
            <p:nvPr userDrawn="1"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sv-SE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351108" name="Freeform 4"/>
            <p:cNvSpPr>
              <a:spLocks noEditPoints="1"/>
            </p:cNvSpPr>
            <p:nvPr userDrawn="1"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304 w 1118"/>
                <a:gd name="T1" fmla="*/ 125 h 491"/>
                <a:gd name="T2" fmla="*/ 244 w 1118"/>
                <a:gd name="T3" fmla="*/ 170 h 491"/>
                <a:gd name="T4" fmla="*/ 158 w 1118"/>
                <a:gd name="T5" fmla="*/ 141 h 491"/>
                <a:gd name="T6" fmla="*/ 113 w 1118"/>
                <a:gd name="T7" fmla="*/ 161 h 491"/>
                <a:gd name="T8" fmla="*/ 146 w 1118"/>
                <a:gd name="T9" fmla="*/ 193 h 491"/>
                <a:gd name="T10" fmla="*/ 232 w 1118"/>
                <a:gd name="T11" fmla="*/ 216 h 491"/>
                <a:gd name="T12" fmla="*/ 323 w 1118"/>
                <a:gd name="T13" fmla="*/ 310 h 491"/>
                <a:gd name="T14" fmla="*/ 168 w 1118"/>
                <a:gd name="T15" fmla="*/ 423 h 491"/>
                <a:gd name="T16" fmla="*/ 0 w 1118"/>
                <a:gd name="T17" fmla="*/ 355 h 491"/>
                <a:gd name="T18" fmla="*/ 64 w 1118"/>
                <a:gd name="T19" fmla="*/ 308 h 491"/>
                <a:gd name="T20" fmla="*/ 165 w 1118"/>
                <a:gd name="T21" fmla="*/ 352 h 491"/>
                <a:gd name="T22" fmla="*/ 227 w 1118"/>
                <a:gd name="T23" fmla="*/ 329 h 491"/>
                <a:gd name="T24" fmla="*/ 193 w 1118"/>
                <a:gd name="T25" fmla="*/ 299 h 491"/>
                <a:gd name="T26" fmla="*/ 113 w 1118"/>
                <a:gd name="T27" fmla="*/ 280 h 491"/>
                <a:gd name="T28" fmla="*/ 19 w 1118"/>
                <a:gd name="T29" fmla="*/ 179 h 491"/>
                <a:gd name="T30" fmla="*/ 158 w 1118"/>
                <a:gd name="T31" fmla="*/ 72 h 491"/>
                <a:gd name="T32" fmla="*/ 304 w 1118"/>
                <a:gd name="T33" fmla="*/ 125 h 491"/>
                <a:gd name="T34" fmla="*/ 688 w 1118"/>
                <a:gd name="T35" fmla="*/ 78 h 491"/>
                <a:gd name="T36" fmla="*/ 419 w 1118"/>
                <a:gd name="T37" fmla="*/ 78 h 491"/>
                <a:gd name="T38" fmla="*/ 419 w 1118"/>
                <a:gd name="T39" fmla="*/ 413 h 491"/>
                <a:gd name="T40" fmla="*/ 693 w 1118"/>
                <a:gd name="T41" fmla="*/ 413 h 491"/>
                <a:gd name="T42" fmla="*/ 693 w 1118"/>
                <a:gd name="T43" fmla="*/ 336 h 491"/>
                <a:gd name="T44" fmla="*/ 514 w 1118"/>
                <a:gd name="T45" fmla="*/ 336 h 491"/>
                <a:gd name="T46" fmla="*/ 514 w 1118"/>
                <a:gd name="T47" fmla="*/ 282 h 491"/>
                <a:gd name="T48" fmla="*/ 637 w 1118"/>
                <a:gd name="T49" fmla="*/ 282 h 491"/>
                <a:gd name="T50" fmla="*/ 637 w 1118"/>
                <a:gd name="T51" fmla="*/ 208 h 491"/>
                <a:gd name="T52" fmla="*/ 514 w 1118"/>
                <a:gd name="T53" fmla="*/ 208 h 491"/>
                <a:gd name="T54" fmla="*/ 514 w 1118"/>
                <a:gd name="T55" fmla="*/ 154 h 491"/>
                <a:gd name="T56" fmla="*/ 688 w 1118"/>
                <a:gd name="T57" fmla="*/ 154 h 491"/>
                <a:gd name="T58" fmla="*/ 688 w 1118"/>
                <a:gd name="T59" fmla="*/ 78 h 491"/>
                <a:gd name="T60" fmla="*/ 371 w 1118"/>
                <a:gd name="T61" fmla="*/ 491 h 491"/>
                <a:gd name="T62" fmla="*/ 371 w 1118"/>
                <a:gd name="T63" fmla="*/ 0 h 491"/>
                <a:gd name="T64" fmla="*/ 350 w 1118"/>
                <a:gd name="T65" fmla="*/ 0 h 491"/>
                <a:gd name="T66" fmla="*/ 350 w 1118"/>
                <a:gd name="T67" fmla="*/ 491 h 491"/>
                <a:gd name="T68" fmla="*/ 371 w 1118"/>
                <a:gd name="T69" fmla="*/ 491 h 491"/>
                <a:gd name="T70" fmla="*/ 749 w 1118"/>
                <a:gd name="T71" fmla="*/ 491 h 491"/>
                <a:gd name="T72" fmla="*/ 749 w 1118"/>
                <a:gd name="T73" fmla="*/ 0 h 491"/>
                <a:gd name="T74" fmla="*/ 728 w 1118"/>
                <a:gd name="T75" fmla="*/ 0 h 491"/>
                <a:gd name="T76" fmla="*/ 728 w 1118"/>
                <a:gd name="T77" fmla="*/ 491 h 491"/>
                <a:gd name="T78" fmla="*/ 749 w 1118"/>
                <a:gd name="T79" fmla="*/ 491 h 491"/>
                <a:gd name="T80" fmla="*/ 797 w 1118"/>
                <a:gd name="T81" fmla="*/ 413 h 491"/>
                <a:gd name="T82" fmla="*/ 1013 w 1118"/>
                <a:gd name="T83" fmla="*/ 413 h 491"/>
                <a:gd name="T84" fmla="*/ 1118 w 1118"/>
                <a:gd name="T85" fmla="*/ 323 h 491"/>
                <a:gd name="T86" fmla="*/ 1049 w 1118"/>
                <a:gd name="T87" fmla="*/ 238 h 491"/>
                <a:gd name="T88" fmla="*/ 1045 w 1118"/>
                <a:gd name="T89" fmla="*/ 237 h 491"/>
                <a:gd name="T90" fmla="*/ 1049 w 1118"/>
                <a:gd name="T91" fmla="*/ 237 h 491"/>
                <a:gd name="T92" fmla="*/ 1097 w 1118"/>
                <a:gd name="T93" fmla="*/ 163 h 491"/>
                <a:gd name="T94" fmla="*/ 995 w 1118"/>
                <a:gd name="T95" fmla="*/ 78 h 491"/>
                <a:gd name="T96" fmla="*/ 797 w 1118"/>
                <a:gd name="T97" fmla="*/ 78 h 491"/>
                <a:gd name="T98" fmla="*/ 797 w 1118"/>
                <a:gd name="T99" fmla="*/ 413 h 491"/>
                <a:gd name="T100" fmla="*/ 892 w 1118"/>
                <a:gd name="T101" fmla="*/ 148 h 491"/>
                <a:gd name="T102" fmla="*/ 968 w 1118"/>
                <a:gd name="T103" fmla="*/ 148 h 491"/>
                <a:gd name="T104" fmla="*/ 999 w 1118"/>
                <a:gd name="T105" fmla="*/ 177 h 491"/>
                <a:gd name="T106" fmla="*/ 968 w 1118"/>
                <a:gd name="T107" fmla="*/ 206 h 491"/>
                <a:gd name="T108" fmla="*/ 892 w 1118"/>
                <a:gd name="T109" fmla="*/ 206 h 491"/>
                <a:gd name="T110" fmla="*/ 892 w 1118"/>
                <a:gd name="T111" fmla="*/ 148 h 491"/>
                <a:gd name="T112" fmla="*/ 984 w 1118"/>
                <a:gd name="T113" fmla="*/ 339 h 491"/>
                <a:gd name="T114" fmla="*/ 892 w 1118"/>
                <a:gd name="T115" fmla="*/ 339 h 491"/>
                <a:gd name="T116" fmla="*/ 892 w 1118"/>
                <a:gd name="T117" fmla="*/ 278 h 491"/>
                <a:gd name="T118" fmla="*/ 984 w 1118"/>
                <a:gd name="T119" fmla="*/ 278 h 491"/>
                <a:gd name="T120" fmla="*/ 1014 w 1118"/>
                <a:gd name="T121" fmla="*/ 308 h 491"/>
                <a:gd name="T122" fmla="*/ 984 w 1118"/>
                <a:gd name="T123" fmla="*/ 33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sv-SE" sz="1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511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23511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2351112" name="Rectangle 8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486150" y="5013325"/>
            <a:ext cx="5657850" cy="1008063"/>
          </a:xfrm>
          <a:solidFill>
            <a:schemeClr val="accent1">
              <a:alpha val="80000"/>
            </a:schemeClr>
          </a:solidFill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9200" tIns="82800" rIns="97200" bIns="118800" anchor="ctr"/>
          <a:lstStyle>
            <a:lvl1pPr>
              <a:lnSpc>
                <a:spcPct val="110000"/>
              </a:lnSpc>
              <a:buClr>
                <a:schemeClr val="bg2"/>
              </a:buClr>
              <a:buSzPct val="85000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51113" name="Rectangle 9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5013325"/>
            <a:ext cx="3492500" cy="1008063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94000" tIns="82800" rIns="349200" bIns="118800" anchor="ctr"/>
          <a:lstStyle>
            <a:lvl1pPr defTabSz="841375">
              <a:lnSpc>
                <a:spcPct val="110000"/>
              </a:lnSpc>
              <a:spcBef>
                <a:spcPct val="25000"/>
              </a:spcBef>
              <a:buClr>
                <a:schemeClr val="bg2"/>
              </a:buClr>
              <a:buSzPct val="85000"/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grpSp>
        <p:nvGrpSpPr>
          <p:cNvPr id="2351114" name="Group 10"/>
          <p:cNvGrpSpPr>
            <a:grpSpLocks/>
          </p:cNvGrpSpPr>
          <p:nvPr/>
        </p:nvGrpSpPr>
        <p:grpSpPr bwMode="auto">
          <a:xfrm>
            <a:off x="7772400" y="6238875"/>
            <a:ext cx="760413" cy="619125"/>
            <a:chOff x="4876" y="3929"/>
            <a:chExt cx="481" cy="391"/>
          </a:xfrm>
        </p:grpSpPr>
        <p:sp>
          <p:nvSpPr>
            <p:cNvPr id="2351115" name="Rectangle 11"/>
            <p:cNvSpPr>
              <a:spLocks noChangeArrowheads="1"/>
            </p:cNvSpPr>
            <p:nvPr userDrawn="1"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sv-SE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351116" name="Freeform 12"/>
            <p:cNvSpPr>
              <a:spLocks noEditPoints="1"/>
            </p:cNvSpPr>
            <p:nvPr userDrawn="1"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304 w 1118"/>
                <a:gd name="T1" fmla="*/ 125 h 491"/>
                <a:gd name="T2" fmla="*/ 244 w 1118"/>
                <a:gd name="T3" fmla="*/ 170 h 491"/>
                <a:gd name="T4" fmla="*/ 158 w 1118"/>
                <a:gd name="T5" fmla="*/ 141 h 491"/>
                <a:gd name="T6" fmla="*/ 113 w 1118"/>
                <a:gd name="T7" fmla="*/ 161 h 491"/>
                <a:gd name="T8" fmla="*/ 146 w 1118"/>
                <a:gd name="T9" fmla="*/ 193 h 491"/>
                <a:gd name="T10" fmla="*/ 232 w 1118"/>
                <a:gd name="T11" fmla="*/ 216 h 491"/>
                <a:gd name="T12" fmla="*/ 323 w 1118"/>
                <a:gd name="T13" fmla="*/ 310 h 491"/>
                <a:gd name="T14" fmla="*/ 168 w 1118"/>
                <a:gd name="T15" fmla="*/ 423 h 491"/>
                <a:gd name="T16" fmla="*/ 0 w 1118"/>
                <a:gd name="T17" fmla="*/ 355 h 491"/>
                <a:gd name="T18" fmla="*/ 64 w 1118"/>
                <a:gd name="T19" fmla="*/ 308 h 491"/>
                <a:gd name="T20" fmla="*/ 165 w 1118"/>
                <a:gd name="T21" fmla="*/ 352 h 491"/>
                <a:gd name="T22" fmla="*/ 227 w 1118"/>
                <a:gd name="T23" fmla="*/ 329 h 491"/>
                <a:gd name="T24" fmla="*/ 193 w 1118"/>
                <a:gd name="T25" fmla="*/ 299 h 491"/>
                <a:gd name="T26" fmla="*/ 113 w 1118"/>
                <a:gd name="T27" fmla="*/ 280 h 491"/>
                <a:gd name="T28" fmla="*/ 19 w 1118"/>
                <a:gd name="T29" fmla="*/ 179 h 491"/>
                <a:gd name="T30" fmla="*/ 158 w 1118"/>
                <a:gd name="T31" fmla="*/ 72 h 491"/>
                <a:gd name="T32" fmla="*/ 304 w 1118"/>
                <a:gd name="T33" fmla="*/ 125 h 491"/>
                <a:gd name="T34" fmla="*/ 688 w 1118"/>
                <a:gd name="T35" fmla="*/ 78 h 491"/>
                <a:gd name="T36" fmla="*/ 419 w 1118"/>
                <a:gd name="T37" fmla="*/ 78 h 491"/>
                <a:gd name="T38" fmla="*/ 419 w 1118"/>
                <a:gd name="T39" fmla="*/ 413 h 491"/>
                <a:gd name="T40" fmla="*/ 693 w 1118"/>
                <a:gd name="T41" fmla="*/ 413 h 491"/>
                <a:gd name="T42" fmla="*/ 693 w 1118"/>
                <a:gd name="T43" fmla="*/ 336 h 491"/>
                <a:gd name="T44" fmla="*/ 514 w 1118"/>
                <a:gd name="T45" fmla="*/ 336 h 491"/>
                <a:gd name="T46" fmla="*/ 514 w 1118"/>
                <a:gd name="T47" fmla="*/ 282 h 491"/>
                <a:gd name="T48" fmla="*/ 637 w 1118"/>
                <a:gd name="T49" fmla="*/ 282 h 491"/>
                <a:gd name="T50" fmla="*/ 637 w 1118"/>
                <a:gd name="T51" fmla="*/ 208 h 491"/>
                <a:gd name="T52" fmla="*/ 514 w 1118"/>
                <a:gd name="T53" fmla="*/ 208 h 491"/>
                <a:gd name="T54" fmla="*/ 514 w 1118"/>
                <a:gd name="T55" fmla="*/ 154 h 491"/>
                <a:gd name="T56" fmla="*/ 688 w 1118"/>
                <a:gd name="T57" fmla="*/ 154 h 491"/>
                <a:gd name="T58" fmla="*/ 688 w 1118"/>
                <a:gd name="T59" fmla="*/ 78 h 491"/>
                <a:gd name="T60" fmla="*/ 371 w 1118"/>
                <a:gd name="T61" fmla="*/ 491 h 491"/>
                <a:gd name="T62" fmla="*/ 371 w 1118"/>
                <a:gd name="T63" fmla="*/ 0 h 491"/>
                <a:gd name="T64" fmla="*/ 350 w 1118"/>
                <a:gd name="T65" fmla="*/ 0 h 491"/>
                <a:gd name="T66" fmla="*/ 350 w 1118"/>
                <a:gd name="T67" fmla="*/ 491 h 491"/>
                <a:gd name="T68" fmla="*/ 371 w 1118"/>
                <a:gd name="T69" fmla="*/ 491 h 491"/>
                <a:gd name="T70" fmla="*/ 749 w 1118"/>
                <a:gd name="T71" fmla="*/ 491 h 491"/>
                <a:gd name="T72" fmla="*/ 749 w 1118"/>
                <a:gd name="T73" fmla="*/ 0 h 491"/>
                <a:gd name="T74" fmla="*/ 728 w 1118"/>
                <a:gd name="T75" fmla="*/ 0 h 491"/>
                <a:gd name="T76" fmla="*/ 728 w 1118"/>
                <a:gd name="T77" fmla="*/ 491 h 491"/>
                <a:gd name="T78" fmla="*/ 749 w 1118"/>
                <a:gd name="T79" fmla="*/ 491 h 491"/>
                <a:gd name="T80" fmla="*/ 797 w 1118"/>
                <a:gd name="T81" fmla="*/ 413 h 491"/>
                <a:gd name="T82" fmla="*/ 1013 w 1118"/>
                <a:gd name="T83" fmla="*/ 413 h 491"/>
                <a:gd name="T84" fmla="*/ 1118 w 1118"/>
                <a:gd name="T85" fmla="*/ 323 h 491"/>
                <a:gd name="T86" fmla="*/ 1049 w 1118"/>
                <a:gd name="T87" fmla="*/ 238 h 491"/>
                <a:gd name="T88" fmla="*/ 1045 w 1118"/>
                <a:gd name="T89" fmla="*/ 237 h 491"/>
                <a:gd name="T90" fmla="*/ 1049 w 1118"/>
                <a:gd name="T91" fmla="*/ 237 h 491"/>
                <a:gd name="T92" fmla="*/ 1097 w 1118"/>
                <a:gd name="T93" fmla="*/ 163 h 491"/>
                <a:gd name="T94" fmla="*/ 995 w 1118"/>
                <a:gd name="T95" fmla="*/ 78 h 491"/>
                <a:gd name="T96" fmla="*/ 797 w 1118"/>
                <a:gd name="T97" fmla="*/ 78 h 491"/>
                <a:gd name="T98" fmla="*/ 797 w 1118"/>
                <a:gd name="T99" fmla="*/ 413 h 491"/>
                <a:gd name="T100" fmla="*/ 892 w 1118"/>
                <a:gd name="T101" fmla="*/ 148 h 491"/>
                <a:gd name="T102" fmla="*/ 968 w 1118"/>
                <a:gd name="T103" fmla="*/ 148 h 491"/>
                <a:gd name="T104" fmla="*/ 999 w 1118"/>
                <a:gd name="T105" fmla="*/ 177 h 491"/>
                <a:gd name="T106" fmla="*/ 968 w 1118"/>
                <a:gd name="T107" fmla="*/ 206 h 491"/>
                <a:gd name="T108" fmla="*/ 892 w 1118"/>
                <a:gd name="T109" fmla="*/ 206 h 491"/>
                <a:gd name="T110" fmla="*/ 892 w 1118"/>
                <a:gd name="T111" fmla="*/ 148 h 491"/>
                <a:gd name="T112" fmla="*/ 984 w 1118"/>
                <a:gd name="T113" fmla="*/ 339 h 491"/>
                <a:gd name="T114" fmla="*/ 892 w 1118"/>
                <a:gd name="T115" fmla="*/ 339 h 491"/>
                <a:gd name="T116" fmla="*/ 892 w 1118"/>
                <a:gd name="T117" fmla="*/ 278 h 491"/>
                <a:gd name="T118" fmla="*/ 984 w 1118"/>
                <a:gd name="T119" fmla="*/ 278 h 491"/>
                <a:gd name="T120" fmla="*/ 1014 w 1118"/>
                <a:gd name="T121" fmla="*/ 308 h 491"/>
                <a:gd name="T122" fmla="*/ 984 w 1118"/>
                <a:gd name="T123" fmla="*/ 33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sv-SE" sz="1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5111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E9B01F-1D50-4A24-881E-61C3DE883F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4508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73B9F-DA76-46A6-96F9-DCA1C8A6FE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1866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9A950-7229-4D44-B8A0-FCEA86BEDB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9590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38846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88461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D9DC2-29FD-486F-A8AE-6C387CB337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6671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1F40E-83A1-44DE-BDDB-D4C05FA57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998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B5C9-C28E-4FCB-9EE4-82852ABE327C}" type="datetime1">
              <a:rPr lang="sv-SE"/>
              <a:pPr>
                <a:defRPr/>
              </a:pPr>
              <a:t>2014-03-31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sv-SE"/>
              <a:t>   </a:t>
            </a:r>
            <a:r>
              <a:rPr lang="sv-SE" b="0"/>
              <a:t>CEO OFFICE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0707-9D98-425C-BC6D-19580FF1B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750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D3C6E-21BA-4DF7-8C6D-793663EAD9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4080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C7E9A-0303-4A03-B74E-4611E8ACCE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3184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C0C57-18DD-4B5C-A131-319B8CB254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1523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1571E-9B06-4158-B1E1-7CA917156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979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9792-F7DD-434F-9432-2C710AC10D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7625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15900"/>
            <a:ext cx="2016125" cy="5805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97562" cy="5805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8E912-0457-4C2B-AB7D-61F6E1DE77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4922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11188" y="215900"/>
            <a:ext cx="8066087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1268413"/>
            <a:ext cx="3884612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3884613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1188" y="3721100"/>
            <a:ext cx="3884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21100"/>
            <a:ext cx="3884613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1188" y="6453188"/>
            <a:ext cx="6477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58888" y="6453188"/>
            <a:ext cx="6335712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360362" cy="196850"/>
          </a:xfrm>
        </p:spPr>
        <p:txBody>
          <a:bodyPr/>
          <a:lstStyle>
            <a:lvl1pPr>
              <a:defRPr/>
            </a:lvl1pPr>
          </a:lstStyle>
          <a:p>
            <a:fld id="{DCC9A7CD-26E1-49E9-8BCA-C82C6A3B1D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837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066087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3884612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3884613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21100"/>
            <a:ext cx="3884613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11188" y="6453188"/>
            <a:ext cx="6477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58888" y="6453188"/>
            <a:ext cx="6335712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360362" cy="196850"/>
          </a:xfrm>
        </p:spPr>
        <p:txBody>
          <a:bodyPr/>
          <a:lstStyle>
            <a:lvl1pPr>
              <a:defRPr/>
            </a:lvl1pPr>
          </a:lstStyle>
          <a:p>
            <a:fld id="{3797D8BB-AF79-45D1-BF1B-71512D03E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9828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066087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1188" y="1268413"/>
            <a:ext cx="7921625" cy="4752975"/>
          </a:xfrm>
        </p:spPr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188" y="6453188"/>
            <a:ext cx="6477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8888" y="6453188"/>
            <a:ext cx="6335712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360362" cy="196850"/>
          </a:xfrm>
        </p:spPr>
        <p:txBody>
          <a:bodyPr/>
          <a:lstStyle>
            <a:lvl1pPr>
              <a:defRPr/>
            </a:lvl1pPr>
          </a:lstStyle>
          <a:p>
            <a:fld id="{4B4A8E89-57A9-4102-B248-94D674C06E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3490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066087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268413"/>
            <a:ext cx="3884612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884613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188" y="6453188"/>
            <a:ext cx="6477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8888" y="6453188"/>
            <a:ext cx="6335712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Board Capital &amp; Liquidity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360362" cy="196850"/>
          </a:xfrm>
        </p:spPr>
        <p:txBody>
          <a:bodyPr/>
          <a:lstStyle>
            <a:lvl1pPr>
              <a:defRPr/>
            </a:lvl1pPr>
          </a:lstStyle>
          <a:p>
            <a:fld id="{DFBFCBBC-F22D-4830-8A98-1183AA8B25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558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38846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88461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A803-88EB-49AA-813D-645219925827}" type="datetime1">
              <a:rPr lang="sv-SE"/>
              <a:pPr>
                <a:defRPr/>
              </a:pPr>
              <a:t>2014-03-31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sv-SE"/>
              <a:t>   </a:t>
            </a:r>
            <a:r>
              <a:rPr lang="sv-SE" b="0"/>
              <a:t>CEO OFFICE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61923-D6EB-4C04-89D1-543BF5758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9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9ACD-8674-4EAB-A34B-2408521F8396}" type="datetime1">
              <a:rPr lang="sv-SE"/>
              <a:pPr>
                <a:defRPr/>
              </a:pPr>
              <a:t>2014-03-31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sv-SE"/>
              <a:t>   </a:t>
            </a:r>
            <a:r>
              <a:rPr lang="sv-SE" b="0"/>
              <a:t>CEO OFFICE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240C-1E5C-4647-A278-907CB7F01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5585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A1127-566B-4BBD-A0DA-4B3A4D2AF829}" type="datetime1">
              <a:rPr lang="sv-SE"/>
              <a:pPr>
                <a:defRPr/>
              </a:pPr>
              <a:t>2014-03-31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sv-SE"/>
              <a:t>   </a:t>
            </a:r>
            <a:r>
              <a:rPr lang="sv-SE" b="0"/>
              <a:t>CEO OFFICE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A8CD-5612-40FC-A702-4F6E8B428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342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12B8E-5AB9-400E-BB20-E32AA4A1A795}" type="datetime1">
              <a:rPr lang="sv-SE"/>
              <a:pPr>
                <a:defRPr/>
              </a:pPr>
              <a:t>2014-03-31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sv-SE"/>
              <a:t>   </a:t>
            </a:r>
            <a:r>
              <a:rPr lang="sv-SE" b="0"/>
              <a:t>CEO OFFICE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B2EF9-E1E6-44DB-88CB-BF8082A2B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827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76F56-1279-4B4D-876A-CC2D98859278}" type="datetime1">
              <a:rPr lang="sv-SE"/>
              <a:pPr>
                <a:defRPr/>
              </a:pPr>
              <a:t>2014-03-31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sv-SE"/>
              <a:t>   </a:t>
            </a:r>
            <a:r>
              <a:rPr lang="sv-SE" b="0"/>
              <a:t>CEO OFFICE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DA29-B1EE-4783-9280-6739BA1D9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768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142E-3B2A-42FC-A50D-6C4DF2ADE9FD}" type="datetime1">
              <a:rPr lang="sv-SE"/>
              <a:pPr>
                <a:defRPr/>
              </a:pPr>
              <a:t>2014-03-31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sv-SE"/>
              <a:t>   </a:t>
            </a:r>
            <a:r>
              <a:rPr lang="sv-SE" b="0"/>
              <a:t>CEO OFFICE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21754-2D4B-4ABD-93C8-DA08F00E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469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7921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 (not used) </a:t>
            </a:r>
          </a:p>
          <a:p>
            <a:pPr lvl="4"/>
            <a:r>
              <a:rPr lang="en-GB" smtClean="0"/>
              <a:t>Third level (not used)</a:t>
            </a:r>
          </a:p>
          <a:p>
            <a:pPr lvl="3"/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660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50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453188"/>
            <a:ext cx="6477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39788" eaLnBrk="0" hangingPunct="0">
              <a:spcBef>
                <a:spcPct val="0"/>
              </a:spcBef>
              <a:defRPr sz="1000" smtClean="0"/>
            </a:lvl1pPr>
          </a:lstStyle>
          <a:p>
            <a:pPr>
              <a:defRPr/>
            </a:pPr>
            <a:fld id="{530BBA2C-852A-43BD-A6A3-2DD05BBA9ECF}" type="datetime1">
              <a:rPr lang="sv-SE"/>
              <a:pPr>
                <a:defRPr/>
              </a:pPr>
              <a:t>2014-03-31</a:t>
            </a:fld>
            <a:endParaRPr lang="sv-SE"/>
          </a:p>
        </p:txBody>
      </p:sp>
      <p:sp>
        <p:nvSpPr>
          <p:cNvPr id="2350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453188"/>
            <a:ext cx="63357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39788" eaLnBrk="0" hangingPunct="0">
              <a:spcBef>
                <a:spcPct val="0"/>
              </a:spcBef>
              <a:defRPr sz="1000" b="1"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sv-SE"/>
              <a:t>   </a:t>
            </a:r>
            <a:r>
              <a:rPr lang="sv-SE" b="0"/>
              <a:t>CEO OFFICE</a:t>
            </a:r>
          </a:p>
        </p:txBody>
      </p:sp>
      <p:grpSp>
        <p:nvGrpSpPr>
          <p:cNvPr id="1030" name="Group 7"/>
          <p:cNvGrpSpPr>
            <a:grpSpLocks/>
          </p:cNvGrpSpPr>
          <p:nvPr/>
        </p:nvGrpSpPr>
        <p:grpSpPr bwMode="auto">
          <a:xfrm>
            <a:off x="7772400" y="6238875"/>
            <a:ext cx="760413" cy="619125"/>
            <a:chOff x="4876" y="3929"/>
            <a:chExt cx="481" cy="391"/>
          </a:xfrm>
        </p:grpSpPr>
        <p:sp>
          <p:nvSpPr>
            <p:cNvPr id="1035" name="Rectangle 8"/>
            <p:cNvSpPr>
              <a:spLocks noChangeArrowheads="1"/>
            </p:cNvSpPr>
            <p:nvPr userDrawn="1"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6" name="Freeform 9"/>
            <p:cNvSpPr>
              <a:spLocks noEditPoints="1"/>
            </p:cNvSpPr>
            <p:nvPr userDrawn="1"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22 w 1118"/>
                <a:gd name="T1" fmla="*/ 10 h 491"/>
                <a:gd name="T2" fmla="*/ 18 w 1118"/>
                <a:gd name="T3" fmla="*/ 13 h 491"/>
                <a:gd name="T4" fmla="*/ 12 w 1118"/>
                <a:gd name="T5" fmla="*/ 11 h 491"/>
                <a:gd name="T6" fmla="*/ 8 w 1118"/>
                <a:gd name="T7" fmla="*/ 12 h 491"/>
                <a:gd name="T8" fmla="*/ 11 w 1118"/>
                <a:gd name="T9" fmla="*/ 15 h 491"/>
                <a:gd name="T10" fmla="*/ 17 w 1118"/>
                <a:gd name="T11" fmla="*/ 17 h 491"/>
                <a:gd name="T12" fmla="*/ 24 w 1118"/>
                <a:gd name="T13" fmla="*/ 24 h 491"/>
                <a:gd name="T14" fmla="*/ 12 w 1118"/>
                <a:gd name="T15" fmla="*/ 32 h 491"/>
                <a:gd name="T16" fmla="*/ 0 w 1118"/>
                <a:gd name="T17" fmla="*/ 27 h 491"/>
                <a:gd name="T18" fmla="*/ 5 w 1118"/>
                <a:gd name="T19" fmla="*/ 24 h 491"/>
                <a:gd name="T20" fmla="*/ 12 w 1118"/>
                <a:gd name="T21" fmla="*/ 27 h 491"/>
                <a:gd name="T22" fmla="*/ 17 w 1118"/>
                <a:gd name="T23" fmla="*/ 25 h 491"/>
                <a:gd name="T24" fmla="*/ 14 w 1118"/>
                <a:gd name="T25" fmla="*/ 23 h 491"/>
                <a:gd name="T26" fmla="*/ 8 w 1118"/>
                <a:gd name="T27" fmla="*/ 22 h 491"/>
                <a:gd name="T28" fmla="*/ 1 w 1118"/>
                <a:gd name="T29" fmla="*/ 14 h 491"/>
                <a:gd name="T30" fmla="*/ 12 w 1118"/>
                <a:gd name="T31" fmla="*/ 6 h 491"/>
                <a:gd name="T32" fmla="*/ 22 w 1118"/>
                <a:gd name="T33" fmla="*/ 10 h 491"/>
                <a:gd name="T34" fmla="*/ 50 w 1118"/>
                <a:gd name="T35" fmla="*/ 6 h 491"/>
                <a:gd name="T36" fmla="*/ 31 w 1118"/>
                <a:gd name="T37" fmla="*/ 6 h 491"/>
                <a:gd name="T38" fmla="*/ 31 w 1118"/>
                <a:gd name="T39" fmla="*/ 32 h 491"/>
                <a:gd name="T40" fmla="*/ 51 w 1118"/>
                <a:gd name="T41" fmla="*/ 32 h 491"/>
                <a:gd name="T42" fmla="*/ 51 w 1118"/>
                <a:gd name="T43" fmla="*/ 26 h 491"/>
                <a:gd name="T44" fmla="*/ 38 w 1118"/>
                <a:gd name="T45" fmla="*/ 26 h 491"/>
                <a:gd name="T46" fmla="*/ 38 w 1118"/>
                <a:gd name="T47" fmla="*/ 22 h 491"/>
                <a:gd name="T48" fmla="*/ 47 w 1118"/>
                <a:gd name="T49" fmla="*/ 22 h 491"/>
                <a:gd name="T50" fmla="*/ 47 w 1118"/>
                <a:gd name="T51" fmla="*/ 16 h 491"/>
                <a:gd name="T52" fmla="*/ 38 w 1118"/>
                <a:gd name="T53" fmla="*/ 16 h 491"/>
                <a:gd name="T54" fmla="*/ 38 w 1118"/>
                <a:gd name="T55" fmla="*/ 12 h 491"/>
                <a:gd name="T56" fmla="*/ 50 w 1118"/>
                <a:gd name="T57" fmla="*/ 12 h 491"/>
                <a:gd name="T58" fmla="*/ 50 w 1118"/>
                <a:gd name="T59" fmla="*/ 6 h 491"/>
                <a:gd name="T60" fmla="*/ 27 w 1118"/>
                <a:gd name="T61" fmla="*/ 38 h 491"/>
                <a:gd name="T62" fmla="*/ 27 w 1118"/>
                <a:gd name="T63" fmla="*/ 0 h 491"/>
                <a:gd name="T64" fmla="*/ 26 w 1118"/>
                <a:gd name="T65" fmla="*/ 0 h 491"/>
                <a:gd name="T66" fmla="*/ 26 w 1118"/>
                <a:gd name="T67" fmla="*/ 38 h 491"/>
                <a:gd name="T68" fmla="*/ 27 w 1118"/>
                <a:gd name="T69" fmla="*/ 38 h 491"/>
                <a:gd name="T70" fmla="*/ 55 w 1118"/>
                <a:gd name="T71" fmla="*/ 38 h 491"/>
                <a:gd name="T72" fmla="*/ 55 w 1118"/>
                <a:gd name="T73" fmla="*/ 0 h 491"/>
                <a:gd name="T74" fmla="*/ 53 w 1118"/>
                <a:gd name="T75" fmla="*/ 0 h 491"/>
                <a:gd name="T76" fmla="*/ 53 w 1118"/>
                <a:gd name="T77" fmla="*/ 38 h 491"/>
                <a:gd name="T78" fmla="*/ 55 w 1118"/>
                <a:gd name="T79" fmla="*/ 38 h 491"/>
                <a:gd name="T80" fmla="*/ 59 w 1118"/>
                <a:gd name="T81" fmla="*/ 32 h 491"/>
                <a:gd name="T82" fmla="*/ 75 w 1118"/>
                <a:gd name="T83" fmla="*/ 32 h 491"/>
                <a:gd name="T84" fmla="*/ 82 w 1118"/>
                <a:gd name="T85" fmla="*/ 25 h 491"/>
                <a:gd name="T86" fmla="*/ 77 w 1118"/>
                <a:gd name="T87" fmla="*/ 18 h 491"/>
                <a:gd name="T88" fmla="*/ 77 w 1118"/>
                <a:gd name="T89" fmla="*/ 18 h 491"/>
                <a:gd name="T90" fmla="*/ 77 w 1118"/>
                <a:gd name="T91" fmla="*/ 18 h 491"/>
                <a:gd name="T92" fmla="*/ 80 w 1118"/>
                <a:gd name="T93" fmla="*/ 12 h 491"/>
                <a:gd name="T94" fmla="*/ 73 w 1118"/>
                <a:gd name="T95" fmla="*/ 6 h 491"/>
                <a:gd name="T96" fmla="*/ 59 w 1118"/>
                <a:gd name="T97" fmla="*/ 6 h 491"/>
                <a:gd name="T98" fmla="*/ 59 w 1118"/>
                <a:gd name="T99" fmla="*/ 32 h 491"/>
                <a:gd name="T100" fmla="*/ 66 w 1118"/>
                <a:gd name="T101" fmla="*/ 11 h 491"/>
                <a:gd name="T102" fmla="*/ 71 w 1118"/>
                <a:gd name="T103" fmla="*/ 11 h 491"/>
                <a:gd name="T104" fmla="*/ 73 w 1118"/>
                <a:gd name="T105" fmla="*/ 14 h 491"/>
                <a:gd name="T106" fmla="*/ 71 w 1118"/>
                <a:gd name="T107" fmla="*/ 16 h 491"/>
                <a:gd name="T108" fmla="*/ 66 w 1118"/>
                <a:gd name="T109" fmla="*/ 16 h 491"/>
                <a:gd name="T110" fmla="*/ 66 w 1118"/>
                <a:gd name="T111" fmla="*/ 11 h 491"/>
                <a:gd name="T112" fmla="*/ 72 w 1118"/>
                <a:gd name="T113" fmla="*/ 26 h 491"/>
                <a:gd name="T114" fmla="*/ 66 w 1118"/>
                <a:gd name="T115" fmla="*/ 26 h 491"/>
                <a:gd name="T116" fmla="*/ 66 w 1118"/>
                <a:gd name="T117" fmla="*/ 21 h 491"/>
                <a:gd name="T118" fmla="*/ 72 w 1118"/>
                <a:gd name="T119" fmla="*/ 21 h 491"/>
                <a:gd name="T120" fmla="*/ 75 w 1118"/>
                <a:gd name="T121" fmla="*/ 24 h 491"/>
                <a:gd name="T122" fmla="*/ 72 w 1118"/>
                <a:gd name="T123" fmla="*/ 26 h 4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7772400" y="6238875"/>
            <a:ext cx="760413" cy="619125"/>
            <a:chOff x="4876" y="3929"/>
            <a:chExt cx="481" cy="391"/>
          </a:xfrm>
        </p:grpSpPr>
        <p:sp>
          <p:nvSpPr>
            <p:cNvPr id="1033" name="Rectangle 11"/>
            <p:cNvSpPr>
              <a:spLocks noChangeArrowheads="1"/>
            </p:cNvSpPr>
            <p:nvPr userDrawn="1"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" name="Freeform 12"/>
            <p:cNvSpPr>
              <a:spLocks noEditPoints="1"/>
            </p:cNvSpPr>
            <p:nvPr userDrawn="1"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22 w 1118"/>
                <a:gd name="T1" fmla="*/ 10 h 491"/>
                <a:gd name="T2" fmla="*/ 18 w 1118"/>
                <a:gd name="T3" fmla="*/ 13 h 491"/>
                <a:gd name="T4" fmla="*/ 12 w 1118"/>
                <a:gd name="T5" fmla="*/ 11 h 491"/>
                <a:gd name="T6" fmla="*/ 8 w 1118"/>
                <a:gd name="T7" fmla="*/ 12 h 491"/>
                <a:gd name="T8" fmla="*/ 11 w 1118"/>
                <a:gd name="T9" fmla="*/ 15 h 491"/>
                <a:gd name="T10" fmla="*/ 17 w 1118"/>
                <a:gd name="T11" fmla="*/ 17 h 491"/>
                <a:gd name="T12" fmla="*/ 24 w 1118"/>
                <a:gd name="T13" fmla="*/ 24 h 491"/>
                <a:gd name="T14" fmla="*/ 12 w 1118"/>
                <a:gd name="T15" fmla="*/ 32 h 491"/>
                <a:gd name="T16" fmla="*/ 0 w 1118"/>
                <a:gd name="T17" fmla="*/ 27 h 491"/>
                <a:gd name="T18" fmla="*/ 5 w 1118"/>
                <a:gd name="T19" fmla="*/ 24 h 491"/>
                <a:gd name="T20" fmla="*/ 12 w 1118"/>
                <a:gd name="T21" fmla="*/ 27 h 491"/>
                <a:gd name="T22" fmla="*/ 17 w 1118"/>
                <a:gd name="T23" fmla="*/ 25 h 491"/>
                <a:gd name="T24" fmla="*/ 14 w 1118"/>
                <a:gd name="T25" fmla="*/ 23 h 491"/>
                <a:gd name="T26" fmla="*/ 8 w 1118"/>
                <a:gd name="T27" fmla="*/ 22 h 491"/>
                <a:gd name="T28" fmla="*/ 1 w 1118"/>
                <a:gd name="T29" fmla="*/ 14 h 491"/>
                <a:gd name="T30" fmla="*/ 12 w 1118"/>
                <a:gd name="T31" fmla="*/ 6 h 491"/>
                <a:gd name="T32" fmla="*/ 22 w 1118"/>
                <a:gd name="T33" fmla="*/ 10 h 491"/>
                <a:gd name="T34" fmla="*/ 50 w 1118"/>
                <a:gd name="T35" fmla="*/ 6 h 491"/>
                <a:gd name="T36" fmla="*/ 31 w 1118"/>
                <a:gd name="T37" fmla="*/ 6 h 491"/>
                <a:gd name="T38" fmla="*/ 31 w 1118"/>
                <a:gd name="T39" fmla="*/ 32 h 491"/>
                <a:gd name="T40" fmla="*/ 51 w 1118"/>
                <a:gd name="T41" fmla="*/ 32 h 491"/>
                <a:gd name="T42" fmla="*/ 51 w 1118"/>
                <a:gd name="T43" fmla="*/ 26 h 491"/>
                <a:gd name="T44" fmla="*/ 38 w 1118"/>
                <a:gd name="T45" fmla="*/ 26 h 491"/>
                <a:gd name="T46" fmla="*/ 38 w 1118"/>
                <a:gd name="T47" fmla="*/ 22 h 491"/>
                <a:gd name="T48" fmla="*/ 47 w 1118"/>
                <a:gd name="T49" fmla="*/ 22 h 491"/>
                <a:gd name="T50" fmla="*/ 47 w 1118"/>
                <a:gd name="T51" fmla="*/ 16 h 491"/>
                <a:gd name="T52" fmla="*/ 38 w 1118"/>
                <a:gd name="T53" fmla="*/ 16 h 491"/>
                <a:gd name="T54" fmla="*/ 38 w 1118"/>
                <a:gd name="T55" fmla="*/ 12 h 491"/>
                <a:gd name="T56" fmla="*/ 50 w 1118"/>
                <a:gd name="T57" fmla="*/ 12 h 491"/>
                <a:gd name="T58" fmla="*/ 50 w 1118"/>
                <a:gd name="T59" fmla="*/ 6 h 491"/>
                <a:gd name="T60" fmla="*/ 27 w 1118"/>
                <a:gd name="T61" fmla="*/ 38 h 491"/>
                <a:gd name="T62" fmla="*/ 27 w 1118"/>
                <a:gd name="T63" fmla="*/ 0 h 491"/>
                <a:gd name="T64" fmla="*/ 26 w 1118"/>
                <a:gd name="T65" fmla="*/ 0 h 491"/>
                <a:gd name="T66" fmla="*/ 26 w 1118"/>
                <a:gd name="T67" fmla="*/ 38 h 491"/>
                <a:gd name="T68" fmla="*/ 27 w 1118"/>
                <a:gd name="T69" fmla="*/ 38 h 491"/>
                <a:gd name="T70" fmla="*/ 55 w 1118"/>
                <a:gd name="T71" fmla="*/ 38 h 491"/>
                <a:gd name="T72" fmla="*/ 55 w 1118"/>
                <a:gd name="T73" fmla="*/ 0 h 491"/>
                <a:gd name="T74" fmla="*/ 53 w 1118"/>
                <a:gd name="T75" fmla="*/ 0 h 491"/>
                <a:gd name="T76" fmla="*/ 53 w 1118"/>
                <a:gd name="T77" fmla="*/ 38 h 491"/>
                <a:gd name="T78" fmla="*/ 55 w 1118"/>
                <a:gd name="T79" fmla="*/ 38 h 491"/>
                <a:gd name="T80" fmla="*/ 59 w 1118"/>
                <a:gd name="T81" fmla="*/ 32 h 491"/>
                <a:gd name="T82" fmla="*/ 75 w 1118"/>
                <a:gd name="T83" fmla="*/ 32 h 491"/>
                <a:gd name="T84" fmla="*/ 82 w 1118"/>
                <a:gd name="T85" fmla="*/ 25 h 491"/>
                <a:gd name="T86" fmla="*/ 77 w 1118"/>
                <a:gd name="T87" fmla="*/ 18 h 491"/>
                <a:gd name="T88" fmla="*/ 77 w 1118"/>
                <a:gd name="T89" fmla="*/ 18 h 491"/>
                <a:gd name="T90" fmla="*/ 77 w 1118"/>
                <a:gd name="T91" fmla="*/ 18 h 491"/>
                <a:gd name="T92" fmla="*/ 80 w 1118"/>
                <a:gd name="T93" fmla="*/ 12 h 491"/>
                <a:gd name="T94" fmla="*/ 73 w 1118"/>
                <a:gd name="T95" fmla="*/ 6 h 491"/>
                <a:gd name="T96" fmla="*/ 59 w 1118"/>
                <a:gd name="T97" fmla="*/ 6 h 491"/>
                <a:gd name="T98" fmla="*/ 59 w 1118"/>
                <a:gd name="T99" fmla="*/ 32 h 491"/>
                <a:gd name="T100" fmla="*/ 66 w 1118"/>
                <a:gd name="T101" fmla="*/ 11 h 491"/>
                <a:gd name="T102" fmla="*/ 71 w 1118"/>
                <a:gd name="T103" fmla="*/ 11 h 491"/>
                <a:gd name="T104" fmla="*/ 73 w 1118"/>
                <a:gd name="T105" fmla="*/ 14 h 491"/>
                <a:gd name="T106" fmla="*/ 71 w 1118"/>
                <a:gd name="T107" fmla="*/ 16 h 491"/>
                <a:gd name="T108" fmla="*/ 66 w 1118"/>
                <a:gd name="T109" fmla="*/ 16 h 491"/>
                <a:gd name="T110" fmla="*/ 66 w 1118"/>
                <a:gd name="T111" fmla="*/ 11 h 491"/>
                <a:gd name="T112" fmla="*/ 72 w 1118"/>
                <a:gd name="T113" fmla="*/ 26 h 491"/>
                <a:gd name="T114" fmla="*/ 66 w 1118"/>
                <a:gd name="T115" fmla="*/ 26 h 491"/>
                <a:gd name="T116" fmla="*/ 66 w 1118"/>
                <a:gd name="T117" fmla="*/ 21 h 491"/>
                <a:gd name="T118" fmla="*/ 72 w 1118"/>
                <a:gd name="T119" fmla="*/ 21 h 491"/>
                <a:gd name="T120" fmla="*/ 75 w 1118"/>
                <a:gd name="T121" fmla="*/ 24 h 491"/>
                <a:gd name="T122" fmla="*/ 72 w 1118"/>
                <a:gd name="T123" fmla="*/ 26 h 4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009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53188"/>
            <a:ext cx="3603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39788" eaLnBrk="0" hangingPunct="0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A8FC80F3-518A-4FA7-AF2D-8119B4E51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defTabSz="95567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5567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2pPr>
      <a:lvl3pPr algn="l" defTabSz="95567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3pPr>
      <a:lvl4pPr algn="l" defTabSz="95567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4pPr>
      <a:lvl5pPr algn="l" defTabSz="95567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5pPr>
      <a:lvl6pPr marL="457200"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6pPr>
      <a:lvl7pPr marL="914400"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7pPr>
      <a:lvl8pPr marL="1371600"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8pPr>
      <a:lvl9pPr marL="1828800"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9pPr>
    </p:titleStyle>
    <p:bodyStyle>
      <a:lvl1pPr marL="342900" indent="-342900" algn="l" defTabSz="841375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defTabSz="841375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kumimoji="1">
          <a:solidFill>
            <a:schemeClr val="tx1"/>
          </a:solidFill>
          <a:latin typeface="+mn-lt"/>
        </a:defRPr>
      </a:lvl2pPr>
      <a:lvl3pPr marL="514350" indent="-266700" algn="l" defTabSz="841375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kumimoji="1">
          <a:solidFill>
            <a:schemeClr val="tx1"/>
          </a:solidFill>
          <a:latin typeface="+mn-lt"/>
        </a:defRPr>
      </a:lvl3pPr>
      <a:lvl4pPr marL="762000" indent="-238125" algn="l" defTabSz="841375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kumimoji="1">
          <a:solidFill>
            <a:schemeClr val="tx1"/>
          </a:solidFill>
          <a:latin typeface="+mn-lt"/>
        </a:defRPr>
      </a:lvl4pPr>
      <a:lvl5pPr marL="1047750" indent="-257175" algn="l" defTabSz="841375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kumimoji="1">
          <a:solidFill>
            <a:schemeClr val="tx1"/>
          </a:solidFill>
          <a:latin typeface="+mn-lt"/>
        </a:defRPr>
      </a:lvl5pPr>
      <a:lvl6pPr marL="15049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6pPr>
      <a:lvl7pPr marL="19621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7pPr>
      <a:lvl8pPr marL="24193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8pPr>
      <a:lvl9pPr marL="28765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7921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 (not used) </a:t>
            </a:r>
          </a:p>
          <a:p>
            <a:pPr lvl="4"/>
            <a:r>
              <a:rPr lang="en-GB" smtClean="0"/>
              <a:t>Third level (not used)</a:t>
            </a:r>
          </a:p>
          <a:p>
            <a:pPr lvl="3"/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660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50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453188"/>
            <a:ext cx="6477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39788" eaLnBrk="0" hangingPunct="0">
              <a:spcBef>
                <a:spcPct val="0"/>
              </a:spcBef>
              <a:defRPr sz="1000" smtClean="0"/>
            </a:lvl1pPr>
          </a:lstStyle>
          <a:p>
            <a:pPr>
              <a:defRPr/>
            </a:pPr>
            <a:fld id="{530BBA2C-852A-43BD-A6A3-2DD05BBA9ECF}" type="datetime1">
              <a:rPr lang="sv-SE">
                <a:solidFill>
                  <a:srgbClr val="000000"/>
                </a:solidFill>
              </a:rPr>
              <a:pPr>
                <a:defRPr/>
              </a:pPr>
              <a:t>2014-03-31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2350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453188"/>
            <a:ext cx="63357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39788" eaLnBrk="0" hangingPunct="0">
              <a:spcBef>
                <a:spcPct val="0"/>
              </a:spcBef>
              <a:defRPr sz="1000" b="1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</a:t>
            </a:r>
            <a:r>
              <a:rPr lang="sv-SE">
                <a:solidFill>
                  <a:srgbClr val="000000"/>
                </a:solidFill>
              </a:rPr>
              <a:t>   </a:t>
            </a:r>
            <a:r>
              <a:rPr lang="sv-SE" b="0">
                <a:solidFill>
                  <a:srgbClr val="000000"/>
                </a:solidFill>
              </a:rPr>
              <a:t>CEO OFFICE</a:t>
            </a:r>
          </a:p>
        </p:txBody>
      </p:sp>
      <p:grpSp>
        <p:nvGrpSpPr>
          <p:cNvPr id="1030" name="Group 7"/>
          <p:cNvGrpSpPr>
            <a:grpSpLocks/>
          </p:cNvGrpSpPr>
          <p:nvPr/>
        </p:nvGrpSpPr>
        <p:grpSpPr bwMode="auto">
          <a:xfrm>
            <a:off x="7772400" y="6238875"/>
            <a:ext cx="760413" cy="619125"/>
            <a:chOff x="4876" y="3929"/>
            <a:chExt cx="481" cy="391"/>
          </a:xfrm>
        </p:grpSpPr>
        <p:sp>
          <p:nvSpPr>
            <p:cNvPr id="1035" name="Rectangle 8"/>
            <p:cNvSpPr>
              <a:spLocks noChangeArrowheads="1"/>
            </p:cNvSpPr>
            <p:nvPr userDrawn="1"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6" name="Freeform 9"/>
            <p:cNvSpPr>
              <a:spLocks noEditPoints="1"/>
            </p:cNvSpPr>
            <p:nvPr userDrawn="1"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22 w 1118"/>
                <a:gd name="T1" fmla="*/ 10 h 491"/>
                <a:gd name="T2" fmla="*/ 18 w 1118"/>
                <a:gd name="T3" fmla="*/ 13 h 491"/>
                <a:gd name="T4" fmla="*/ 12 w 1118"/>
                <a:gd name="T5" fmla="*/ 11 h 491"/>
                <a:gd name="T6" fmla="*/ 8 w 1118"/>
                <a:gd name="T7" fmla="*/ 12 h 491"/>
                <a:gd name="T8" fmla="*/ 11 w 1118"/>
                <a:gd name="T9" fmla="*/ 15 h 491"/>
                <a:gd name="T10" fmla="*/ 17 w 1118"/>
                <a:gd name="T11" fmla="*/ 17 h 491"/>
                <a:gd name="T12" fmla="*/ 24 w 1118"/>
                <a:gd name="T13" fmla="*/ 24 h 491"/>
                <a:gd name="T14" fmla="*/ 12 w 1118"/>
                <a:gd name="T15" fmla="*/ 32 h 491"/>
                <a:gd name="T16" fmla="*/ 0 w 1118"/>
                <a:gd name="T17" fmla="*/ 27 h 491"/>
                <a:gd name="T18" fmla="*/ 5 w 1118"/>
                <a:gd name="T19" fmla="*/ 24 h 491"/>
                <a:gd name="T20" fmla="*/ 12 w 1118"/>
                <a:gd name="T21" fmla="*/ 27 h 491"/>
                <a:gd name="T22" fmla="*/ 17 w 1118"/>
                <a:gd name="T23" fmla="*/ 25 h 491"/>
                <a:gd name="T24" fmla="*/ 14 w 1118"/>
                <a:gd name="T25" fmla="*/ 23 h 491"/>
                <a:gd name="T26" fmla="*/ 8 w 1118"/>
                <a:gd name="T27" fmla="*/ 22 h 491"/>
                <a:gd name="T28" fmla="*/ 1 w 1118"/>
                <a:gd name="T29" fmla="*/ 14 h 491"/>
                <a:gd name="T30" fmla="*/ 12 w 1118"/>
                <a:gd name="T31" fmla="*/ 6 h 491"/>
                <a:gd name="T32" fmla="*/ 22 w 1118"/>
                <a:gd name="T33" fmla="*/ 10 h 491"/>
                <a:gd name="T34" fmla="*/ 50 w 1118"/>
                <a:gd name="T35" fmla="*/ 6 h 491"/>
                <a:gd name="T36" fmla="*/ 31 w 1118"/>
                <a:gd name="T37" fmla="*/ 6 h 491"/>
                <a:gd name="T38" fmla="*/ 31 w 1118"/>
                <a:gd name="T39" fmla="*/ 32 h 491"/>
                <a:gd name="T40" fmla="*/ 51 w 1118"/>
                <a:gd name="T41" fmla="*/ 32 h 491"/>
                <a:gd name="T42" fmla="*/ 51 w 1118"/>
                <a:gd name="T43" fmla="*/ 26 h 491"/>
                <a:gd name="T44" fmla="*/ 38 w 1118"/>
                <a:gd name="T45" fmla="*/ 26 h 491"/>
                <a:gd name="T46" fmla="*/ 38 w 1118"/>
                <a:gd name="T47" fmla="*/ 22 h 491"/>
                <a:gd name="T48" fmla="*/ 47 w 1118"/>
                <a:gd name="T49" fmla="*/ 22 h 491"/>
                <a:gd name="T50" fmla="*/ 47 w 1118"/>
                <a:gd name="T51" fmla="*/ 16 h 491"/>
                <a:gd name="T52" fmla="*/ 38 w 1118"/>
                <a:gd name="T53" fmla="*/ 16 h 491"/>
                <a:gd name="T54" fmla="*/ 38 w 1118"/>
                <a:gd name="T55" fmla="*/ 12 h 491"/>
                <a:gd name="T56" fmla="*/ 50 w 1118"/>
                <a:gd name="T57" fmla="*/ 12 h 491"/>
                <a:gd name="T58" fmla="*/ 50 w 1118"/>
                <a:gd name="T59" fmla="*/ 6 h 491"/>
                <a:gd name="T60" fmla="*/ 27 w 1118"/>
                <a:gd name="T61" fmla="*/ 38 h 491"/>
                <a:gd name="T62" fmla="*/ 27 w 1118"/>
                <a:gd name="T63" fmla="*/ 0 h 491"/>
                <a:gd name="T64" fmla="*/ 26 w 1118"/>
                <a:gd name="T65" fmla="*/ 0 h 491"/>
                <a:gd name="T66" fmla="*/ 26 w 1118"/>
                <a:gd name="T67" fmla="*/ 38 h 491"/>
                <a:gd name="T68" fmla="*/ 27 w 1118"/>
                <a:gd name="T69" fmla="*/ 38 h 491"/>
                <a:gd name="T70" fmla="*/ 55 w 1118"/>
                <a:gd name="T71" fmla="*/ 38 h 491"/>
                <a:gd name="T72" fmla="*/ 55 w 1118"/>
                <a:gd name="T73" fmla="*/ 0 h 491"/>
                <a:gd name="T74" fmla="*/ 53 w 1118"/>
                <a:gd name="T75" fmla="*/ 0 h 491"/>
                <a:gd name="T76" fmla="*/ 53 w 1118"/>
                <a:gd name="T77" fmla="*/ 38 h 491"/>
                <a:gd name="T78" fmla="*/ 55 w 1118"/>
                <a:gd name="T79" fmla="*/ 38 h 491"/>
                <a:gd name="T80" fmla="*/ 59 w 1118"/>
                <a:gd name="T81" fmla="*/ 32 h 491"/>
                <a:gd name="T82" fmla="*/ 75 w 1118"/>
                <a:gd name="T83" fmla="*/ 32 h 491"/>
                <a:gd name="T84" fmla="*/ 82 w 1118"/>
                <a:gd name="T85" fmla="*/ 25 h 491"/>
                <a:gd name="T86" fmla="*/ 77 w 1118"/>
                <a:gd name="T87" fmla="*/ 18 h 491"/>
                <a:gd name="T88" fmla="*/ 77 w 1118"/>
                <a:gd name="T89" fmla="*/ 18 h 491"/>
                <a:gd name="T90" fmla="*/ 77 w 1118"/>
                <a:gd name="T91" fmla="*/ 18 h 491"/>
                <a:gd name="T92" fmla="*/ 80 w 1118"/>
                <a:gd name="T93" fmla="*/ 12 h 491"/>
                <a:gd name="T94" fmla="*/ 73 w 1118"/>
                <a:gd name="T95" fmla="*/ 6 h 491"/>
                <a:gd name="T96" fmla="*/ 59 w 1118"/>
                <a:gd name="T97" fmla="*/ 6 h 491"/>
                <a:gd name="T98" fmla="*/ 59 w 1118"/>
                <a:gd name="T99" fmla="*/ 32 h 491"/>
                <a:gd name="T100" fmla="*/ 66 w 1118"/>
                <a:gd name="T101" fmla="*/ 11 h 491"/>
                <a:gd name="T102" fmla="*/ 71 w 1118"/>
                <a:gd name="T103" fmla="*/ 11 h 491"/>
                <a:gd name="T104" fmla="*/ 73 w 1118"/>
                <a:gd name="T105" fmla="*/ 14 h 491"/>
                <a:gd name="T106" fmla="*/ 71 w 1118"/>
                <a:gd name="T107" fmla="*/ 16 h 491"/>
                <a:gd name="T108" fmla="*/ 66 w 1118"/>
                <a:gd name="T109" fmla="*/ 16 h 491"/>
                <a:gd name="T110" fmla="*/ 66 w 1118"/>
                <a:gd name="T111" fmla="*/ 11 h 491"/>
                <a:gd name="T112" fmla="*/ 72 w 1118"/>
                <a:gd name="T113" fmla="*/ 26 h 491"/>
                <a:gd name="T114" fmla="*/ 66 w 1118"/>
                <a:gd name="T115" fmla="*/ 26 h 491"/>
                <a:gd name="T116" fmla="*/ 66 w 1118"/>
                <a:gd name="T117" fmla="*/ 21 h 491"/>
                <a:gd name="T118" fmla="*/ 72 w 1118"/>
                <a:gd name="T119" fmla="*/ 21 h 491"/>
                <a:gd name="T120" fmla="*/ 75 w 1118"/>
                <a:gd name="T121" fmla="*/ 24 h 491"/>
                <a:gd name="T122" fmla="*/ 72 w 1118"/>
                <a:gd name="T123" fmla="*/ 26 h 4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7772400" y="6238875"/>
            <a:ext cx="760413" cy="619125"/>
            <a:chOff x="4876" y="3929"/>
            <a:chExt cx="481" cy="391"/>
          </a:xfrm>
        </p:grpSpPr>
        <p:sp>
          <p:nvSpPr>
            <p:cNvPr id="1033" name="Rectangle 11"/>
            <p:cNvSpPr>
              <a:spLocks noChangeArrowheads="1"/>
            </p:cNvSpPr>
            <p:nvPr userDrawn="1"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4" name="Freeform 12"/>
            <p:cNvSpPr>
              <a:spLocks noEditPoints="1"/>
            </p:cNvSpPr>
            <p:nvPr userDrawn="1"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22 w 1118"/>
                <a:gd name="T1" fmla="*/ 10 h 491"/>
                <a:gd name="T2" fmla="*/ 18 w 1118"/>
                <a:gd name="T3" fmla="*/ 13 h 491"/>
                <a:gd name="T4" fmla="*/ 12 w 1118"/>
                <a:gd name="T5" fmla="*/ 11 h 491"/>
                <a:gd name="T6" fmla="*/ 8 w 1118"/>
                <a:gd name="T7" fmla="*/ 12 h 491"/>
                <a:gd name="T8" fmla="*/ 11 w 1118"/>
                <a:gd name="T9" fmla="*/ 15 h 491"/>
                <a:gd name="T10" fmla="*/ 17 w 1118"/>
                <a:gd name="T11" fmla="*/ 17 h 491"/>
                <a:gd name="T12" fmla="*/ 24 w 1118"/>
                <a:gd name="T13" fmla="*/ 24 h 491"/>
                <a:gd name="T14" fmla="*/ 12 w 1118"/>
                <a:gd name="T15" fmla="*/ 32 h 491"/>
                <a:gd name="T16" fmla="*/ 0 w 1118"/>
                <a:gd name="T17" fmla="*/ 27 h 491"/>
                <a:gd name="T18" fmla="*/ 5 w 1118"/>
                <a:gd name="T19" fmla="*/ 24 h 491"/>
                <a:gd name="T20" fmla="*/ 12 w 1118"/>
                <a:gd name="T21" fmla="*/ 27 h 491"/>
                <a:gd name="T22" fmla="*/ 17 w 1118"/>
                <a:gd name="T23" fmla="*/ 25 h 491"/>
                <a:gd name="T24" fmla="*/ 14 w 1118"/>
                <a:gd name="T25" fmla="*/ 23 h 491"/>
                <a:gd name="T26" fmla="*/ 8 w 1118"/>
                <a:gd name="T27" fmla="*/ 22 h 491"/>
                <a:gd name="T28" fmla="*/ 1 w 1118"/>
                <a:gd name="T29" fmla="*/ 14 h 491"/>
                <a:gd name="T30" fmla="*/ 12 w 1118"/>
                <a:gd name="T31" fmla="*/ 6 h 491"/>
                <a:gd name="T32" fmla="*/ 22 w 1118"/>
                <a:gd name="T33" fmla="*/ 10 h 491"/>
                <a:gd name="T34" fmla="*/ 50 w 1118"/>
                <a:gd name="T35" fmla="*/ 6 h 491"/>
                <a:gd name="T36" fmla="*/ 31 w 1118"/>
                <a:gd name="T37" fmla="*/ 6 h 491"/>
                <a:gd name="T38" fmla="*/ 31 w 1118"/>
                <a:gd name="T39" fmla="*/ 32 h 491"/>
                <a:gd name="T40" fmla="*/ 51 w 1118"/>
                <a:gd name="T41" fmla="*/ 32 h 491"/>
                <a:gd name="T42" fmla="*/ 51 w 1118"/>
                <a:gd name="T43" fmla="*/ 26 h 491"/>
                <a:gd name="T44" fmla="*/ 38 w 1118"/>
                <a:gd name="T45" fmla="*/ 26 h 491"/>
                <a:gd name="T46" fmla="*/ 38 w 1118"/>
                <a:gd name="T47" fmla="*/ 22 h 491"/>
                <a:gd name="T48" fmla="*/ 47 w 1118"/>
                <a:gd name="T49" fmla="*/ 22 h 491"/>
                <a:gd name="T50" fmla="*/ 47 w 1118"/>
                <a:gd name="T51" fmla="*/ 16 h 491"/>
                <a:gd name="T52" fmla="*/ 38 w 1118"/>
                <a:gd name="T53" fmla="*/ 16 h 491"/>
                <a:gd name="T54" fmla="*/ 38 w 1118"/>
                <a:gd name="T55" fmla="*/ 12 h 491"/>
                <a:gd name="T56" fmla="*/ 50 w 1118"/>
                <a:gd name="T57" fmla="*/ 12 h 491"/>
                <a:gd name="T58" fmla="*/ 50 w 1118"/>
                <a:gd name="T59" fmla="*/ 6 h 491"/>
                <a:gd name="T60" fmla="*/ 27 w 1118"/>
                <a:gd name="T61" fmla="*/ 38 h 491"/>
                <a:gd name="T62" fmla="*/ 27 w 1118"/>
                <a:gd name="T63" fmla="*/ 0 h 491"/>
                <a:gd name="T64" fmla="*/ 26 w 1118"/>
                <a:gd name="T65" fmla="*/ 0 h 491"/>
                <a:gd name="T66" fmla="*/ 26 w 1118"/>
                <a:gd name="T67" fmla="*/ 38 h 491"/>
                <a:gd name="T68" fmla="*/ 27 w 1118"/>
                <a:gd name="T69" fmla="*/ 38 h 491"/>
                <a:gd name="T70" fmla="*/ 55 w 1118"/>
                <a:gd name="T71" fmla="*/ 38 h 491"/>
                <a:gd name="T72" fmla="*/ 55 w 1118"/>
                <a:gd name="T73" fmla="*/ 0 h 491"/>
                <a:gd name="T74" fmla="*/ 53 w 1118"/>
                <a:gd name="T75" fmla="*/ 0 h 491"/>
                <a:gd name="T76" fmla="*/ 53 w 1118"/>
                <a:gd name="T77" fmla="*/ 38 h 491"/>
                <a:gd name="T78" fmla="*/ 55 w 1118"/>
                <a:gd name="T79" fmla="*/ 38 h 491"/>
                <a:gd name="T80" fmla="*/ 59 w 1118"/>
                <a:gd name="T81" fmla="*/ 32 h 491"/>
                <a:gd name="T82" fmla="*/ 75 w 1118"/>
                <a:gd name="T83" fmla="*/ 32 h 491"/>
                <a:gd name="T84" fmla="*/ 82 w 1118"/>
                <a:gd name="T85" fmla="*/ 25 h 491"/>
                <a:gd name="T86" fmla="*/ 77 w 1118"/>
                <a:gd name="T87" fmla="*/ 18 h 491"/>
                <a:gd name="T88" fmla="*/ 77 w 1118"/>
                <a:gd name="T89" fmla="*/ 18 h 491"/>
                <a:gd name="T90" fmla="*/ 77 w 1118"/>
                <a:gd name="T91" fmla="*/ 18 h 491"/>
                <a:gd name="T92" fmla="*/ 80 w 1118"/>
                <a:gd name="T93" fmla="*/ 12 h 491"/>
                <a:gd name="T94" fmla="*/ 73 w 1118"/>
                <a:gd name="T95" fmla="*/ 6 h 491"/>
                <a:gd name="T96" fmla="*/ 59 w 1118"/>
                <a:gd name="T97" fmla="*/ 6 h 491"/>
                <a:gd name="T98" fmla="*/ 59 w 1118"/>
                <a:gd name="T99" fmla="*/ 32 h 491"/>
                <a:gd name="T100" fmla="*/ 66 w 1118"/>
                <a:gd name="T101" fmla="*/ 11 h 491"/>
                <a:gd name="T102" fmla="*/ 71 w 1118"/>
                <a:gd name="T103" fmla="*/ 11 h 491"/>
                <a:gd name="T104" fmla="*/ 73 w 1118"/>
                <a:gd name="T105" fmla="*/ 14 h 491"/>
                <a:gd name="T106" fmla="*/ 71 w 1118"/>
                <a:gd name="T107" fmla="*/ 16 h 491"/>
                <a:gd name="T108" fmla="*/ 66 w 1118"/>
                <a:gd name="T109" fmla="*/ 16 h 491"/>
                <a:gd name="T110" fmla="*/ 66 w 1118"/>
                <a:gd name="T111" fmla="*/ 11 h 491"/>
                <a:gd name="T112" fmla="*/ 72 w 1118"/>
                <a:gd name="T113" fmla="*/ 26 h 491"/>
                <a:gd name="T114" fmla="*/ 66 w 1118"/>
                <a:gd name="T115" fmla="*/ 26 h 491"/>
                <a:gd name="T116" fmla="*/ 66 w 1118"/>
                <a:gd name="T117" fmla="*/ 21 h 491"/>
                <a:gd name="T118" fmla="*/ 72 w 1118"/>
                <a:gd name="T119" fmla="*/ 21 h 491"/>
                <a:gd name="T120" fmla="*/ 75 w 1118"/>
                <a:gd name="T121" fmla="*/ 24 h 491"/>
                <a:gd name="T122" fmla="*/ 72 w 1118"/>
                <a:gd name="T123" fmla="*/ 26 h 4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35009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53188"/>
            <a:ext cx="3603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39788" eaLnBrk="0" hangingPunct="0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A8FC80F3-518A-4FA7-AF2D-8119B4E514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9" r:id="rId12"/>
    <p:sldLayoutId id="2147483751" r:id="rId1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defTabSz="95567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5567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2pPr>
      <a:lvl3pPr algn="l" defTabSz="95567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3pPr>
      <a:lvl4pPr algn="l" defTabSz="95567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4pPr>
      <a:lvl5pPr algn="l" defTabSz="95567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5pPr>
      <a:lvl6pPr marL="457200"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6pPr>
      <a:lvl7pPr marL="914400"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7pPr>
      <a:lvl8pPr marL="1371600"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8pPr>
      <a:lvl9pPr marL="1828800"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9pPr>
    </p:titleStyle>
    <p:bodyStyle>
      <a:lvl1pPr marL="342900" indent="-342900" algn="l" defTabSz="841375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defTabSz="841375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kumimoji="1">
          <a:solidFill>
            <a:schemeClr val="tx1"/>
          </a:solidFill>
          <a:latin typeface="+mn-lt"/>
        </a:defRPr>
      </a:lvl2pPr>
      <a:lvl3pPr marL="514350" indent="-266700" algn="l" defTabSz="841375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kumimoji="1">
          <a:solidFill>
            <a:schemeClr val="tx1"/>
          </a:solidFill>
          <a:latin typeface="+mn-lt"/>
        </a:defRPr>
      </a:lvl3pPr>
      <a:lvl4pPr marL="762000" indent="-238125" algn="l" defTabSz="841375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kumimoji="1">
          <a:solidFill>
            <a:schemeClr val="tx1"/>
          </a:solidFill>
          <a:latin typeface="+mn-lt"/>
        </a:defRPr>
      </a:lvl4pPr>
      <a:lvl5pPr marL="1047750" indent="-257175" algn="l" defTabSz="841375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kumimoji="1">
          <a:solidFill>
            <a:schemeClr val="tx1"/>
          </a:solidFill>
          <a:latin typeface="+mn-lt"/>
        </a:defRPr>
      </a:lvl5pPr>
      <a:lvl6pPr marL="15049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6pPr>
      <a:lvl7pPr marL="19621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7pPr>
      <a:lvl8pPr marL="24193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8pPr>
      <a:lvl9pPr marL="28765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7921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 (not used) </a:t>
            </a:r>
          </a:p>
          <a:p>
            <a:pPr lvl="4"/>
            <a:r>
              <a:rPr lang="en-GB" smtClean="0"/>
              <a:t>Third level (not used)</a:t>
            </a:r>
          </a:p>
          <a:p>
            <a:pPr lvl="3"/>
            <a:endParaRPr lang="en-GB" smtClean="0"/>
          </a:p>
        </p:txBody>
      </p:sp>
      <p:sp>
        <p:nvSpPr>
          <p:cNvPr id="2350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660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50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453188"/>
            <a:ext cx="6477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839788" eaLnBrk="0" hangingPunct="0">
              <a:spcBef>
                <a:spcPct val="0"/>
              </a:spcBef>
              <a:defRPr/>
            </a:lvl1pPr>
          </a:lstStyle>
          <a:p>
            <a:r>
              <a:rPr lang="sv-SE" sz="1000" smtClean="0">
                <a:solidFill>
                  <a:srgbClr val="000000"/>
                </a:solidFill>
              </a:rPr>
              <a:t>2012-05-22</a:t>
            </a:r>
          </a:p>
        </p:txBody>
      </p:sp>
      <p:sp>
        <p:nvSpPr>
          <p:cNvPr id="2350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453188"/>
            <a:ext cx="63357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839788" eaLnBrk="0" hangingPunct="0">
              <a:spcBef>
                <a:spcPct val="0"/>
              </a:spcBef>
              <a:defRPr b="1"/>
            </a:lvl1pPr>
          </a:lstStyle>
          <a:p>
            <a:r>
              <a:rPr lang="en-US" sz="1000" smtClean="0">
                <a:solidFill>
                  <a:srgbClr val="000000"/>
                </a:solidFill>
              </a:rPr>
              <a:t>|</a:t>
            </a:r>
            <a:r>
              <a:rPr lang="sv-SE" sz="1000" smtClean="0">
                <a:solidFill>
                  <a:srgbClr val="000000"/>
                </a:solidFill>
              </a:rPr>
              <a:t>   </a:t>
            </a:r>
            <a:r>
              <a:rPr lang="sv-SE" sz="1000" b="0" smtClean="0">
                <a:solidFill>
                  <a:srgbClr val="000000"/>
                </a:solidFill>
              </a:rPr>
              <a:t>Board Capital &amp; Liquidity Workshop</a:t>
            </a:r>
          </a:p>
        </p:txBody>
      </p:sp>
      <p:grpSp>
        <p:nvGrpSpPr>
          <p:cNvPr id="2350087" name="Group 7"/>
          <p:cNvGrpSpPr>
            <a:grpSpLocks/>
          </p:cNvGrpSpPr>
          <p:nvPr/>
        </p:nvGrpSpPr>
        <p:grpSpPr bwMode="auto">
          <a:xfrm>
            <a:off x="7772400" y="6238875"/>
            <a:ext cx="760413" cy="619125"/>
            <a:chOff x="4876" y="3929"/>
            <a:chExt cx="481" cy="391"/>
          </a:xfrm>
        </p:grpSpPr>
        <p:sp>
          <p:nvSpPr>
            <p:cNvPr id="2350088" name="Rectangle 8"/>
            <p:cNvSpPr>
              <a:spLocks noChangeArrowheads="1"/>
            </p:cNvSpPr>
            <p:nvPr userDrawn="1"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sv-SE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350089" name="Freeform 9"/>
            <p:cNvSpPr>
              <a:spLocks noEditPoints="1"/>
            </p:cNvSpPr>
            <p:nvPr userDrawn="1"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304 w 1118"/>
                <a:gd name="T1" fmla="*/ 125 h 491"/>
                <a:gd name="T2" fmla="*/ 244 w 1118"/>
                <a:gd name="T3" fmla="*/ 170 h 491"/>
                <a:gd name="T4" fmla="*/ 158 w 1118"/>
                <a:gd name="T5" fmla="*/ 141 h 491"/>
                <a:gd name="T6" fmla="*/ 113 w 1118"/>
                <a:gd name="T7" fmla="*/ 161 h 491"/>
                <a:gd name="T8" fmla="*/ 146 w 1118"/>
                <a:gd name="T9" fmla="*/ 193 h 491"/>
                <a:gd name="T10" fmla="*/ 232 w 1118"/>
                <a:gd name="T11" fmla="*/ 216 h 491"/>
                <a:gd name="T12" fmla="*/ 323 w 1118"/>
                <a:gd name="T13" fmla="*/ 310 h 491"/>
                <a:gd name="T14" fmla="*/ 168 w 1118"/>
                <a:gd name="T15" fmla="*/ 423 h 491"/>
                <a:gd name="T16" fmla="*/ 0 w 1118"/>
                <a:gd name="T17" fmla="*/ 355 h 491"/>
                <a:gd name="T18" fmla="*/ 64 w 1118"/>
                <a:gd name="T19" fmla="*/ 308 h 491"/>
                <a:gd name="T20" fmla="*/ 165 w 1118"/>
                <a:gd name="T21" fmla="*/ 352 h 491"/>
                <a:gd name="T22" fmla="*/ 227 w 1118"/>
                <a:gd name="T23" fmla="*/ 329 h 491"/>
                <a:gd name="T24" fmla="*/ 193 w 1118"/>
                <a:gd name="T25" fmla="*/ 299 h 491"/>
                <a:gd name="T26" fmla="*/ 113 w 1118"/>
                <a:gd name="T27" fmla="*/ 280 h 491"/>
                <a:gd name="T28" fmla="*/ 19 w 1118"/>
                <a:gd name="T29" fmla="*/ 179 h 491"/>
                <a:gd name="T30" fmla="*/ 158 w 1118"/>
                <a:gd name="T31" fmla="*/ 72 h 491"/>
                <a:gd name="T32" fmla="*/ 304 w 1118"/>
                <a:gd name="T33" fmla="*/ 125 h 491"/>
                <a:gd name="T34" fmla="*/ 688 w 1118"/>
                <a:gd name="T35" fmla="*/ 78 h 491"/>
                <a:gd name="T36" fmla="*/ 419 w 1118"/>
                <a:gd name="T37" fmla="*/ 78 h 491"/>
                <a:gd name="T38" fmla="*/ 419 w 1118"/>
                <a:gd name="T39" fmla="*/ 413 h 491"/>
                <a:gd name="T40" fmla="*/ 693 w 1118"/>
                <a:gd name="T41" fmla="*/ 413 h 491"/>
                <a:gd name="T42" fmla="*/ 693 w 1118"/>
                <a:gd name="T43" fmla="*/ 336 h 491"/>
                <a:gd name="T44" fmla="*/ 514 w 1118"/>
                <a:gd name="T45" fmla="*/ 336 h 491"/>
                <a:gd name="T46" fmla="*/ 514 w 1118"/>
                <a:gd name="T47" fmla="*/ 282 h 491"/>
                <a:gd name="T48" fmla="*/ 637 w 1118"/>
                <a:gd name="T49" fmla="*/ 282 h 491"/>
                <a:gd name="T50" fmla="*/ 637 w 1118"/>
                <a:gd name="T51" fmla="*/ 208 h 491"/>
                <a:gd name="T52" fmla="*/ 514 w 1118"/>
                <a:gd name="T53" fmla="*/ 208 h 491"/>
                <a:gd name="T54" fmla="*/ 514 w 1118"/>
                <a:gd name="T55" fmla="*/ 154 h 491"/>
                <a:gd name="T56" fmla="*/ 688 w 1118"/>
                <a:gd name="T57" fmla="*/ 154 h 491"/>
                <a:gd name="T58" fmla="*/ 688 w 1118"/>
                <a:gd name="T59" fmla="*/ 78 h 491"/>
                <a:gd name="T60" fmla="*/ 371 w 1118"/>
                <a:gd name="T61" fmla="*/ 491 h 491"/>
                <a:gd name="T62" fmla="*/ 371 w 1118"/>
                <a:gd name="T63" fmla="*/ 0 h 491"/>
                <a:gd name="T64" fmla="*/ 350 w 1118"/>
                <a:gd name="T65" fmla="*/ 0 h 491"/>
                <a:gd name="T66" fmla="*/ 350 w 1118"/>
                <a:gd name="T67" fmla="*/ 491 h 491"/>
                <a:gd name="T68" fmla="*/ 371 w 1118"/>
                <a:gd name="T69" fmla="*/ 491 h 491"/>
                <a:gd name="T70" fmla="*/ 749 w 1118"/>
                <a:gd name="T71" fmla="*/ 491 h 491"/>
                <a:gd name="T72" fmla="*/ 749 w 1118"/>
                <a:gd name="T73" fmla="*/ 0 h 491"/>
                <a:gd name="T74" fmla="*/ 728 w 1118"/>
                <a:gd name="T75" fmla="*/ 0 h 491"/>
                <a:gd name="T76" fmla="*/ 728 w 1118"/>
                <a:gd name="T77" fmla="*/ 491 h 491"/>
                <a:gd name="T78" fmla="*/ 749 w 1118"/>
                <a:gd name="T79" fmla="*/ 491 h 491"/>
                <a:gd name="T80" fmla="*/ 797 w 1118"/>
                <a:gd name="T81" fmla="*/ 413 h 491"/>
                <a:gd name="T82" fmla="*/ 1013 w 1118"/>
                <a:gd name="T83" fmla="*/ 413 h 491"/>
                <a:gd name="T84" fmla="*/ 1118 w 1118"/>
                <a:gd name="T85" fmla="*/ 323 h 491"/>
                <a:gd name="T86" fmla="*/ 1049 w 1118"/>
                <a:gd name="T87" fmla="*/ 238 h 491"/>
                <a:gd name="T88" fmla="*/ 1045 w 1118"/>
                <a:gd name="T89" fmla="*/ 237 h 491"/>
                <a:gd name="T90" fmla="*/ 1049 w 1118"/>
                <a:gd name="T91" fmla="*/ 237 h 491"/>
                <a:gd name="T92" fmla="*/ 1097 w 1118"/>
                <a:gd name="T93" fmla="*/ 163 h 491"/>
                <a:gd name="T94" fmla="*/ 995 w 1118"/>
                <a:gd name="T95" fmla="*/ 78 h 491"/>
                <a:gd name="T96" fmla="*/ 797 w 1118"/>
                <a:gd name="T97" fmla="*/ 78 h 491"/>
                <a:gd name="T98" fmla="*/ 797 w 1118"/>
                <a:gd name="T99" fmla="*/ 413 h 491"/>
                <a:gd name="T100" fmla="*/ 892 w 1118"/>
                <a:gd name="T101" fmla="*/ 148 h 491"/>
                <a:gd name="T102" fmla="*/ 968 w 1118"/>
                <a:gd name="T103" fmla="*/ 148 h 491"/>
                <a:gd name="T104" fmla="*/ 999 w 1118"/>
                <a:gd name="T105" fmla="*/ 177 h 491"/>
                <a:gd name="T106" fmla="*/ 968 w 1118"/>
                <a:gd name="T107" fmla="*/ 206 h 491"/>
                <a:gd name="T108" fmla="*/ 892 w 1118"/>
                <a:gd name="T109" fmla="*/ 206 h 491"/>
                <a:gd name="T110" fmla="*/ 892 w 1118"/>
                <a:gd name="T111" fmla="*/ 148 h 491"/>
                <a:gd name="T112" fmla="*/ 984 w 1118"/>
                <a:gd name="T113" fmla="*/ 339 h 491"/>
                <a:gd name="T114" fmla="*/ 892 w 1118"/>
                <a:gd name="T115" fmla="*/ 339 h 491"/>
                <a:gd name="T116" fmla="*/ 892 w 1118"/>
                <a:gd name="T117" fmla="*/ 278 h 491"/>
                <a:gd name="T118" fmla="*/ 984 w 1118"/>
                <a:gd name="T119" fmla="*/ 278 h 491"/>
                <a:gd name="T120" fmla="*/ 1014 w 1118"/>
                <a:gd name="T121" fmla="*/ 308 h 491"/>
                <a:gd name="T122" fmla="*/ 984 w 1118"/>
                <a:gd name="T123" fmla="*/ 33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sv-SE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50090" name="Group 10"/>
          <p:cNvGrpSpPr>
            <a:grpSpLocks/>
          </p:cNvGrpSpPr>
          <p:nvPr/>
        </p:nvGrpSpPr>
        <p:grpSpPr bwMode="auto">
          <a:xfrm>
            <a:off x="7772400" y="6238875"/>
            <a:ext cx="760413" cy="619125"/>
            <a:chOff x="4876" y="3929"/>
            <a:chExt cx="481" cy="391"/>
          </a:xfrm>
        </p:grpSpPr>
        <p:sp>
          <p:nvSpPr>
            <p:cNvPr id="2350091" name="Rectangle 11"/>
            <p:cNvSpPr>
              <a:spLocks noChangeArrowheads="1"/>
            </p:cNvSpPr>
            <p:nvPr userDrawn="1"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sv-SE" sz="1000" smtClean="0">
                <a:solidFill>
                  <a:srgbClr val="000000"/>
                </a:solidFill>
              </a:endParaRPr>
            </a:p>
          </p:txBody>
        </p:sp>
        <p:sp>
          <p:nvSpPr>
            <p:cNvPr id="2350092" name="Freeform 12"/>
            <p:cNvSpPr>
              <a:spLocks noEditPoints="1"/>
            </p:cNvSpPr>
            <p:nvPr userDrawn="1"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304 w 1118"/>
                <a:gd name="T1" fmla="*/ 125 h 491"/>
                <a:gd name="T2" fmla="*/ 244 w 1118"/>
                <a:gd name="T3" fmla="*/ 170 h 491"/>
                <a:gd name="T4" fmla="*/ 158 w 1118"/>
                <a:gd name="T5" fmla="*/ 141 h 491"/>
                <a:gd name="T6" fmla="*/ 113 w 1118"/>
                <a:gd name="T7" fmla="*/ 161 h 491"/>
                <a:gd name="T8" fmla="*/ 146 w 1118"/>
                <a:gd name="T9" fmla="*/ 193 h 491"/>
                <a:gd name="T10" fmla="*/ 232 w 1118"/>
                <a:gd name="T11" fmla="*/ 216 h 491"/>
                <a:gd name="T12" fmla="*/ 323 w 1118"/>
                <a:gd name="T13" fmla="*/ 310 h 491"/>
                <a:gd name="T14" fmla="*/ 168 w 1118"/>
                <a:gd name="T15" fmla="*/ 423 h 491"/>
                <a:gd name="T16" fmla="*/ 0 w 1118"/>
                <a:gd name="T17" fmla="*/ 355 h 491"/>
                <a:gd name="T18" fmla="*/ 64 w 1118"/>
                <a:gd name="T19" fmla="*/ 308 h 491"/>
                <a:gd name="T20" fmla="*/ 165 w 1118"/>
                <a:gd name="T21" fmla="*/ 352 h 491"/>
                <a:gd name="T22" fmla="*/ 227 w 1118"/>
                <a:gd name="T23" fmla="*/ 329 h 491"/>
                <a:gd name="T24" fmla="*/ 193 w 1118"/>
                <a:gd name="T25" fmla="*/ 299 h 491"/>
                <a:gd name="T26" fmla="*/ 113 w 1118"/>
                <a:gd name="T27" fmla="*/ 280 h 491"/>
                <a:gd name="T28" fmla="*/ 19 w 1118"/>
                <a:gd name="T29" fmla="*/ 179 h 491"/>
                <a:gd name="T30" fmla="*/ 158 w 1118"/>
                <a:gd name="T31" fmla="*/ 72 h 491"/>
                <a:gd name="T32" fmla="*/ 304 w 1118"/>
                <a:gd name="T33" fmla="*/ 125 h 491"/>
                <a:gd name="T34" fmla="*/ 688 w 1118"/>
                <a:gd name="T35" fmla="*/ 78 h 491"/>
                <a:gd name="T36" fmla="*/ 419 w 1118"/>
                <a:gd name="T37" fmla="*/ 78 h 491"/>
                <a:gd name="T38" fmla="*/ 419 w 1118"/>
                <a:gd name="T39" fmla="*/ 413 h 491"/>
                <a:gd name="T40" fmla="*/ 693 w 1118"/>
                <a:gd name="T41" fmla="*/ 413 h 491"/>
                <a:gd name="T42" fmla="*/ 693 w 1118"/>
                <a:gd name="T43" fmla="*/ 336 h 491"/>
                <a:gd name="T44" fmla="*/ 514 w 1118"/>
                <a:gd name="T45" fmla="*/ 336 h 491"/>
                <a:gd name="T46" fmla="*/ 514 w 1118"/>
                <a:gd name="T47" fmla="*/ 282 h 491"/>
                <a:gd name="T48" fmla="*/ 637 w 1118"/>
                <a:gd name="T49" fmla="*/ 282 h 491"/>
                <a:gd name="T50" fmla="*/ 637 w 1118"/>
                <a:gd name="T51" fmla="*/ 208 h 491"/>
                <a:gd name="T52" fmla="*/ 514 w 1118"/>
                <a:gd name="T53" fmla="*/ 208 h 491"/>
                <a:gd name="T54" fmla="*/ 514 w 1118"/>
                <a:gd name="T55" fmla="*/ 154 h 491"/>
                <a:gd name="T56" fmla="*/ 688 w 1118"/>
                <a:gd name="T57" fmla="*/ 154 h 491"/>
                <a:gd name="T58" fmla="*/ 688 w 1118"/>
                <a:gd name="T59" fmla="*/ 78 h 491"/>
                <a:gd name="T60" fmla="*/ 371 w 1118"/>
                <a:gd name="T61" fmla="*/ 491 h 491"/>
                <a:gd name="T62" fmla="*/ 371 w 1118"/>
                <a:gd name="T63" fmla="*/ 0 h 491"/>
                <a:gd name="T64" fmla="*/ 350 w 1118"/>
                <a:gd name="T65" fmla="*/ 0 h 491"/>
                <a:gd name="T66" fmla="*/ 350 w 1118"/>
                <a:gd name="T67" fmla="*/ 491 h 491"/>
                <a:gd name="T68" fmla="*/ 371 w 1118"/>
                <a:gd name="T69" fmla="*/ 491 h 491"/>
                <a:gd name="T70" fmla="*/ 749 w 1118"/>
                <a:gd name="T71" fmla="*/ 491 h 491"/>
                <a:gd name="T72" fmla="*/ 749 w 1118"/>
                <a:gd name="T73" fmla="*/ 0 h 491"/>
                <a:gd name="T74" fmla="*/ 728 w 1118"/>
                <a:gd name="T75" fmla="*/ 0 h 491"/>
                <a:gd name="T76" fmla="*/ 728 w 1118"/>
                <a:gd name="T77" fmla="*/ 491 h 491"/>
                <a:gd name="T78" fmla="*/ 749 w 1118"/>
                <a:gd name="T79" fmla="*/ 491 h 491"/>
                <a:gd name="T80" fmla="*/ 797 w 1118"/>
                <a:gd name="T81" fmla="*/ 413 h 491"/>
                <a:gd name="T82" fmla="*/ 1013 w 1118"/>
                <a:gd name="T83" fmla="*/ 413 h 491"/>
                <a:gd name="T84" fmla="*/ 1118 w 1118"/>
                <a:gd name="T85" fmla="*/ 323 h 491"/>
                <a:gd name="T86" fmla="*/ 1049 w 1118"/>
                <a:gd name="T87" fmla="*/ 238 h 491"/>
                <a:gd name="T88" fmla="*/ 1045 w 1118"/>
                <a:gd name="T89" fmla="*/ 237 h 491"/>
                <a:gd name="T90" fmla="*/ 1049 w 1118"/>
                <a:gd name="T91" fmla="*/ 237 h 491"/>
                <a:gd name="T92" fmla="*/ 1097 w 1118"/>
                <a:gd name="T93" fmla="*/ 163 h 491"/>
                <a:gd name="T94" fmla="*/ 995 w 1118"/>
                <a:gd name="T95" fmla="*/ 78 h 491"/>
                <a:gd name="T96" fmla="*/ 797 w 1118"/>
                <a:gd name="T97" fmla="*/ 78 h 491"/>
                <a:gd name="T98" fmla="*/ 797 w 1118"/>
                <a:gd name="T99" fmla="*/ 413 h 491"/>
                <a:gd name="T100" fmla="*/ 892 w 1118"/>
                <a:gd name="T101" fmla="*/ 148 h 491"/>
                <a:gd name="T102" fmla="*/ 968 w 1118"/>
                <a:gd name="T103" fmla="*/ 148 h 491"/>
                <a:gd name="T104" fmla="*/ 999 w 1118"/>
                <a:gd name="T105" fmla="*/ 177 h 491"/>
                <a:gd name="T106" fmla="*/ 968 w 1118"/>
                <a:gd name="T107" fmla="*/ 206 h 491"/>
                <a:gd name="T108" fmla="*/ 892 w 1118"/>
                <a:gd name="T109" fmla="*/ 206 h 491"/>
                <a:gd name="T110" fmla="*/ 892 w 1118"/>
                <a:gd name="T111" fmla="*/ 148 h 491"/>
                <a:gd name="T112" fmla="*/ 984 w 1118"/>
                <a:gd name="T113" fmla="*/ 339 h 491"/>
                <a:gd name="T114" fmla="*/ 892 w 1118"/>
                <a:gd name="T115" fmla="*/ 339 h 491"/>
                <a:gd name="T116" fmla="*/ 892 w 1118"/>
                <a:gd name="T117" fmla="*/ 278 h 491"/>
                <a:gd name="T118" fmla="*/ 984 w 1118"/>
                <a:gd name="T119" fmla="*/ 278 h 491"/>
                <a:gd name="T120" fmla="*/ 1014 w 1118"/>
                <a:gd name="T121" fmla="*/ 308 h 491"/>
                <a:gd name="T122" fmla="*/ 984 w 1118"/>
                <a:gd name="T123" fmla="*/ 33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sv-SE" sz="1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5009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53188"/>
            <a:ext cx="3603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39788" eaLnBrk="0" hangingPunct="0">
              <a:spcBef>
                <a:spcPct val="0"/>
              </a:spcBef>
              <a:defRPr/>
            </a:lvl1pPr>
          </a:lstStyle>
          <a:p>
            <a:fld id="{4F401092-5F84-4DDD-9E47-1B7852B4F4F9}" type="slidenum">
              <a:rPr lang="en-US" sz="1000" smtClean="0">
                <a:solidFill>
                  <a:srgbClr val="000000"/>
                </a:solidFill>
              </a:rPr>
              <a:pPr/>
              <a:t>‹#›</a:t>
            </a:fld>
            <a:endParaRPr lang="en-US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8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transition spd="med"/>
  <p:hf hdr="0"/>
  <p:txStyles>
    <p:titleStyle>
      <a:lvl1pPr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2pPr>
      <a:lvl3pPr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3pPr>
      <a:lvl4pPr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4pPr>
      <a:lvl5pPr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5pPr>
      <a:lvl6pPr marL="457200"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6pPr>
      <a:lvl7pPr marL="914400"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7pPr>
      <a:lvl8pPr marL="1371600"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8pPr>
      <a:lvl9pPr marL="1828800" algn="l" defTabSz="955675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SEB Basic" pitchFamily="50" charset="0"/>
          <a:ea typeface="ＭＳ Ｐゴシック" pitchFamily="34" charset="-128"/>
        </a:defRPr>
      </a:lvl9pPr>
    </p:titleStyle>
    <p:bodyStyle>
      <a:lvl1pPr algn="l" defTabSz="841375" rtl="0" fontAlgn="base"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defTabSz="841375" rtl="0" fontAlgn="base"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kumimoji="1">
          <a:solidFill>
            <a:schemeClr val="tx1"/>
          </a:solidFill>
          <a:latin typeface="+mn-lt"/>
        </a:defRPr>
      </a:lvl2pPr>
      <a:lvl3pPr marL="514350" indent="-266700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3pPr>
      <a:lvl4pPr marL="762000" indent="-23812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kumimoji="1">
          <a:solidFill>
            <a:schemeClr val="tx1"/>
          </a:solidFill>
          <a:latin typeface="+mn-lt"/>
        </a:defRPr>
      </a:lvl4pPr>
      <a:lvl5pPr marL="10477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5pPr>
      <a:lvl6pPr marL="15049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6pPr>
      <a:lvl7pPr marL="19621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7pPr>
      <a:lvl8pPr marL="24193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8pPr>
      <a:lvl9pPr marL="2876550" indent="-257175" algn="l" defTabSz="841375" rtl="0" fontAlgn="base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hyperlink" Target="http://gallery.hd.org/_exhibits/travel/filling-petrol-tank-AJHD.jpg" TargetMode="Externa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diagramQuickStyle" Target="../diagrams/quickStyle6.xml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diagramLayout" Target="../diagrams/layout6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diagramData" Target="../diagrams/data6.xml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microsoft.com/office/2007/relationships/diagramDrawing" Target="../diagrams/drawing6.xml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5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diagramColors" Target="../diagrams/colors6.xml"/><Relationship Id="rId30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eg"/><Relationship Id="rId4" Type="http://schemas.openxmlformats.org/officeDocument/2006/relationships/hyperlink" Target="http://www.cairn.info/loadimg.php?FILE=EDD/EDD_215/EDD_215_0047/EDD_id2804159658_pu2007-01s_sa02_art02_img006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diagramLayout" Target="../diagrams/layout1.xml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diagramData" Target="../diagrams/data1.xml"/><Relationship Id="rId28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microsoft.com/office/2007/relationships/diagramDrawing" Target="../diagrams/drawing1.xml"/><Relationship Id="rId30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fcg022a\p-55525$\Hampus\Banker\Excel\Kurser,%20riskpremier%20&amp;%20nyckeltal\European%20corporate%20CDS%20spreads.xls!Output%20banks!%5bEuropean%20corporate%20CDS%20spreads.xls%5dOutput%20banks%20Chart%205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ownloads\Risk-seminar-testing-the-water-image_full_p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/>
          <a:stretch/>
        </p:blipFill>
        <p:spPr bwMode="auto">
          <a:xfrm>
            <a:off x="-4762" y="0"/>
            <a:ext cx="9148762" cy="60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12200" y="5013325"/>
            <a:ext cx="3131800" cy="10080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5013325"/>
            <a:ext cx="6012200" cy="1008063"/>
          </a:xfrm>
        </p:spPr>
        <p:txBody>
          <a:bodyPr/>
          <a:lstStyle/>
          <a:p>
            <a:r>
              <a:rPr lang="sv-SE" dirty="0" smtClean="0"/>
              <a:t>Risk </a:t>
            </a:r>
            <a:r>
              <a:rPr lang="sv-SE" dirty="0" err="1" smtClean="0"/>
              <a:t>Overview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B2EF9-E1E6-44DB-88CB-BF8082A2B71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35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0D0A-0154-49C5-A505-9E82FE4CDDA6}" type="slidenum">
              <a:rPr lang="en-US"/>
              <a:pPr/>
              <a:t>10</a:t>
            </a:fld>
            <a:endParaRPr lang="en-US"/>
          </a:p>
        </p:txBody>
      </p:sp>
      <p:sp>
        <p:nvSpPr>
          <p:cNvPr id="2863171" name="Line 67"/>
          <p:cNvSpPr>
            <a:spLocks noChangeShapeType="1"/>
          </p:cNvSpPr>
          <p:nvPr/>
        </p:nvSpPr>
        <p:spPr bwMode="gray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38" name="Line 34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66088" cy="908050"/>
          </a:xfrm>
        </p:spPr>
        <p:txBody>
          <a:bodyPr/>
          <a:lstStyle/>
          <a:p>
            <a:r>
              <a:rPr lang="en-US" dirty="0" smtClean="0"/>
              <a:t>Then came the </a:t>
            </a:r>
            <a:r>
              <a:rPr lang="en-US" dirty="0"/>
              <a:t>financial crisis</a:t>
            </a:r>
          </a:p>
        </p:txBody>
      </p:sp>
      <p:sp>
        <p:nvSpPr>
          <p:cNvPr id="2863139" name="Line 35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63107" name="Picture 3" descr="multiple-car-crash-pile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229225"/>
            <a:ext cx="2005012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3140" name="Line 36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63108" name="Picture 4" descr="high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t="30843" r="10680" b="16780"/>
          <a:stretch>
            <a:fillRect/>
          </a:stretch>
        </p:blipFill>
        <p:spPr bwMode="auto">
          <a:xfrm>
            <a:off x="611188" y="3068638"/>
            <a:ext cx="201612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3141" name="Line 37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63109" name="Picture 5" descr="Highway-1_fg700wi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t="10884" r="8952" b="25575"/>
          <a:stretch>
            <a:fillRect/>
          </a:stretch>
        </p:blipFill>
        <p:spPr bwMode="auto">
          <a:xfrm>
            <a:off x="611188" y="1987550"/>
            <a:ext cx="2016125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3142" name="Line 38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63110" name="Picture 6" descr="traff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r="5731"/>
          <a:stretch>
            <a:fillRect/>
          </a:stretch>
        </p:blipFill>
        <p:spPr bwMode="auto">
          <a:xfrm>
            <a:off x="611188" y="908050"/>
            <a:ext cx="2016125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3143" name="Line 39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11" name="Text Box 7"/>
          <p:cNvSpPr txBox="1">
            <a:spLocks noChangeArrowheads="1"/>
          </p:cNvSpPr>
          <p:nvPr/>
        </p:nvSpPr>
        <p:spPr bwMode="gray">
          <a:xfrm>
            <a:off x="2700338" y="908050"/>
            <a:ext cx="1295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Higher speed and shorter distance between vehicles</a:t>
            </a:r>
          </a:p>
        </p:txBody>
      </p:sp>
      <p:sp>
        <p:nvSpPr>
          <p:cNvPr id="2863144" name="Line 40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12" name="Text Box 8"/>
          <p:cNvSpPr txBox="1">
            <a:spLocks noChangeArrowheads="1"/>
          </p:cNvSpPr>
          <p:nvPr/>
        </p:nvSpPr>
        <p:spPr bwMode="gray">
          <a:xfrm>
            <a:off x="2700338" y="2205038"/>
            <a:ext cx="93503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Increased complexity</a:t>
            </a:r>
          </a:p>
        </p:txBody>
      </p:sp>
      <p:sp>
        <p:nvSpPr>
          <p:cNvPr id="2863145" name="Line 41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13" name="Text Box 9"/>
          <p:cNvSpPr txBox="1">
            <a:spLocks noChangeArrowheads="1"/>
          </p:cNvSpPr>
          <p:nvPr/>
        </p:nvSpPr>
        <p:spPr bwMode="gray">
          <a:xfrm>
            <a:off x="2700338" y="3429000"/>
            <a:ext cx="11509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Fancy driving</a:t>
            </a:r>
          </a:p>
        </p:txBody>
      </p:sp>
      <p:sp>
        <p:nvSpPr>
          <p:cNvPr id="2863146" name="Line 42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14" name="Text Box 10"/>
          <p:cNvSpPr txBox="1">
            <a:spLocks noChangeArrowheads="1"/>
          </p:cNvSpPr>
          <p:nvPr/>
        </p:nvSpPr>
        <p:spPr bwMode="gray">
          <a:xfrm>
            <a:off x="2700338" y="4292600"/>
            <a:ext cx="115093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Then suddenly  a stray dog in the road</a:t>
            </a:r>
          </a:p>
        </p:txBody>
      </p:sp>
      <p:sp>
        <p:nvSpPr>
          <p:cNvPr id="2863147" name="Line 43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15" name="Text Box 11"/>
          <p:cNvSpPr txBox="1">
            <a:spLocks noChangeArrowheads="1"/>
          </p:cNvSpPr>
          <p:nvPr/>
        </p:nvSpPr>
        <p:spPr bwMode="gray">
          <a:xfrm>
            <a:off x="2700338" y="5519738"/>
            <a:ext cx="15113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The crash is a fact</a:t>
            </a:r>
          </a:p>
        </p:txBody>
      </p:sp>
      <p:sp>
        <p:nvSpPr>
          <p:cNvPr id="2863148" name="Line 44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6311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515100" y="908050"/>
            <a:ext cx="20161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3149" name="Line 45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17" name="Rectangle 13"/>
          <p:cNvSpPr>
            <a:spLocks noChangeArrowheads="1"/>
          </p:cNvSpPr>
          <p:nvPr/>
        </p:nvSpPr>
        <p:spPr bwMode="gray">
          <a:xfrm>
            <a:off x="7388225" y="1287463"/>
            <a:ext cx="960438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en-US" sz="700" b="1"/>
              <a:t>Deposit funding gap of euro area banks (EURbn) 1998-2008</a:t>
            </a:r>
          </a:p>
        </p:txBody>
      </p:sp>
      <p:sp>
        <p:nvSpPr>
          <p:cNvPr id="2863150" name="Line 46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18" name="AutoShape 14"/>
          <p:cNvSpPr>
            <a:spLocks noChangeArrowheads="1"/>
          </p:cNvSpPr>
          <p:nvPr/>
        </p:nvSpPr>
        <p:spPr bwMode="gray">
          <a:xfrm rot="-1507050">
            <a:off x="6635750" y="1196975"/>
            <a:ext cx="1584325" cy="144463"/>
          </a:xfrm>
          <a:prstGeom prst="rightArrow">
            <a:avLst>
              <a:gd name="adj1" fmla="val 50000"/>
              <a:gd name="adj2" fmla="val 274175"/>
            </a:avLst>
          </a:prstGeom>
          <a:noFill/>
          <a:ln w="635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51" name="Line 47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19" name="Text Box 15"/>
          <p:cNvSpPr txBox="1">
            <a:spLocks noChangeArrowheads="1"/>
          </p:cNvSpPr>
          <p:nvPr/>
        </p:nvSpPr>
        <p:spPr bwMode="gray">
          <a:xfrm>
            <a:off x="4643438" y="908050"/>
            <a:ext cx="1655762" cy="9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Increased dependence on </a:t>
            </a:r>
            <a:r>
              <a:rPr lang="en-US" sz="1400" dirty="0" smtClean="0"/>
              <a:t>wholesale funding which also often was quite short term</a:t>
            </a:r>
            <a:endParaRPr lang="en-US" sz="1400" dirty="0"/>
          </a:p>
        </p:txBody>
      </p:sp>
      <p:sp>
        <p:nvSpPr>
          <p:cNvPr id="2863152" name="Line 48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6312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0"/>
          <a:stretch>
            <a:fillRect/>
          </a:stretch>
        </p:blipFill>
        <p:spPr bwMode="gray">
          <a:xfrm>
            <a:off x="6443663" y="2060575"/>
            <a:ext cx="20891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3153" name="Line 49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21" name="Text Box 17"/>
          <p:cNvSpPr txBox="1">
            <a:spLocks noChangeArrowheads="1"/>
          </p:cNvSpPr>
          <p:nvPr/>
        </p:nvSpPr>
        <p:spPr bwMode="gray">
          <a:xfrm>
            <a:off x="4572000" y="2073275"/>
            <a:ext cx="1727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Cross-border assets and liabilities, usage of complex derivatives etc.</a:t>
            </a:r>
          </a:p>
        </p:txBody>
      </p:sp>
      <p:sp>
        <p:nvSpPr>
          <p:cNvPr id="2863154" name="Line 50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6312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521450" y="3068638"/>
            <a:ext cx="20161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3155" name="Line 51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23" name="Text Box 19"/>
          <p:cNvSpPr txBox="1">
            <a:spLocks noChangeArrowheads="1"/>
          </p:cNvSpPr>
          <p:nvPr/>
        </p:nvSpPr>
        <p:spPr bwMode="gray">
          <a:xfrm>
            <a:off x="4716463" y="3284538"/>
            <a:ext cx="158432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CLOs, CDOs, CMBSs and other financial innovations.</a:t>
            </a:r>
          </a:p>
        </p:txBody>
      </p:sp>
      <p:sp>
        <p:nvSpPr>
          <p:cNvPr id="2863157" name="Line 53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58" name="Line 54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26" name="Text Box 22"/>
          <p:cNvSpPr txBox="1">
            <a:spLocks noChangeArrowheads="1"/>
          </p:cNvSpPr>
          <p:nvPr/>
        </p:nvSpPr>
        <p:spPr bwMode="gray">
          <a:xfrm>
            <a:off x="4572000" y="4233863"/>
            <a:ext cx="17287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US subprime losses send shivers through the global financial system.</a:t>
            </a:r>
          </a:p>
        </p:txBody>
      </p:sp>
      <p:sp>
        <p:nvSpPr>
          <p:cNvPr id="2863159" name="Line 55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63127" name="Picture 23" descr="111107-Economist-CDS-Ch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229225"/>
            <a:ext cx="2016125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3160" name="Line 56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28" name="Text Box 24"/>
          <p:cNvSpPr txBox="1">
            <a:spLocks noChangeArrowheads="1"/>
          </p:cNvSpPr>
          <p:nvPr/>
        </p:nvSpPr>
        <p:spPr bwMode="gray">
          <a:xfrm>
            <a:off x="4716463" y="5519738"/>
            <a:ext cx="1584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Global credit crunch</a:t>
            </a:r>
            <a:endParaRPr lang="en-US" sz="1400"/>
          </a:p>
        </p:txBody>
      </p:sp>
      <p:sp>
        <p:nvSpPr>
          <p:cNvPr id="2863161" name="Line 57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29" name="Text Box 25"/>
          <p:cNvSpPr txBox="1">
            <a:spLocks noChangeArrowheads="1"/>
          </p:cNvSpPr>
          <p:nvPr/>
        </p:nvSpPr>
        <p:spPr bwMode="gray">
          <a:xfrm>
            <a:off x="7019925" y="2316163"/>
            <a:ext cx="11525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b="1"/>
              <a:t>Cross-border assets and liabilities of euro area banks 1977-2011 (USDtn)</a:t>
            </a:r>
          </a:p>
        </p:txBody>
      </p:sp>
      <p:sp>
        <p:nvSpPr>
          <p:cNvPr id="2863162" name="Line 58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30" name="Text Box 26"/>
          <p:cNvSpPr txBox="1">
            <a:spLocks noChangeArrowheads="1"/>
          </p:cNvSpPr>
          <p:nvPr/>
        </p:nvSpPr>
        <p:spPr bwMode="gray">
          <a:xfrm>
            <a:off x="6794500" y="3070225"/>
            <a:ext cx="1081088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b="1"/>
              <a:t>Issuance of asset-backed securities 1999-2009 (EURbn)</a:t>
            </a:r>
          </a:p>
        </p:txBody>
      </p:sp>
      <p:sp>
        <p:nvSpPr>
          <p:cNvPr id="2863163" name="Line 59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31" name="Text Box 27"/>
          <p:cNvSpPr txBox="1">
            <a:spLocks noChangeArrowheads="1"/>
          </p:cNvSpPr>
          <p:nvPr/>
        </p:nvSpPr>
        <p:spPr bwMode="gray">
          <a:xfrm>
            <a:off x="6659563" y="4057650"/>
            <a:ext cx="1728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b="1"/>
              <a:t>Rate of serious delinquency on subprime residential mortgages 2000-2007</a:t>
            </a:r>
          </a:p>
        </p:txBody>
      </p:sp>
      <p:sp>
        <p:nvSpPr>
          <p:cNvPr id="2863164" name="Line 60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63132" name="Picture 28" descr="coyot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 b="28159"/>
          <a:stretch>
            <a:fillRect/>
          </a:stretch>
        </p:blipFill>
        <p:spPr bwMode="auto">
          <a:xfrm>
            <a:off x="611188" y="4149725"/>
            <a:ext cx="2016125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3165" name="Line 61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33" name="AutoShape 29"/>
          <p:cNvSpPr>
            <a:spLocks noChangeArrowheads="1"/>
          </p:cNvSpPr>
          <p:nvPr/>
        </p:nvSpPr>
        <p:spPr bwMode="gray">
          <a:xfrm>
            <a:off x="4140200" y="1052513"/>
            <a:ext cx="288925" cy="2889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0F0F0"/>
          </a:solidFill>
          <a:ln w="19050" algn="ctr">
            <a:solidFill>
              <a:srgbClr val="F0F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66" name="Line 62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34" name="AutoShape 30"/>
          <p:cNvSpPr>
            <a:spLocks noChangeArrowheads="1"/>
          </p:cNvSpPr>
          <p:nvPr/>
        </p:nvSpPr>
        <p:spPr bwMode="gray">
          <a:xfrm>
            <a:off x="4140200" y="2492375"/>
            <a:ext cx="288925" cy="2889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0F0F0"/>
          </a:solidFill>
          <a:ln w="19050" algn="ctr">
            <a:solidFill>
              <a:srgbClr val="F0F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67" name="Line 63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35" name="AutoShape 31"/>
          <p:cNvSpPr>
            <a:spLocks noChangeArrowheads="1"/>
          </p:cNvSpPr>
          <p:nvPr/>
        </p:nvSpPr>
        <p:spPr bwMode="gray">
          <a:xfrm>
            <a:off x="4140200" y="3427413"/>
            <a:ext cx="288925" cy="2889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0F0F0"/>
          </a:solidFill>
          <a:ln w="19050" algn="ctr">
            <a:solidFill>
              <a:srgbClr val="F0F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68" name="Line 64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36" name="AutoShape 32"/>
          <p:cNvSpPr>
            <a:spLocks noChangeArrowheads="1"/>
          </p:cNvSpPr>
          <p:nvPr/>
        </p:nvSpPr>
        <p:spPr bwMode="gray">
          <a:xfrm>
            <a:off x="4140200" y="4508500"/>
            <a:ext cx="288925" cy="2889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0F0F0"/>
          </a:solidFill>
          <a:ln w="19050" algn="ctr">
            <a:solidFill>
              <a:srgbClr val="F0F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69" name="Line 65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37" name="AutoShape 33"/>
          <p:cNvSpPr>
            <a:spLocks noChangeArrowheads="1"/>
          </p:cNvSpPr>
          <p:nvPr/>
        </p:nvSpPr>
        <p:spPr bwMode="gray">
          <a:xfrm>
            <a:off x="4140200" y="5516563"/>
            <a:ext cx="288925" cy="2889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0F0F0"/>
          </a:solidFill>
          <a:ln w="19050" algn="ctr">
            <a:solidFill>
              <a:srgbClr val="F0F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63170" name="Line 66"/>
          <p:cNvSpPr>
            <a:spLocks noChangeShapeType="1"/>
          </p:cNvSpPr>
          <p:nvPr/>
        </p:nvSpPr>
        <p:spPr bwMode="gray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63173" name="Picture 69" descr="subprime_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13412"/>
          <a:stretch>
            <a:fillRect/>
          </a:stretch>
        </p:blipFill>
        <p:spPr bwMode="auto">
          <a:xfrm>
            <a:off x="6588125" y="4119563"/>
            <a:ext cx="20161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32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3111" grpId="0"/>
      <p:bldP spid="2863112" grpId="0"/>
      <p:bldP spid="2863113" grpId="0"/>
      <p:bldP spid="2863114" grpId="0"/>
      <p:bldP spid="2863115" grpId="0"/>
      <p:bldP spid="2863117" grpId="0"/>
      <p:bldP spid="2863118" grpId="0" animBg="1"/>
      <p:bldP spid="2863119" grpId="0"/>
      <p:bldP spid="2863121" grpId="0"/>
      <p:bldP spid="2863123" grpId="0"/>
      <p:bldP spid="2863126" grpId="0"/>
      <p:bldP spid="2863128" grpId="0"/>
      <p:bldP spid="2863129" grpId="0"/>
      <p:bldP spid="2863130" grpId="0"/>
      <p:bldP spid="2863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Enter Basel III</a:t>
            </a:r>
            <a:endParaRPr lang="en-US" dirty="0"/>
          </a:p>
        </p:txBody>
      </p:sp>
      <p:sp>
        <p:nvSpPr>
          <p:cNvPr id="1259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  <a:cs typeface="ＭＳ Ｐゴシック" charset="0"/>
              </a:defRPr>
            </a:lvl1pPr>
            <a:lvl2pPr marL="742950" indent="-28575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fld id="{66D89E61-0AA2-9C46-93EF-8A04014EAFB2}" type="slidenum">
              <a:rPr lang="en-GB" sz="1000">
                <a:solidFill>
                  <a:srgbClr val="000000"/>
                </a:solidFill>
              </a:rPr>
              <a:pPr/>
              <a:t>11</a:t>
            </a:fld>
            <a:endParaRPr lang="en-GB" sz="100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822106"/>
              </p:ext>
            </p:extLst>
          </p:nvPr>
        </p:nvGraphicFramePr>
        <p:xfrm>
          <a:off x="611450" y="4004793"/>
          <a:ext cx="7921361" cy="237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555" y="1452668"/>
            <a:ext cx="2232310" cy="2697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Basel 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Credit only approach to </a:t>
            </a:r>
            <a:r>
              <a:rPr lang="en-US" sz="1200" dirty="0" smtClean="0">
                <a:solidFill>
                  <a:srgbClr val="000000"/>
                </a:solidFill>
              </a:rPr>
              <a:t>capital</a:t>
            </a:r>
            <a:endParaRPr lang="en-US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To create level playing field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Standards focused on credit risk, the main risk incurred by </a:t>
            </a:r>
            <a:r>
              <a:rPr lang="en-US" sz="1200" dirty="0" smtClean="0">
                <a:solidFill>
                  <a:srgbClr val="000000"/>
                </a:solidFill>
              </a:rPr>
              <a:t>banks</a:t>
            </a:r>
            <a:endParaRPr lang="en-US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</a:rPr>
              <a:t>Criticised</a:t>
            </a:r>
            <a:r>
              <a:rPr lang="en-US" sz="1200" dirty="0">
                <a:solidFill>
                  <a:srgbClr val="000000"/>
                </a:solidFill>
              </a:rPr>
              <a:t> as too </a:t>
            </a:r>
            <a:r>
              <a:rPr lang="en-US" sz="1200" dirty="0" smtClean="0">
                <a:solidFill>
                  <a:srgbClr val="000000"/>
                </a:solidFill>
              </a:rPr>
              <a:t>simplistic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30 pages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5905" y="1480488"/>
            <a:ext cx="2232310" cy="2697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Basel II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Three </a:t>
            </a:r>
            <a:r>
              <a:rPr lang="en-US" sz="1200" dirty="0" smtClean="0">
                <a:solidFill>
                  <a:srgbClr val="000000"/>
                </a:solidFill>
              </a:rPr>
              <a:t>Pillars introduced:</a:t>
            </a:r>
            <a:endParaRPr lang="en-US" sz="12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I.  Minimum capital requirements for credit, market and operational </a:t>
            </a:r>
            <a:r>
              <a:rPr lang="en-US" sz="1200" dirty="0" smtClean="0">
                <a:solidFill>
                  <a:srgbClr val="000000"/>
                </a:solidFill>
              </a:rPr>
              <a:t>risks</a:t>
            </a:r>
            <a:endParaRPr lang="en-US" sz="12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II.  Supervisory review of an </a:t>
            </a:r>
            <a:r>
              <a:rPr lang="en-US" sz="1200" dirty="0" smtClean="0">
                <a:solidFill>
                  <a:srgbClr val="000000"/>
                </a:solidFill>
              </a:rPr>
              <a:t>institution’s </a:t>
            </a:r>
            <a:r>
              <a:rPr lang="en-US" sz="1200" dirty="0">
                <a:solidFill>
                  <a:srgbClr val="000000"/>
                </a:solidFill>
              </a:rPr>
              <a:t>capital adequacy and assessment process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III.  Market </a:t>
            </a:r>
            <a:r>
              <a:rPr lang="en-US" sz="1200" dirty="0" smtClean="0">
                <a:solidFill>
                  <a:srgbClr val="000000"/>
                </a:solidFill>
              </a:rPr>
              <a:t>Discipline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Requirements typically decreased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347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pages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6255" y="1462193"/>
            <a:ext cx="2232310" cy="2697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Basel III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Now also liquidity </a:t>
            </a:r>
            <a:r>
              <a:rPr lang="en-US" sz="1200" dirty="0" smtClean="0">
                <a:solidFill>
                  <a:srgbClr val="000000"/>
                </a:solidFill>
              </a:rPr>
              <a:t>management and liquidity buffers covered (in addition to capital)</a:t>
            </a:r>
            <a:endParaRPr lang="en-US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Generally increased minimum requirements – three pillars principles remaining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Increased focus on raw leverage and on systemically important banks.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616 pages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18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BE7E-73EC-492D-B4DD-296621B997F5}" type="slidenum">
              <a:rPr lang="en-US"/>
              <a:pPr/>
              <a:t>12</a:t>
            </a:fld>
            <a:endParaRPr lang="en-US"/>
          </a:p>
        </p:txBody>
      </p:sp>
      <p:sp>
        <p:nvSpPr>
          <p:cNvPr id="2816030" name="Line 30"/>
          <p:cNvSpPr>
            <a:spLocks noChangeShapeType="1"/>
          </p:cNvSpPr>
          <p:nvPr/>
        </p:nvSpPr>
        <p:spPr bwMode="gray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16015" name="Line 15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1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response to financial crisis through Basel III and other initiatives quite clear</a:t>
            </a:r>
          </a:p>
        </p:txBody>
      </p:sp>
      <p:sp>
        <p:nvSpPr>
          <p:cNvPr id="2816016" name="Line 16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16003" name="Picture 3" descr="Top-Car-Safety-Featu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44701"/>
            <a:ext cx="1359824" cy="8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017" name="Line 17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16004" name="Picture 4" descr="car_safety_volvo_swe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928938"/>
            <a:ext cx="1359826" cy="80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018" name="Line 18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16005" name="Text Box 5"/>
          <p:cNvSpPr txBox="1">
            <a:spLocks noChangeArrowheads="1"/>
          </p:cNvSpPr>
          <p:nvPr/>
        </p:nvSpPr>
        <p:spPr bwMode="gray">
          <a:xfrm>
            <a:off x="2770188" y="2225675"/>
            <a:ext cx="2089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</a:rPr>
              <a:t>More capital</a:t>
            </a:r>
          </a:p>
        </p:txBody>
      </p:sp>
      <p:sp>
        <p:nvSpPr>
          <p:cNvPr id="2816019" name="Line 19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16006" name="Text Box 6"/>
          <p:cNvSpPr txBox="1">
            <a:spLocks noChangeArrowheads="1"/>
          </p:cNvSpPr>
          <p:nvPr/>
        </p:nvSpPr>
        <p:spPr bwMode="gray">
          <a:xfrm>
            <a:off x="2770188" y="3140960"/>
            <a:ext cx="5114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</a:rPr>
              <a:t>Better and longer funding</a:t>
            </a:r>
          </a:p>
        </p:txBody>
      </p:sp>
      <p:sp>
        <p:nvSpPr>
          <p:cNvPr id="2816020" name="Line 20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16007" name="Text Box 7"/>
          <p:cNvSpPr txBox="1">
            <a:spLocks noChangeArrowheads="1"/>
          </p:cNvSpPr>
          <p:nvPr/>
        </p:nvSpPr>
        <p:spPr bwMode="gray">
          <a:xfrm>
            <a:off x="2770188" y="4077090"/>
            <a:ext cx="3151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</a:rPr>
              <a:t>Larger liquidity reserves</a:t>
            </a:r>
          </a:p>
        </p:txBody>
      </p:sp>
      <p:sp>
        <p:nvSpPr>
          <p:cNvPr id="2816021" name="Line 21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16008" name="Text Box 8"/>
          <p:cNvSpPr txBox="1">
            <a:spLocks noChangeArrowheads="1"/>
          </p:cNvSpPr>
          <p:nvPr/>
        </p:nvSpPr>
        <p:spPr bwMode="gray">
          <a:xfrm>
            <a:off x="6809452" y="2132820"/>
            <a:ext cx="1579078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sv-SE" sz="2000" b="1" dirty="0" err="1">
                <a:solidFill>
                  <a:schemeClr val="accent1"/>
                </a:solidFill>
                <a:latin typeface="+mj-lt"/>
              </a:rPr>
              <a:t>Capital</a:t>
            </a:r>
            <a:r>
              <a:rPr lang="sv-SE" sz="2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sv-SE" sz="2000" b="1" dirty="0" err="1">
                <a:solidFill>
                  <a:schemeClr val="accent1"/>
                </a:solidFill>
                <a:latin typeface="+mj-lt"/>
              </a:rPr>
              <a:t>ratios</a:t>
            </a:r>
            <a:endParaRPr lang="sv-SE" sz="2000" b="1" dirty="0">
              <a:solidFill>
                <a:schemeClr val="accent1"/>
              </a:solidFill>
              <a:latin typeface="+mj-lt"/>
            </a:endParaRPr>
          </a:p>
          <a:p>
            <a:r>
              <a:rPr lang="sv-SE" sz="2000" b="1" dirty="0" err="1">
                <a:solidFill>
                  <a:schemeClr val="accent1"/>
                </a:solidFill>
                <a:latin typeface="+mj-lt"/>
              </a:rPr>
              <a:t>Leverage</a:t>
            </a:r>
            <a:r>
              <a:rPr lang="sv-SE" sz="2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sv-SE" sz="2000" b="1" dirty="0" err="1">
                <a:solidFill>
                  <a:schemeClr val="accent1"/>
                </a:solidFill>
                <a:latin typeface="+mj-lt"/>
              </a:rPr>
              <a:t>ratio</a:t>
            </a:r>
            <a:endParaRPr lang="sv-SE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16022" name="Line 22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16009" name="Text Box 9"/>
          <p:cNvSpPr txBox="1">
            <a:spLocks noChangeArrowheads="1"/>
          </p:cNvSpPr>
          <p:nvPr/>
        </p:nvSpPr>
        <p:spPr bwMode="gray">
          <a:xfrm>
            <a:off x="6804025" y="3140960"/>
            <a:ext cx="1800535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r>
              <a:rPr lang="sv-SE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Net </a:t>
            </a:r>
            <a:r>
              <a:rPr lang="sv-SE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Stable</a:t>
            </a:r>
            <a:r>
              <a:rPr lang="sv-SE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sv-SE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Funding</a:t>
            </a:r>
            <a:r>
              <a:rPr lang="sv-SE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sv-SE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Ratio</a:t>
            </a:r>
            <a:endParaRPr lang="sv-SE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16023" name="Line 23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16010" name="Text Box 10"/>
          <p:cNvSpPr txBox="1">
            <a:spLocks noChangeArrowheads="1"/>
          </p:cNvSpPr>
          <p:nvPr/>
        </p:nvSpPr>
        <p:spPr bwMode="gray">
          <a:xfrm>
            <a:off x="6821489" y="4077090"/>
            <a:ext cx="1936750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r>
              <a:rPr lang="sv-SE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Liquidity</a:t>
            </a:r>
            <a:r>
              <a:rPr lang="sv-SE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sv-SE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Coverage</a:t>
            </a:r>
            <a:r>
              <a:rPr lang="sv-SE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sv-SE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Ratio</a:t>
            </a:r>
            <a:endParaRPr lang="sv-SE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16024" name="Line 24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16011" name="Text Box 11"/>
          <p:cNvSpPr txBox="1">
            <a:spLocks noChangeArrowheads="1"/>
          </p:cNvSpPr>
          <p:nvPr/>
        </p:nvSpPr>
        <p:spPr bwMode="gray">
          <a:xfrm>
            <a:off x="2771775" y="1341438"/>
            <a:ext cx="2481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sv-SE" sz="2000" b="1" dirty="0" err="1">
                <a:latin typeface="+mj-lt"/>
              </a:rPr>
              <a:t>Regulatory</a:t>
            </a:r>
            <a:r>
              <a:rPr lang="sv-SE" sz="2000" b="1" dirty="0">
                <a:latin typeface="+mj-lt"/>
              </a:rPr>
              <a:t> ambition</a:t>
            </a:r>
          </a:p>
        </p:txBody>
      </p:sp>
      <p:sp>
        <p:nvSpPr>
          <p:cNvPr id="2816025" name="Line 25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16012" name="Text Box 12"/>
          <p:cNvSpPr txBox="1">
            <a:spLocks noChangeArrowheads="1"/>
          </p:cNvSpPr>
          <p:nvPr/>
        </p:nvSpPr>
        <p:spPr bwMode="gray">
          <a:xfrm>
            <a:off x="6732588" y="1314450"/>
            <a:ext cx="20367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sv-SE" sz="2000" b="1" dirty="0" err="1">
                <a:latin typeface="+mj-lt"/>
              </a:rPr>
              <a:t>Regulated</a:t>
            </a:r>
            <a:r>
              <a:rPr lang="sv-SE" sz="2000" b="1" dirty="0">
                <a:latin typeface="+mj-lt"/>
              </a:rPr>
              <a:t> </a:t>
            </a:r>
            <a:r>
              <a:rPr lang="sv-SE" sz="2000" b="1" dirty="0" err="1">
                <a:latin typeface="+mj-lt"/>
              </a:rPr>
              <a:t>through</a:t>
            </a:r>
            <a:endParaRPr lang="sv-SE" sz="2000" b="1" dirty="0">
              <a:latin typeface="+mj-lt"/>
            </a:endParaRPr>
          </a:p>
        </p:txBody>
      </p:sp>
      <p:sp>
        <p:nvSpPr>
          <p:cNvPr id="2816026" name="Line 26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2816013" name="Line 13"/>
          <p:cNvSpPr>
            <a:spLocks noChangeShapeType="1"/>
          </p:cNvSpPr>
          <p:nvPr/>
        </p:nvSpPr>
        <p:spPr bwMode="gray">
          <a:xfrm>
            <a:off x="701675" y="1763713"/>
            <a:ext cx="8056563" cy="0"/>
          </a:xfrm>
          <a:prstGeom prst="line">
            <a:avLst/>
          </a:prstGeom>
          <a:noFill/>
          <a:ln w="50800">
            <a:solidFill>
              <a:srgbClr val="B1A4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/>
          <a:p>
            <a:endParaRPr lang="en-US"/>
          </a:p>
        </p:txBody>
      </p:sp>
      <p:sp>
        <p:nvSpPr>
          <p:cNvPr id="2816028" name="Line 28"/>
          <p:cNvSpPr>
            <a:spLocks noChangeShapeType="1"/>
          </p:cNvSpPr>
          <p:nvPr/>
        </p:nvSpPr>
        <p:spPr bwMode="gray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2816014" name="Picture 14" descr="Thumbnail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0"/>
          <a:stretch>
            <a:fillRect/>
          </a:stretch>
        </p:blipFill>
        <p:spPr>
          <a:xfrm>
            <a:off x="682625" y="3833094"/>
            <a:ext cx="1359825" cy="848991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29" name="Line 29"/>
          <p:cNvSpPr>
            <a:spLocks noChangeShapeType="1"/>
          </p:cNvSpPr>
          <p:nvPr/>
        </p:nvSpPr>
        <p:spPr bwMode="gray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35842" name="Picture 2" descr="http://www.santamonica-towing.info/wp-content/uploads/2012/02/Santa-Monica-Tow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7" y="4797190"/>
            <a:ext cx="1359824" cy="97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10"/>
          <p:cNvSpPr txBox="1">
            <a:spLocks noChangeArrowheads="1"/>
          </p:cNvSpPr>
          <p:nvPr/>
        </p:nvSpPr>
        <p:spPr bwMode="gray">
          <a:xfrm>
            <a:off x="6823050" y="5085230"/>
            <a:ext cx="1935188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r>
              <a:rPr lang="sv-SE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Recovery</a:t>
            </a:r>
            <a:r>
              <a:rPr lang="sv-SE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and Resolution </a:t>
            </a:r>
            <a:r>
              <a:rPr lang="sv-SE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Directive</a:t>
            </a:r>
            <a:endParaRPr lang="sv-SE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gray">
          <a:xfrm>
            <a:off x="2789003" y="5067455"/>
            <a:ext cx="3727267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+mj-lt"/>
              </a:rPr>
              <a:t>Recovery and resolution framework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038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05" grpId="0"/>
      <p:bldP spid="2816006" grpId="0"/>
      <p:bldP spid="2816007" grpId="0"/>
      <p:bldP spid="2816008" grpId="0"/>
      <p:bldP spid="2816009" grpId="0"/>
      <p:bldP spid="2816010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01C6-A028-4A40-A06C-4915377528D7}" type="slidenum">
              <a:rPr lang="en-GB">
                <a:solidFill>
                  <a:srgbClr val="000000"/>
                </a:solidFill>
              </a:rPr>
              <a:pPr/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635778" name="Rectangle 2"/>
          <p:cNvSpPr>
            <a:spLocks noChangeArrowheads="1"/>
          </p:cNvSpPr>
          <p:nvPr/>
        </p:nvSpPr>
        <p:spPr bwMode="gray">
          <a:xfrm>
            <a:off x="4643438" y="1052513"/>
            <a:ext cx="3455987" cy="35274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E3F5F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36000" tIns="36000" rIns="36000" bIns="36000" anchor="ctr"/>
          <a:lstStyle/>
          <a:p>
            <a:endParaRPr lang="sv-S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5779" name="Rectangle 3"/>
          <p:cNvSpPr>
            <a:spLocks noChangeArrowheads="1"/>
          </p:cNvSpPr>
          <p:nvPr/>
        </p:nvSpPr>
        <p:spPr bwMode="gray">
          <a:xfrm>
            <a:off x="684213" y="1052513"/>
            <a:ext cx="3457575" cy="352742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36000" tIns="36000" rIns="36000" bIns="36000" anchor="ctr"/>
          <a:lstStyle/>
          <a:p>
            <a:endParaRPr lang="sv-S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is </a:t>
            </a:r>
            <a:r>
              <a:rPr lang="en-GB" dirty="0" smtClean="0"/>
              <a:t>ICAAP?</a:t>
            </a:r>
            <a:endParaRPr lang="en-GB" dirty="0"/>
          </a:p>
        </p:txBody>
      </p:sp>
      <p:sp>
        <p:nvSpPr>
          <p:cNvPr id="263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4941888"/>
            <a:ext cx="3503612" cy="1306512"/>
          </a:xfrm>
          <a:noFill/>
          <a:ln w="254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80000"/>
              </a:lnSpc>
            </a:pPr>
            <a:r>
              <a:rPr lang="en-GB" sz="1000" b="1">
                <a:solidFill>
                  <a:schemeClr val="bg1">
                    <a:lumMod val="65000"/>
                  </a:schemeClr>
                </a:solidFill>
              </a:rPr>
              <a:t>ICAAP </a:t>
            </a:r>
            <a:r>
              <a:rPr lang="en-GB" sz="1000">
                <a:solidFill>
                  <a:schemeClr val="bg1">
                    <a:lumMod val="65000"/>
                  </a:schemeClr>
                </a:solidFill>
              </a:rPr>
              <a:t>“Internal Capital Adequacy Assessment Process” encompasses</a:t>
            </a:r>
          </a:p>
          <a:p>
            <a:pPr marL="284163" indent="-284163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000">
                <a:solidFill>
                  <a:schemeClr val="bg1">
                    <a:lumMod val="65000"/>
                  </a:schemeClr>
                </a:solidFill>
              </a:rPr>
              <a:t>Internal views on material risks and developments of those</a:t>
            </a:r>
          </a:p>
          <a:p>
            <a:pPr marL="284163" indent="-284163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000">
                <a:solidFill>
                  <a:schemeClr val="bg1">
                    <a:lumMod val="65000"/>
                  </a:schemeClr>
                </a:solidFill>
              </a:rPr>
              <a:t>Internal views on risk measurement models and risk governance and risk mitigants (capital and other)</a:t>
            </a:r>
          </a:p>
          <a:p>
            <a:pPr marL="284163" indent="-284163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000">
                <a:solidFill>
                  <a:schemeClr val="bg1">
                    <a:lumMod val="65000"/>
                  </a:schemeClr>
                </a:solidFill>
              </a:rPr>
              <a:t>Internal views on SEB’s capital adequacy, incl. required add-ons on top of Pillar 1 requirements  for e.g. concentrations risk and market risk in the banking book</a:t>
            </a:r>
          </a:p>
        </p:txBody>
      </p:sp>
      <p:sp>
        <p:nvSpPr>
          <p:cNvPr id="2635782" name="Rectangle 6"/>
          <p:cNvSpPr>
            <a:spLocks noChangeArrowheads="1"/>
          </p:cNvSpPr>
          <p:nvPr/>
        </p:nvSpPr>
        <p:spPr bwMode="auto">
          <a:xfrm>
            <a:off x="900113" y="1628775"/>
            <a:ext cx="15113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F4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Char char="§"/>
            </a:pPr>
            <a:r>
              <a:rPr kumimoji="1" lang="en-GB" dirty="0" smtClean="0">
                <a:solidFill>
                  <a:srgbClr val="000000"/>
                </a:solidFill>
              </a:rPr>
              <a:t>Internal model development and validation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Char char="§"/>
            </a:pPr>
            <a:r>
              <a:rPr kumimoji="1" lang="en-GB" dirty="0" smtClean="0">
                <a:solidFill>
                  <a:srgbClr val="000000"/>
                </a:solidFill>
              </a:rPr>
              <a:t>Externally reported capital ratios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Char char="§"/>
            </a:pPr>
            <a:endParaRPr kumimoji="1" lang="en-GB" dirty="0" smtClean="0">
              <a:solidFill>
                <a:srgbClr val="000000"/>
              </a:solidFill>
            </a:endParaRPr>
          </a:p>
        </p:txBody>
      </p:sp>
      <p:sp>
        <p:nvSpPr>
          <p:cNvPr id="2635783" name="Rectangle 7"/>
          <p:cNvSpPr>
            <a:spLocks noChangeArrowheads="1"/>
          </p:cNvSpPr>
          <p:nvPr/>
        </p:nvSpPr>
        <p:spPr bwMode="auto">
          <a:xfrm>
            <a:off x="684213" y="1052513"/>
            <a:ext cx="3455987" cy="4318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kumimoji="1" lang="en-GB" sz="1800" b="1" smtClean="0">
                <a:solidFill>
                  <a:srgbClr val="FFFFFF"/>
                </a:solidFill>
              </a:rPr>
              <a:t>Bank</a:t>
            </a:r>
          </a:p>
        </p:txBody>
      </p:sp>
      <p:sp>
        <p:nvSpPr>
          <p:cNvPr id="2635784" name="Rectangle 8"/>
          <p:cNvSpPr>
            <a:spLocks noChangeArrowheads="1"/>
          </p:cNvSpPr>
          <p:nvPr/>
        </p:nvSpPr>
        <p:spPr bwMode="auto">
          <a:xfrm>
            <a:off x="4643438" y="1052513"/>
            <a:ext cx="3457575" cy="431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kumimoji="1" lang="en-GB" sz="1800" b="1" smtClean="0">
                <a:solidFill>
                  <a:srgbClr val="FFFFFF"/>
                </a:solidFill>
              </a:rPr>
              <a:t>Regulator</a:t>
            </a:r>
          </a:p>
        </p:txBody>
      </p:sp>
      <p:sp>
        <p:nvSpPr>
          <p:cNvPr id="2635785" name="Rectangle 9"/>
          <p:cNvSpPr>
            <a:spLocks noChangeArrowheads="1"/>
          </p:cNvSpPr>
          <p:nvPr/>
        </p:nvSpPr>
        <p:spPr bwMode="auto">
          <a:xfrm>
            <a:off x="4932363" y="2225675"/>
            <a:ext cx="1079500" cy="915988"/>
          </a:xfrm>
          <a:prstGeom prst="rect">
            <a:avLst/>
          </a:prstGeom>
          <a:solidFill>
            <a:srgbClr val="E9F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Char char="§"/>
            </a:pPr>
            <a:r>
              <a:rPr kumimoji="1" lang="en-GB" dirty="0" smtClean="0">
                <a:solidFill>
                  <a:srgbClr val="000000"/>
                </a:solidFill>
              </a:rPr>
              <a:t>Model approval and review</a:t>
            </a:r>
          </a:p>
        </p:txBody>
      </p:sp>
      <p:sp>
        <p:nvSpPr>
          <p:cNvPr id="2635786" name="Rectangle 10"/>
          <p:cNvSpPr>
            <a:spLocks noChangeArrowheads="1"/>
          </p:cNvSpPr>
          <p:nvPr/>
        </p:nvSpPr>
        <p:spPr bwMode="auto">
          <a:xfrm>
            <a:off x="2411413" y="3284538"/>
            <a:ext cx="1657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F4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Char char="§"/>
            </a:pPr>
            <a:r>
              <a:rPr kumimoji="1" lang="en-GB" dirty="0" smtClean="0">
                <a:solidFill>
                  <a:srgbClr val="000000"/>
                </a:solidFill>
              </a:rPr>
              <a:t>Internal capital adequacy assessment process (ICAAP)</a:t>
            </a:r>
          </a:p>
        </p:txBody>
      </p:sp>
      <p:sp>
        <p:nvSpPr>
          <p:cNvPr id="2635787" name="Rectangle 11"/>
          <p:cNvSpPr>
            <a:spLocks noChangeArrowheads="1"/>
          </p:cNvSpPr>
          <p:nvPr/>
        </p:nvSpPr>
        <p:spPr bwMode="auto">
          <a:xfrm>
            <a:off x="6659563" y="3284538"/>
            <a:ext cx="1368425" cy="1079500"/>
          </a:xfrm>
          <a:prstGeom prst="rect">
            <a:avLst/>
          </a:prstGeom>
          <a:solidFill>
            <a:srgbClr val="E9F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Char char="§"/>
            </a:pPr>
            <a:r>
              <a:rPr kumimoji="1" lang="en-GB" smtClean="0">
                <a:solidFill>
                  <a:srgbClr val="000000"/>
                </a:solidFill>
              </a:rPr>
              <a:t>Regulator’s capital and risk assessment (SREP)</a:t>
            </a:r>
          </a:p>
        </p:txBody>
      </p:sp>
      <p:sp>
        <p:nvSpPr>
          <p:cNvPr id="2635788" name="Text Box 12"/>
          <p:cNvSpPr txBox="1">
            <a:spLocks noChangeArrowheads="1"/>
          </p:cNvSpPr>
          <p:nvPr/>
        </p:nvSpPr>
        <p:spPr bwMode="gray">
          <a:xfrm>
            <a:off x="971550" y="1628775"/>
            <a:ext cx="1008063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sv-SE" b="1" dirty="0" smtClean="0">
                <a:solidFill>
                  <a:srgbClr val="000000"/>
                </a:solidFill>
              </a:rPr>
              <a:t>Pillar 1 </a:t>
            </a:r>
          </a:p>
        </p:txBody>
      </p:sp>
      <p:sp>
        <p:nvSpPr>
          <p:cNvPr id="2635789" name="Text Box 13"/>
          <p:cNvSpPr txBox="1">
            <a:spLocks noChangeArrowheads="1"/>
          </p:cNvSpPr>
          <p:nvPr/>
        </p:nvSpPr>
        <p:spPr bwMode="gray">
          <a:xfrm>
            <a:off x="2698750" y="1628775"/>
            <a:ext cx="1008063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sv-SE" b="1" smtClean="0">
                <a:solidFill>
                  <a:srgbClr val="000000"/>
                </a:solidFill>
              </a:rPr>
              <a:t>Pillar 2 </a:t>
            </a:r>
          </a:p>
        </p:txBody>
      </p:sp>
      <p:sp>
        <p:nvSpPr>
          <p:cNvPr id="2635790" name="Text Box 14"/>
          <p:cNvSpPr txBox="1">
            <a:spLocks noChangeArrowheads="1"/>
          </p:cNvSpPr>
          <p:nvPr/>
        </p:nvSpPr>
        <p:spPr bwMode="gray">
          <a:xfrm>
            <a:off x="5005388" y="1628775"/>
            <a:ext cx="1008062" cy="2873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sv-SE" b="1" smtClean="0">
                <a:solidFill>
                  <a:srgbClr val="000000"/>
                </a:solidFill>
              </a:rPr>
              <a:t>Pillar 1 </a:t>
            </a:r>
          </a:p>
        </p:txBody>
      </p:sp>
      <p:sp>
        <p:nvSpPr>
          <p:cNvPr id="2635791" name="Text Box 15"/>
          <p:cNvSpPr txBox="1">
            <a:spLocks noChangeArrowheads="1"/>
          </p:cNvSpPr>
          <p:nvPr/>
        </p:nvSpPr>
        <p:spPr bwMode="gray">
          <a:xfrm>
            <a:off x="6732588" y="1628775"/>
            <a:ext cx="1008062" cy="2873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sv-SE" b="1" smtClean="0">
                <a:solidFill>
                  <a:srgbClr val="000000"/>
                </a:solidFill>
              </a:rPr>
              <a:t>Pillar 2 </a:t>
            </a:r>
          </a:p>
        </p:txBody>
      </p:sp>
      <p:sp>
        <p:nvSpPr>
          <p:cNvPr id="2635792" name="Line 16"/>
          <p:cNvSpPr>
            <a:spLocks noChangeShapeType="1"/>
          </p:cNvSpPr>
          <p:nvPr/>
        </p:nvSpPr>
        <p:spPr bwMode="gray">
          <a:xfrm>
            <a:off x="2339975" y="2420938"/>
            <a:ext cx="2519363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/>
          <a:p>
            <a:endParaRPr lang="sv-S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5793" name="Line 17"/>
          <p:cNvSpPr>
            <a:spLocks noChangeShapeType="1"/>
          </p:cNvSpPr>
          <p:nvPr/>
        </p:nvSpPr>
        <p:spPr bwMode="gray">
          <a:xfrm>
            <a:off x="3779891" y="3716338"/>
            <a:ext cx="2736380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/>
          <a:p>
            <a:endParaRPr lang="sv-S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5794" name="Line 18"/>
          <p:cNvSpPr>
            <a:spLocks noChangeShapeType="1"/>
          </p:cNvSpPr>
          <p:nvPr/>
        </p:nvSpPr>
        <p:spPr bwMode="gray">
          <a:xfrm flipH="1">
            <a:off x="2051050" y="2852738"/>
            <a:ext cx="2808288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/>
          <a:p>
            <a:endParaRPr lang="sv-SE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635795" name="Group 19"/>
          <p:cNvGrpSpPr>
            <a:grpSpLocks/>
          </p:cNvGrpSpPr>
          <p:nvPr/>
        </p:nvGrpSpPr>
        <p:grpSpPr bwMode="auto">
          <a:xfrm>
            <a:off x="682625" y="3962035"/>
            <a:ext cx="760413" cy="619125"/>
            <a:chOff x="4876" y="3929"/>
            <a:chExt cx="481" cy="391"/>
          </a:xfrm>
        </p:grpSpPr>
        <p:sp>
          <p:nvSpPr>
            <p:cNvPr id="2635796" name="Rectangle 20"/>
            <p:cNvSpPr>
              <a:spLocks noChangeArrowheads="1"/>
            </p:cNvSpPr>
            <p:nvPr/>
          </p:nvSpPr>
          <p:spPr bwMode="gray">
            <a:xfrm>
              <a:off x="4876" y="3929"/>
              <a:ext cx="481" cy="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35797" name="Freeform 21"/>
            <p:cNvSpPr>
              <a:spLocks noEditPoints="1"/>
            </p:cNvSpPr>
            <p:nvPr/>
          </p:nvSpPr>
          <p:spPr bwMode="gray">
            <a:xfrm>
              <a:off x="4965" y="3989"/>
              <a:ext cx="303" cy="136"/>
            </a:xfrm>
            <a:custGeom>
              <a:avLst/>
              <a:gdLst>
                <a:gd name="T0" fmla="*/ 304 w 1118"/>
                <a:gd name="T1" fmla="*/ 125 h 491"/>
                <a:gd name="T2" fmla="*/ 244 w 1118"/>
                <a:gd name="T3" fmla="*/ 170 h 491"/>
                <a:gd name="T4" fmla="*/ 158 w 1118"/>
                <a:gd name="T5" fmla="*/ 141 h 491"/>
                <a:gd name="T6" fmla="*/ 113 w 1118"/>
                <a:gd name="T7" fmla="*/ 161 h 491"/>
                <a:gd name="T8" fmla="*/ 146 w 1118"/>
                <a:gd name="T9" fmla="*/ 193 h 491"/>
                <a:gd name="T10" fmla="*/ 232 w 1118"/>
                <a:gd name="T11" fmla="*/ 216 h 491"/>
                <a:gd name="T12" fmla="*/ 323 w 1118"/>
                <a:gd name="T13" fmla="*/ 310 h 491"/>
                <a:gd name="T14" fmla="*/ 168 w 1118"/>
                <a:gd name="T15" fmla="*/ 423 h 491"/>
                <a:gd name="T16" fmla="*/ 0 w 1118"/>
                <a:gd name="T17" fmla="*/ 355 h 491"/>
                <a:gd name="T18" fmla="*/ 64 w 1118"/>
                <a:gd name="T19" fmla="*/ 308 h 491"/>
                <a:gd name="T20" fmla="*/ 165 w 1118"/>
                <a:gd name="T21" fmla="*/ 352 h 491"/>
                <a:gd name="T22" fmla="*/ 227 w 1118"/>
                <a:gd name="T23" fmla="*/ 329 h 491"/>
                <a:gd name="T24" fmla="*/ 193 w 1118"/>
                <a:gd name="T25" fmla="*/ 299 h 491"/>
                <a:gd name="T26" fmla="*/ 113 w 1118"/>
                <a:gd name="T27" fmla="*/ 280 h 491"/>
                <a:gd name="T28" fmla="*/ 19 w 1118"/>
                <a:gd name="T29" fmla="*/ 179 h 491"/>
                <a:gd name="T30" fmla="*/ 158 w 1118"/>
                <a:gd name="T31" fmla="*/ 72 h 491"/>
                <a:gd name="T32" fmla="*/ 304 w 1118"/>
                <a:gd name="T33" fmla="*/ 125 h 491"/>
                <a:gd name="T34" fmla="*/ 688 w 1118"/>
                <a:gd name="T35" fmla="*/ 78 h 491"/>
                <a:gd name="T36" fmla="*/ 419 w 1118"/>
                <a:gd name="T37" fmla="*/ 78 h 491"/>
                <a:gd name="T38" fmla="*/ 419 w 1118"/>
                <a:gd name="T39" fmla="*/ 413 h 491"/>
                <a:gd name="T40" fmla="*/ 693 w 1118"/>
                <a:gd name="T41" fmla="*/ 413 h 491"/>
                <a:gd name="T42" fmla="*/ 693 w 1118"/>
                <a:gd name="T43" fmla="*/ 336 h 491"/>
                <a:gd name="T44" fmla="*/ 514 w 1118"/>
                <a:gd name="T45" fmla="*/ 336 h 491"/>
                <a:gd name="T46" fmla="*/ 514 w 1118"/>
                <a:gd name="T47" fmla="*/ 282 h 491"/>
                <a:gd name="T48" fmla="*/ 637 w 1118"/>
                <a:gd name="T49" fmla="*/ 282 h 491"/>
                <a:gd name="T50" fmla="*/ 637 w 1118"/>
                <a:gd name="T51" fmla="*/ 208 h 491"/>
                <a:gd name="T52" fmla="*/ 514 w 1118"/>
                <a:gd name="T53" fmla="*/ 208 h 491"/>
                <a:gd name="T54" fmla="*/ 514 w 1118"/>
                <a:gd name="T55" fmla="*/ 154 h 491"/>
                <a:gd name="T56" fmla="*/ 688 w 1118"/>
                <a:gd name="T57" fmla="*/ 154 h 491"/>
                <a:gd name="T58" fmla="*/ 688 w 1118"/>
                <a:gd name="T59" fmla="*/ 78 h 491"/>
                <a:gd name="T60" fmla="*/ 371 w 1118"/>
                <a:gd name="T61" fmla="*/ 491 h 491"/>
                <a:gd name="T62" fmla="*/ 371 w 1118"/>
                <a:gd name="T63" fmla="*/ 0 h 491"/>
                <a:gd name="T64" fmla="*/ 350 w 1118"/>
                <a:gd name="T65" fmla="*/ 0 h 491"/>
                <a:gd name="T66" fmla="*/ 350 w 1118"/>
                <a:gd name="T67" fmla="*/ 491 h 491"/>
                <a:gd name="T68" fmla="*/ 371 w 1118"/>
                <a:gd name="T69" fmla="*/ 491 h 491"/>
                <a:gd name="T70" fmla="*/ 749 w 1118"/>
                <a:gd name="T71" fmla="*/ 491 h 491"/>
                <a:gd name="T72" fmla="*/ 749 w 1118"/>
                <a:gd name="T73" fmla="*/ 0 h 491"/>
                <a:gd name="T74" fmla="*/ 728 w 1118"/>
                <a:gd name="T75" fmla="*/ 0 h 491"/>
                <a:gd name="T76" fmla="*/ 728 w 1118"/>
                <a:gd name="T77" fmla="*/ 491 h 491"/>
                <a:gd name="T78" fmla="*/ 749 w 1118"/>
                <a:gd name="T79" fmla="*/ 491 h 491"/>
                <a:gd name="T80" fmla="*/ 797 w 1118"/>
                <a:gd name="T81" fmla="*/ 413 h 491"/>
                <a:gd name="T82" fmla="*/ 1013 w 1118"/>
                <a:gd name="T83" fmla="*/ 413 h 491"/>
                <a:gd name="T84" fmla="*/ 1118 w 1118"/>
                <a:gd name="T85" fmla="*/ 323 h 491"/>
                <a:gd name="T86" fmla="*/ 1049 w 1118"/>
                <a:gd name="T87" fmla="*/ 238 h 491"/>
                <a:gd name="T88" fmla="*/ 1045 w 1118"/>
                <a:gd name="T89" fmla="*/ 237 h 491"/>
                <a:gd name="T90" fmla="*/ 1049 w 1118"/>
                <a:gd name="T91" fmla="*/ 237 h 491"/>
                <a:gd name="T92" fmla="*/ 1097 w 1118"/>
                <a:gd name="T93" fmla="*/ 163 h 491"/>
                <a:gd name="T94" fmla="*/ 995 w 1118"/>
                <a:gd name="T95" fmla="*/ 78 h 491"/>
                <a:gd name="T96" fmla="*/ 797 w 1118"/>
                <a:gd name="T97" fmla="*/ 78 h 491"/>
                <a:gd name="T98" fmla="*/ 797 w 1118"/>
                <a:gd name="T99" fmla="*/ 413 h 491"/>
                <a:gd name="T100" fmla="*/ 892 w 1118"/>
                <a:gd name="T101" fmla="*/ 148 h 491"/>
                <a:gd name="T102" fmla="*/ 968 w 1118"/>
                <a:gd name="T103" fmla="*/ 148 h 491"/>
                <a:gd name="T104" fmla="*/ 999 w 1118"/>
                <a:gd name="T105" fmla="*/ 177 h 491"/>
                <a:gd name="T106" fmla="*/ 968 w 1118"/>
                <a:gd name="T107" fmla="*/ 206 h 491"/>
                <a:gd name="T108" fmla="*/ 892 w 1118"/>
                <a:gd name="T109" fmla="*/ 206 h 491"/>
                <a:gd name="T110" fmla="*/ 892 w 1118"/>
                <a:gd name="T111" fmla="*/ 148 h 491"/>
                <a:gd name="T112" fmla="*/ 984 w 1118"/>
                <a:gd name="T113" fmla="*/ 339 h 491"/>
                <a:gd name="T114" fmla="*/ 892 w 1118"/>
                <a:gd name="T115" fmla="*/ 339 h 491"/>
                <a:gd name="T116" fmla="*/ 892 w 1118"/>
                <a:gd name="T117" fmla="*/ 278 h 491"/>
                <a:gd name="T118" fmla="*/ 984 w 1118"/>
                <a:gd name="T119" fmla="*/ 278 h 491"/>
                <a:gd name="T120" fmla="*/ 1014 w 1118"/>
                <a:gd name="T121" fmla="*/ 308 h 491"/>
                <a:gd name="T122" fmla="*/ 984 w 1118"/>
                <a:gd name="T123" fmla="*/ 33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8" h="491">
                  <a:moveTo>
                    <a:pt x="304" y="125"/>
                  </a:moveTo>
                  <a:cubicBezTo>
                    <a:pt x="244" y="170"/>
                    <a:pt x="244" y="170"/>
                    <a:pt x="244" y="170"/>
                  </a:cubicBezTo>
                  <a:cubicBezTo>
                    <a:pt x="215" y="146"/>
                    <a:pt x="179" y="141"/>
                    <a:pt x="158" y="141"/>
                  </a:cubicBezTo>
                  <a:cubicBezTo>
                    <a:pt x="138" y="141"/>
                    <a:pt x="117" y="147"/>
                    <a:pt x="113" y="161"/>
                  </a:cubicBezTo>
                  <a:cubicBezTo>
                    <a:pt x="110" y="176"/>
                    <a:pt x="123" y="187"/>
                    <a:pt x="146" y="193"/>
                  </a:cubicBezTo>
                  <a:cubicBezTo>
                    <a:pt x="172" y="200"/>
                    <a:pt x="196" y="206"/>
                    <a:pt x="232" y="216"/>
                  </a:cubicBezTo>
                  <a:cubicBezTo>
                    <a:pt x="286" y="232"/>
                    <a:pt x="323" y="255"/>
                    <a:pt x="323" y="310"/>
                  </a:cubicBezTo>
                  <a:cubicBezTo>
                    <a:pt x="323" y="384"/>
                    <a:pt x="257" y="423"/>
                    <a:pt x="168" y="423"/>
                  </a:cubicBezTo>
                  <a:cubicBezTo>
                    <a:pt x="79" y="423"/>
                    <a:pt x="18" y="377"/>
                    <a:pt x="0" y="355"/>
                  </a:cubicBezTo>
                  <a:cubicBezTo>
                    <a:pt x="64" y="308"/>
                    <a:pt x="64" y="308"/>
                    <a:pt x="64" y="308"/>
                  </a:cubicBezTo>
                  <a:cubicBezTo>
                    <a:pt x="108" y="347"/>
                    <a:pt x="140" y="352"/>
                    <a:pt x="165" y="352"/>
                  </a:cubicBezTo>
                  <a:cubicBezTo>
                    <a:pt x="195" y="352"/>
                    <a:pt x="223" y="346"/>
                    <a:pt x="227" y="329"/>
                  </a:cubicBezTo>
                  <a:cubicBezTo>
                    <a:pt x="230" y="315"/>
                    <a:pt x="218" y="305"/>
                    <a:pt x="193" y="299"/>
                  </a:cubicBezTo>
                  <a:cubicBezTo>
                    <a:pt x="164" y="292"/>
                    <a:pt x="140" y="287"/>
                    <a:pt x="113" y="280"/>
                  </a:cubicBezTo>
                  <a:cubicBezTo>
                    <a:pt x="40" y="260"/>
                    <a:pt x="19" y="218"/>
                    <a:pt x="19" y="179"/>
                  </a:cubicBezTo>
                  <a:cubicBezTo>
                    <a:pt x="19" y="127"/>
                    <a:pt x="68" y="72"/>
                    <a:pt x="158" y="72"/>
                  </a:cubicBezTo>
                  <a:cubicBezTo>
                    <a:pt x="250" y="72"/>
                    <a:pt x="304" y="125"/>
                    <a:pt x="304" y="125"/>
                  </a:cubicBezTo>
                  <a:close/>
                  <a:moveTo>
                    <a:pt x="688" y="78"/>
                  </a:moveTo>
                  <a:cubicBezTo>
                    <a:pt x="419" y="78"/>
                    <a:pt x="419" y="78"/>
                    <a:pt x="419" y="78"/>
                  </a:cubicBezTo>
                  <a:cubicBezTo>
                    <a:pt x="419" y="413"/>
                    <a:pt x="419" y="413"/>
                    <a:pt x="419" y="413"/>
                  </a:cubicBezTo>
                  <a:cubicBezTo>
                    <a:pt x="693" y="413"/>
                    <a:pt x="693" y="413"/>
                    <a:pt x="693" y="413"/>
                  </a:cubicBezTo>
                  <a:cubicBezTo>
                    <a:pt x="693" y="336"/>
                    <a:pt x="693" y="336"/>
                    <a:pt x="693" y="336"/>
                  </a:cubicBezTo>
                  <a:cubicBezTo>
                    <a:pt x="514" y="336"/>
                    <a:pt x="514" y="336"/>
                    <a:pt x="514" y="336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637" y="282"/>
                    <a:pt x="637" y="282"/>
                    <a:pt x="637" y="282"/>
                  </a:cubicBezTo>
                  <a:cubicBezTo>
                    <a:pt x="637" y="208"/>
                    <a:pt x="637" y="208"/>
                    <a:pt x="637" y="208"/>
                  </a:cubicBezTo>
                  <a:cubicBezTo>
                    <a:pt x="514" y="208"/>
                    <a:pt x="514" y="208"/>
                    <a:pt x="514" y="208"/>
                  </a:cubicBezTo>
                  <a:cubicBezTo>
                    <a:pt x="514" y="154"/>
                    <a:pt x="514" y="154"/>
                    <a:pt x="514" y="154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8" y="78"/>
                    <a:pt x="688" y="78"/>
                    <a:pt x="688" y="78"/>
                  </a:cubicBezTo>
                  <a:close/>
                  <a:moveTo>
                    <a:pt x="371" y="491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491"/>
                    <a:pt x="350" y="491"/>
                    <a:pt x="350" y="491"/>
                  </a:cubicBezTo>
                  <a:cubicBezTo>
                    <a:pt x="371" y="491"/>
                    <a:pt x="371" y="491"/>
                    <a:pt x="371" y="491"/>
                  </a:cubicBezTo>
                  <a:close/>
                  <a:moveTo>
                    <a:pt x="749" y="491"/>
                  </a:moveTo>
                  <a:cubicBezTo>
                    <a:pt x="749" y="0"/>
                    <a:pt x="749" y="0"/>
                    <a:pt x="7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91"/>
                    <a:pt x="728" y="491"/>
                    <a:pt x="728" y="491"/>
                  </a:cubicBezTo>
                  <a:cubicBezTo>
                    <a:pt x="749" y="491"/>
                    <a:pt x="749" y="491"/>
                    <a:pt x="749" y="491"/>
                  </a:cubicBezTo>
                  <a:close/>
                  <a:moveTo>
                    <a:pt x="797" y="413"/>
                  </a:moveTo>
                  <a:cubicBezTo>
                    <a:pt x="1013" y="413"/>
                    <a:pt x="1013" y="413"/>
                    <a:pt x="1013" y="413"/>
                  </a:cubicBezTo>
                  <a:cubicBezTo>
                    <a:pt x="1071" y="413"/>
                    <a:pt x="1118" y="379"/>
                    <a:pt x="1118" y="323"/>
                  </a:cubicBezTo>
                  <a:cubicBezTo>
                    <a:pt x="1118" y="279"/>
                    <a:pt x="1089" y="251"/>
                    <a:pt x="1049" y="238"/>
                  </a:cubicBezTo>
                  <a:cubicBezTo>
                    <a:pt x="1049" y="238"/>
                    <a:pt x="1048" y="238"/>
                    <a:pt x="1045" y="237"/>
                  </a:cubicBezTo>
                  <a:cubicBezTo>
                    <a:pt x="1048" y="237"/>
                    <a:pt x="1049" y="237"/>
                    <a:pt x="1049" y="237"/>
                  </a:cubicBezTo>
                  <a:cubicBezTo>
                    <a:pt x="1072" y="228"/>
                    <a:pt x="1097" y="204"/>
                    <a:pt x="1097" y="163"/>
                  </a:cubicBezTo>
                  <a:cubicBezTo>
                    <a:pt x="1097" y="111"/>
                    <a:pt x="1051" y="78"/>
                    <a:pt x="995" y="78"/>
                  </a:cubicBezTo>
                  <a:cubicBezTo>
                    <a:pt x="797" y="78"/>
                    <a:pt x="797" y="78"/>
                    <a:pt x="797" y="78"/>
                  </a:cubicBezTo>
                  <a:cubicBezTo>
                    <a:pt x="797" y="413"/>
                    <a:pt x="797" y="413"/>
                    <a:pt x="797" y="413"/>
                  </a:cubicBezTo>
                  <a:close/>
                  <a:moveTo>
                    <a:pt x="892" y="148"/>
                  </a:moveTo>
                  <a:cubicBezTo>
                    <a:pt x="968" y="148"/>
                    <a:pt x="968" y="148"/>
                    <a:pt x="968" y="148"/>
                  </a:cubicBezTo>
                  <a:cubicBezTo>
                    <a:pt x="985" y="148"/>
                    <a:pt x="999" y="161"/>
                    <a:pt x="999" y="177"/>
                  </a:cubicBezTo>
                  <a:cubicBezTo>
                    <a:pt x="999" y="193"/>
                    <a:pt x="985" y="206"/>
                    <a:pt x="968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2" y="148"/>
                    <a:pt x="892" y="148"/>
                    <a:pt x="892" y="148"/>
                  </a:cubicBezTo>
                  <a:close/>
                  <a:moveTo>
                    <a:pt x="984" y="339"/>
                  </a:moveTo>
                  <a:cubicBezTo>
                    <a:pt x="892" y="339"/>
                    <a:pt x="892" y="339"/>
                    <a:pt x="892" y="339"/>
                  </a:cubicBezTo>
                  <a:cubicBezTo>
                    <a:pt x="892" y="278"/>
                    <a:pt x="892" y="278"/>
                    <a:pt x="892" y="278"/>
                  </a:cubicBezTo>
                  <a:cubicBezTo>
                    <a:pt x="984" y="278"/>
                    <a:pt x="984" y="278"/>
                    <a:pt x="984" y="278"/>
                  </a:cubicBezTo>
                  <a:cubicBezTo>
                    <a:pt x="1001" y="278"/>
                    <a:pt x="1014" y="291"/>
                    <a:pt x="1014" y="308"/>
                  </a:cubicBezTo>
                  <a:cubicBezTo>
                    <a:pt x="1014" y="326"/>
                    <a:pt x="1001" y="339"/>
                    <a:pt x="98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635798" name="Picture 22" descr="Finansinspektion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884613"/>
            <a:ext cx="581025" cy="552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5799" name="Rectangle 23"/>
          <p:cNvSpPr>
            <a:spLocks noChangeArrowheads="1"/>
          </p:cNvSpPr>
          <p:nvPr/>
        </p:nvSpPr>
        <p:spPr bwMode="auto">
          <a:xfrm>
            <a:off x="4643438" y="4941888"/>
            <a:ext cx="3457575" cy="1306512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72000" tIns="72000" rIns="72000" bIns="72000"/>
          <a:lstStyle/>
          <a:p>
            <a:pPr marL="284163" indent="-284163" defTabSz="841375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kumimoji="1" lang="en-GB" sz="1000" b="1" smtClean="0">
                <a:solidFill>
                  <a:schemeClr val="bg1">
                    <a:lumMod val="65000"/>
                  </a:schemeClr>
                </a:solidFill>
              </a:rPr>
              <a:t>SREP</a:t>
            </a:r>
            <a:r>
              <a:rPr kumimoji="1" lang="en-GB" sz="1000" smtClean="0">
                <a:solidFill>
                  <a:schemeClr val="bg1">
                    <a:lumMod val="65000"/>
                  </a:schemeClr>
                </a:solidFill>
              </a:rPr>
              <a:t> “Supervisory Review and Evaluation Process” encompasses:</a:t>
            </a:r>
          </a:p>
          <a:p>
            <a:pPr marL="284163" indent="-284163" defTabSz="841375">
              <a:lnSpc>
                <a:spcPct val="80000"/>
              </a:lnSpc>
              <a:buClr>
                <a:srgbClr val="B2B2B2"/>
              </a:buClr>
              <a:buFont typeface="Wingdings" pitchFamily="2" charset="2"/>
              <a:buChar char="§"/>
            </a:pPr>
            <a:r>
              <a:rPr kumimoji="1" lang="en-GB" sz="1000" smtClean="0">
                <a:solidFill>
                  <a:schemeClr val="bg1">
                    <a:lumMod val="65000"/>
                  </a:schemeClr>
                </a:solidFill>
              </a:rPr>
              <a:t>Assembling of risk assessments (risks and governance) during the year by regulators co-ordinated by FI</a:t>
            </a:r>
          </a:p>
          <a:p>
            <a:pPr marL="284163" indent="-284163" defTabSz="841375">
              <a:lnSpc>
                <a:spcPct val="80000"/>
              </a:lnSpc>
              <a:buClr>
                <a:srgbClr val="B2B2B2"/>
              </a:buClr>
              <a:buFont typeface="Wingdings" pitchFamily="2" charset="2"/>
              <a:buChar char="§"/>
            </a:pPr>
            <a:r>
              <a:rPr kumimoji="1" lang="en-GB" sz="1000" smtClean="0">
                <a:solidFill>
                  <a:schemeClr val="bg1">
                    <a:lumMod val="65000"/>
                  </a:schemeClr>
                </a:solidFill>
              </a:rPr>
              <a:t>Regulatory views on risk measurement models and risk governance</a:t>
            </a:r>
          </a:p>
          <a:p>
            <a:pPr marL="284163" indent="-284163" defTabSz="841375">
              <a:lnSpc>
                <a:spcPct val="80000"/>
              </a:lnSpc>
              <a:buClr>
                <a:srgbClr val="B2B2B2"/>
              </a:buClr>
              <a:buFont typeface="Wingdings" pitchFamily="2" charset="2"/>
              <a:buChar char="§"/>
            </a:pPr>
            <a:r>
              <a:rPr kumimoji="1" lang="en-GB" sz="1000" smtClean="0">
                <a:solidFill>
                  <a:schemeClr val="bg1">
                    <a:lumMod val="65000"/>
                  </a:schemeClr>
                </a:solidFill>
              </a:rPr>
              <a:t>Regulatory views on SEB’s capital adequacy, incl. required add-ons on top of Pillar 1 requirements </a:t>
            </a:r>
          </a:p>
          <a:p>
            <a:pPr marL="284163" indent="-284163" defTabSz="841375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kumimoji="1" lang="en-GB" sz="100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70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Board </a:t>
            </a:r>
            <a:r>
              <a:rPr lang="sv-SE" dirty="0" err="1" smtClean="0"/>
              <a:t>requirements</a:t>
            </a:r>
            <a:r>
              <a:rPr lang="sv-SE" dirty="0" smtClean="0"/>
              <a:t> in </a:t>
            </a:r>
            <a:r>
              <a:rPr lang="sv-SE" dirty="0" err="1" smtClean="0"/>
              <a:t>connection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ICAAP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4071952"/>
              </p:ext>
            </p:extLst>
          </p:nvPr>
        </p:nvGraphicFramePr>
        <p:xfrm>
          <a:off x="683460" y="1340710"/>
          <a:ext cx="7705070" cy="489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3352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950" indent="-28575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>
              <a:defRPr/>
            </a:pPr>
            <a:fld id="{0AD5F6FE-ED77-7B49-912E-B21B65F6F6C8}" type="datetime1">
              <a:rPr lang="sv-SE" sz="1000" smtClean="0"/>
              <a:pPr>
                <a:defRPr/>
              </a:pPr>
              <a:t>2014-03-31</a:t>
            </a:fld>
            <a:endParaRPr lang="sv-SE" sz="1000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950" indent="-28575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>
              <a:defRPr/>
            </a:pPr>
            <a:fld id="{9B42946D-60B5-8643-BD22-DCEE5062A0C4}" type="slidenum">
              <a:rPr lang="en-GB" sz="1000" smtClean="0"/>
              <a:pPr>
                <a:defRPr/>
              </a:pPr>
              <a:t>15</a:t>
            </a:fld>
            <a:endParaRPr lang="en-GB" sz="1000" smtClean="0"/>
          </a:p>
        </p:txBody>
      </p:sp>
      <p:cxnSp>
        <p:nvCxnSpPr>
          <p:cNvPr id="11268" name="Straight Connector 2"/>
          <p:cNvCxnSpPr>
            <a:cxnSpLocks noChangeShapeType="1"/>
            <a:stCxn id="29" idx="4"/>
          </p:cNvCxnSpPr>
          <p:nvPr/>
        </p:nvCxnSpPr>
        <p:spPr bwMode="auto">
          <a:xfrm>
            <a:off x="4743450" y="2643188"/>
            <a:ext cx="3967163" cy="0"/>
          </a:xfrm>
          <a:prstGeom prst="line">
            <a:avLst/>
          </a:prstGeom>
          <a:noFill/>
          <a:ln w="19050">
            <a:solidFill>
              <a:srgbClr val="F0F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69" name="Straight Connector 31"/>
          <p:cNvCxnSpPr>
            <a:cxnSpLocks noChangeShapeType="1"/>
          </p:cNvCxnSpPr>
          <p:nvPr/>
        </p:nvCxnSpPr>
        <p:spPr bwMode="auto">
          <a:xfrm>
            <a:off x="4989513" y="3765550"/>
            <a:ext cx="3619500" cy="0"/>
          </a:xfrm>
          <a:prstGeom prst="line">
            <a:avLst/>
          </a:prstGeom>
          <a:noFill/>
          <a:ln w="19050">
            <a:solidFill>
              <a:srgbClr val="F0F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70" name="Straight Connector 32"/>
          <p:cNvCxnSpPr>
            <a:cxnSpLocks noChangeShapeType="1"/>
          </p:cNvCxnSpPr>
          <p:nvPr/>
        </p:nvCxnSpPr>
        <p:spPr bwMode="auto">
          <a:xfrm>
            <a:off x="5581650" y="4897438"/>
            <a:ext cx="3027363" cy="0"/>
          </a:xfrm>
          <a:prstGeom prst="line">
            <a:avLst/>
          </a:prstGeom>
          <a:noFill/>
          <a:ln w="19050">
            <a:solidFill>
              <a:srgbClr val="F0F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2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SEB Basic" charset="0"/>
                <a:ea typeface="ＭＳ Ｐゴシック" charset="0"/>
              </a:rPr>
              <a:t>SEB’s risk appetite framework provides an overall view of the risks within the Bank</a:t>
            </a:r>
            <a:endParaRPr lang="en-US" sz="2400" dirty="0">
              <a:latin typeface="SEB Basic" charset="0"/>
              <a:ea typeface="ＭＳ Ｐゴシック" charset="0"/>
            </a:endParaRPr>
          </a:p>
        </p:txBody>
      </p:sp>
      <p:sp>
        <p:nvSpPr>
          <p:cNvPr id="11272" name="Slide Number Placeholder 3"/>
          <p:cNvSpPr txBox="1">
            <a:spLocks noGrp="1"/>
          </p:cNvSpPr>
          <p:nvPr/>
        </p:nvSpPr>
        <p:spPr bwMode="auto">
          <a:xfrm>
            <a:off x="8532813" y="6453188"/>
            <a:ext cx="3603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950" indent="-28575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1E538E3C-E46C-AA47-9E96-047850C0C00E}" type="slidenum">
              <a:rPr lang="en-US" sz="1000" smtClean="0">
                <a:latin typeface="Arial" charset="0"/>
                <a:cs typeface="Arial" charset="0"/>
              </a:rPr>
              <a:pPr algn="r">
                <a:spcBef>
                  <a:spcPct val="0"/>
                </a:spcBef>
                <a:defRPr/>
              </a:pPr>
              <a:t>15</a:t>
            </a:fld>
            <a:endParaRPr lang="en-US" sz="1000" smtClean="0">
              <a:latin typeface="Arial" charset="0"/>
              <a:cs typeface="Arial" charset="0"/>
            </a:endParaRP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gray">
          <a:xfrm>
            <a:off x="4743450" y="1535113"/>
            <a:ext cx="38671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80975" indent="-18097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600" smtClean="0">
                <a:cs typeface="Arial" charset="0"/>
              </a:rPr>
              <a:t>7 overall SEB risk guiding</a:t>
            </a:r>
            <a:r>
              <a:rPr lang="en-US" sz="1600" smtClean="0">
                <a:latin typeface="Arial" charset="0"/>
                <a:cs typeface="Arial" charset="0"/>
              </a:rPr>
              <a:t> </a:t>
            </a:r>
            <a:r>
              <a:rPr lang="en-US" sz="1600" smtClean="0">
                <a:cs typeface="Arial" charset="0"/>
              </a:rPr>
              <a:t>principles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gray">
          <a:xfrm>
            <a:off x="5400675" y="2798763"/>
            <a:ext cx="32099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80975" indent="-18097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600" smtClean="0">
                <a:cs typeface="Arial" charset="0"/>
              </a:rPr>
              <a:t>Overall guidelines per risk area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gray">
          <a:xfrm>
            <a:off x="6056313" y="3925888"/>
            <a:ext cx="255428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80975" indent="-18097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600" smtClean="0">
                <a:cs typeface="Arial" charset="0"/>
              </a:rPr>
              <a:t>7 risk dimensions 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gray">
          <a:xfrm>
            <a:off x="6629400" y="5053013"/>
            <a:ext cx="19812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80975" indent="-180975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600" smtClean="0">
                <a:cs typeface="Arial" charset="0"/>
              </a:rPr>
              <a:t>Specific measurements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and controls</a:t>
            </a: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 flipV="1">
            <a:off x="2432050" y="2643188"/>
            <a:ext cx="2968625" cy="1122362"/>
          </a:xfrm>
          <a:custGeom>
            <a:avLst/>
            <a:gdLst>
              <a:gd name="G0" fmla="+- 4813 0 0"/>
              <a:gd name="G1" fmla="+- 21600 0 4813"/>
              <a:gd name="G2" fmla="*/ 4813 1 2"/>
              <a:gd name="G3" fmla="+- 21600 0 G2"/>
              <a:gd name="G4" fmla="+/ 4813 21600 2"/>
              <a:gd name="G5" fmla="+/ G1 0 2"/>
              <a:gd name="G6" fmla="*/ 21600 21600 4813"/>
              <a:gd name="G7" fmla="*/ G6 1 2"/>
              <a:gd name="G8" fmla="+- 21600 0 G7"/>
              <a:gd name="G9" fmla="*/ 21600 1 2"/>
              <a:gd name="G10" fmla="+- 4813 0 G9"/>
              <a:gd name="G11" fmla="?: G10 G8 0"/>
              <a:gd name="G12" fmla="?: G10 G7 21600"/>
              <a:gd name="T0" fmla="*/ 19193 w 21600"/>
              <a:gd name="T1" fmla="*/ 10800 h 21600"/>
              <a:gd name="T2" fmla="*/ 10800 w 21600"/>
              <a:gd name="T3" fmla="*/ 21600 h 21600"/>
              <a:gd name="T4" fmla="*/ 2407 w 21600"/>
              <a:gd name="T5" fmla="*/ 10800 h 21600"/>
              <a:gd name="T6" fmla="*/ 10800 w 21600"/>
              <a:gd name="T7" fmla="*/ 0 h 21600"/>
              <a:gd name="T8" fmla="*/ 4207 w 21600"/>
              <a:gd name="T9" fmla="*/ 4207 h 21600"/>
              <a:gd name="T10" fmla="*/ 17393 w 21600"/>
              <a:gd name="T11" fmla="*/ 173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813" y="21600"/>
                </a:lnTo>
                <a:lnTo>
                  <a:pt x="1678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7150" algn="ctr">
            <a:solidFill>
              <a:schemeClr val="accent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90488" tIns="44450" rIns="90488" bIns="44450" anchor="ctr" anchorCtr="1"/>
          <a:lstStyle/>
          <a:p>
            <a:pPr algn="l" eaLnBrk="0" hangingPunct="0">
              <a:defRPr/>
            </a:pPr>
            <a:r>
              <a:rPr lang="en-GB" sz="1600" dirty="0">
                <a:solidFill>
                  <a:schemeClr val="tx2"/>
                </a:solidFill>
                <a:latin typeface="SEB Basic"/>
                <a:ea typeface="+mn-ea"/>
                <a:cs typeface="Arial" charset="0"/>
              </a:rPr>
              <a:t>Board risk tolerance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gray">
          <a:xfrm flipV="1">
            <a:off x="1776413" y="3765550"/>
            <a:ext cx="4279900" cy="1131888"/>
          </a:xfrm>
          <a:custGeom>
            <a:avLst/>
            <a:gdLst>
              <a:gd name="G0" fmla="+- 3307 0 0"/>
              <a:gd name="G1" fmla="+- 21600 0 3307"/>
              <a:gd name="G2" fmla="*/ 3307 1 2"/>
              <a:gd name="G3" fmla="+- 21600 0 G2"/>
              <a:gd name="G4" fmla="+/ 3307 21600 2"/>
              <a:gd name="G5" fmla="+/ G1 0 2"/>
              <a:gd name="G6" fmla="*/ 21600 21600 3307"/>
              <a:gd name="G7" fmla="*/ G6 1 2"/>
              <a:gd name="G8" fmla="+- 21600 0 G7"/>
              <a:gd name="G9" fmla="*/ 21600 1 2"/>
              <a:gd name="G10" fmla="+- 3307 0 G9"/>
              <a:gd name="G11" fmla="?: G10 G8 0"/>
              <a:gd name="G12" fmla="?: G10 G7 21600"/>
              <a:gd name="T0" fmla="*/ 19946 w 21600"/>
              <a:gd name="T1" fmla="*/ 10800 h 21600"/>
              <a:gd name="T2" fmla="*/ 10800 w 21600"/>
              <a:gd name="T3" fmla="*/ 21600 h 21600"/>
              <a:gd name="T4" fmla="*/ 1654 w 21600"/>
              <a:gd name="T5" fmla="*/ 10800 h 21600"/>
              <a:gd name="T6" fmla="*/ 10800 w 21600"/>
              <a:gd name="T7" fmla="*/ 0 h 21600"/>
              <a:gd name="T8" fmla="*/ 3454 w 21600"/>
              <a:gd name="T9" fmla="*/ 3454 h 21600"/>
              <a:gd name="T10" fmla="*/ 18146 w 21600"/>
              <a:gd name="T11" fmla="*/ 1814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307" y="21600"/>
                </a:lnTo>
                <a:lnTo>
                  <a:pt x="18293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90488" tIns="44450" rIns="90488" bIns="44450" anchor="ctr" anchorCtr="1"/>
          <a:lstStyle/>
          <a:p>
            <a:pPr algn="l" eaLnBrk="0" hangingPunct="0">
              <a:defRPr/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Management risk</a:t>
            </a:r>
            <a:r>
              <a:rPr lang="en-US" sz="1600">
                <a:solidFill>
                  <a:schemeClr val="bg1"/>
                </a:solidFill>
                <a:latin typeface="Arial" charset="0"/>
                <a:cs typeface="Arial" charset="0"/>
              </a:rPr>
              <a:t> </a:t>
            </a:r>
            <a:r>
              <a:rPr lang="en-US" sz="1600">
                <a:solidFill>
                  <a:schemeClr val="bg1"/>
                </a:solidFill>
                <a:cs typeface="Arial" charset="0"/>
              </a:rPr>
              <a:t>appetite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gray">
          <a:xfrm flipV="1">
            <a:off x="1120775" y="4897438"/>
            <a:ext cx="5589588" cy="1122362"/>
          </a:xfrm>
          <a:custGeom>
            <a:avLst/>
            <a:gdLst>
              <a:gd name="G0" fmla="+- 2532 0 0"/>
              <a:gd name="G1" fmla="+- 21600 0 2532"/>
              <a:gd name="G2" fmla="*/ 2532 1 2"/>
              <a:gd name="G3" fmla="+- 21600 0 G2"/>
              <a:gd name="G4" fmla="+/ 2532 21600 2"/>
              <a:gd name="G5" fmla="+/ G1 0 2"/>
              <a:gd name="G6" fmla="*/ 21600 21600 2532"/>
              <a:gd name="G7" fmla="*/ G6 1 2"/>
              <a:gd name="G8" fmla="+- 21600 0 G7"/>
              <a:gd name="G9" fmla="*/ 21600 1 2"/>
              <a:gd name="G10" fmla="+- 2532 0 G9"/>
              <a:gd name="G11" fmla="?: G10 G8 0"/>
              <a:gd name="G12" fmla="?: G10 G7 21600"/>
              <a:gd name="T0" fmla="*/ 20334 w 21600"/>
              <a:gd name="T1" fmla="*/ 10800 h 21600"/>
              <a:gd name="T2" fmla="*/ 10800 w 21600"/>
              <a:gd name="T3" fmla="*/ 21600 h 21600"/>
              <a:gd name="T4" fmla="*/ 1266 w 21600"/>
              <a:gd name="T5" fmla="*/ 10800 h 21600"/>
              <a:gd name="T6" fmla="*/ 10800 w 21600"/>
              <a:gd name="T7" fmla="*/ 0 h 21600"/>
              <a:gd name="T8" fmla="*/ 3066 w 21600"/>
              <a:gd name="T9" fmla="*/ 3066 h 21600"/>
              <a:gd name="T10" fmla="*/ 18534 w 21600"/>
              <a:gd name="T11" fmla="*/ 185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32" y="21600"/>
                </a:lnTo>
                <a:lnTo>
                  <a:pt x="1906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57150">
            <a:solidFill>
              <a:schemeClr val="accent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90488" tIns="44450" rIns="90488" bIns="44450" anchor="ctr" anchorCtr="1"/>
          <a:lstStyle/>
          <a:p>
            <a:pPr algn="l" eaLnBrk="0" hangingPunct="0">
              <a:defRPr/>
            </a:pPr>
            <a:r>
              <a:rPr lang="en-GB" sz="1600" dirty="0">
                <a:solidFill>
                  <a:schemeClr val="bg1"/>
                </a:solidFill>
                <a:latin typeface="SEB Basic"/>
                <a:ea typeface="+mn-ea"/>
                <a:cs typeface="Arial" charset="0"/>
              </a:rPr>
              <a:t>Business guidelines, procedures, limits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gray">
          <a:xfrm>
            <a:off x="3089275" y="1238250"/>
            <a:ext cx="1654175" cy="1404938"/>
          </a:xfrm>
          <a:prstGeom prst="triangl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accent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116459" anchor="b" anchorCtr="1"/>
          <a:lstStyle/>
          <a:p>
            <a:pPr algn="ctr" eaLnBrk="0" hangingPunct="0">
              <a:defRPr/>
            </a:pPr>
            <a:r>
              <a:rPr lang="en-GB" sz="1600" dirty="0">
                <a:solidFill>
                  <a:schemeClr val="tx2"/>
                </a:solidFill>
                <a:latin typeface="SEB Basic"/>
                <a:ea typeface="+mn-ea"/>
                <a:cs typeface="Arial" charset="0"/>
              </a:rPr>
              <a:t>Risk</a:t>
            </a:r>
            <a:br>
              <a:rPr lang="en-GB" sz="1600" dirty="0">
                <a:solidFill>
                  <a:schemeClr val="tx2"/>
                </a:solidFill>
                <a:latin typeface="SEB Basic"/>
                <a:ea typeface="+mn-ea"/>
                <a:cs typeface="Arial" charset="0"/>
              </a:rPr>
            </a:br>
            <a:r>
              <a:rPr lang="en-GB" sz="1600" dirty="0">
                <a:solidFill>
                  <a:schemeClr val="tx2"/>
                </a:solidFill>
                <a:latin typeface="SEB Basic"/>
                <a:ea typeface="+mn-ea"/>
                <a:cs typeface="Arial" charset="0"/>
              </a:rPr>
              <a:t>philosophy</a:t>
            </a:r>
          </a:p>
        </p:txBody>
      </p:sp>
      <p:sp>
        <p:nvSpPr>
          <p:cNvPr id="11281" name="Oval 20"/>
          <p:cNvSpPr>
            <a:spLocks noChangeAspect="1" noChangeArrowheads="1"/>
          </p:cNvSpPr>
          <p:nvPr/>
        </p:nvSpPr>
        <p:spPr bwMode="gray">
          <a:xfrm>
            <a:off x="3236913" y="1746250"/>
            <a:ext cx="390525" cy="390525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11282" name="Oval 21"/>
          <p:cNvSpPr>
            <a:spLocks noChangeAspect="1" noChangeArrowheads="1"/>
          </p:cNvSpPr>
          <p:nvPr/>
        </p:nvSpPr>
        <p:spPr bwMode="gray">
          <a:xfrm>
            <a:off x="2587625" y="2917825"/>
            <a:ext cx="388938" cy="390525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11283" name="Oval 22"/>
          <p:cNvSpPr>
            <a:spLocks noChangeAspect="1" noChangeArrowheads="1"/>
          </p:cNvSpPr>
          <p:nvPr/>
        </p:nvSpPr>
        <p:spPr bwMode="gray">
          <a:xfrm>
            <a:off x="1936750" y="4090988"/>
            <a:ext cx="390525" cy="390525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11284" name="Oval 23"/>
          <p:cNvSpPr>
            <a:spLocks noChangeAspect="1" noChangeArrowheads="1"/>
          </p:cNvSpPr>
          <p:nvPr/>
        </p:nvSpPr>
        <p:spPr bwMode="gray">
          <a:xfrm>
            <a:off x="1285875" y="5264150"/>
            <a:ext cx="390525" cy="390525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285" name="AutoShape 19"/>
          <p:cNvSpPr>
            <a:spLocks noChangeArrowheads="1"/>
          </p:cNvSpPr>
          <p:nvPr/>
        </p:nvSpPr>
        <p:spPr bwMode="gray">
          <a:xfrm rot="-5400000">
            <a:off x="-1460500" y="3340101"/>
            <a:ext cx="4751387" cy="608012"/>
          </a:xfrm>
          <a:prstGeom prst="leftArrow">
            <a:avLst>
              <a:gd name="adj1" fmla="val 57185"/>
              <a:gd name="adj2" fmla="val 80389"/>
            </a:avLst>
          </a:prstGeom>
          <a:gradFill rotWithShape="1">
            <a:gsLst>
              <a:gs pos="0">
                <a:srgbClr val="7CA71F"/>
              </a:gs>
              <a:gs pos="100000">
                <a:srgbClr val="EDF7D6"/>
              </a:gs>
            </a:gsLst>
            <a:lin ang="0" scaled="1"/>
          </a:gradFill>
          <a:ln w="19050">
            <a:solidFill>
              <a:srgbClr val="7CA71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4A641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r>
              <a:rPr lang="en-US">
                <a:cs typeface="Arial" charset="0"/>
              </a:rPr>
              <a:t>Level of articulation</a:t>
            </a:r>
          </a:p>
        </p:txBody>
      </p:sp>
    </p:spTree>
    <p:extLst>
      <p:ext uri="{BB962C8B-B14F-4D97-AF65-F5344CB8AC3E}">
        <p14:creationId xmlns:p14="http://schemas.microsoft.com/office/powerpoint/2010/main" val="2544127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CRO</a:t>
            </a:r>
            <a:endParaRPr lang="sv-S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Risk appetite framework 2014</a:t>
            </a:r>
            <a:endParaRPr lang="sv-SE" b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5656-80B6-4F8C-BBC9-B8220FB299B4}" type="slidenum">
              <a:rPr lang="en-US"/>
              <a:pPr/>
              <a:t>16</a:t>
            </a:fld>
            <a:endParaRPr lang="en-US"/>
          </a:p>
        </p:txBody>
      </p:sp>
      <p:pic>
        <p:nvPicPr>
          <p:cNvPr id="2576386" name="Picture 2" descr="Magna Carta"/>
          <p:cNvPicPr>
            <a:picLocks noChangeAspect="1" noChangeArrowheads="1"/>
          </p:cNvPicPr>
          <p:nvPr/>
        </p:nvPicPr>
        <p:blipFill>
          <a:blip r:embed="rId3">
            <a:lum contrast="-7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8"/>
          <a:stretch>
            <a:fillRect/>
          </a:stretch>
        </p:blipFill>
        <p:spPr bwMode="auto">
          <a:xfrm>
            <a:off x="0" y="1270000"/>
            <a:ext cx="9144000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2013"/>
            <a:ext cx="7921625" cy="3744912"/>
          </a:xfrm>
        </p:spPr>
        <p:txBody>
          <a:bodyPr/>
          <a:lstStyle/>
          <a:p>
            <a:pPr lvl="1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</a:rPr>
              <a:t>SEB only does business where it has a </a:t>
            </a:r>
            <a:r>
              <a:rPr lang="en-GB" sz="1600" b="1" dirty="0">
                <a:solidFill>
                  <a:schemeClr val="bg1"/>
                </a:solidFill>
              </a:rPr>
              <a:t>good understanding of the risks </a:t>
            </a:r>
            <a:r>
              <a:rPr lang="en-GB" sz="1600" dirty="0">
                <a:solidFill>
                  <a:schemeClr val="bg1"/>
                </a:solidFill>
              </a:rPr>
              <a:t>and the </a:t>
            </a:r>
            <a:r>
              <a:rPr lang="en-GB" sz="1600" b="1" dirty="0">
                <a:solidFill>
                  <a:schemeClr val="bg1"/>
                </a:solidFill>
              </a:rPr>
              <a:t>capacity to manage and control </a:t>
            </a:r>
            <a:r>
              <a:rPr lang="en-GB" sz="1600" dirty="0">
                <a:solidFill>
                  <a:schemeClr val="bg1"/>
                </a:solidFill>
              </a:rPr>
              <a:t>them.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</a:rPr>
              <a:t>SEB manages risk as an </a:t>
            </a:r>
            <a:r>
              <a:rPr lang="en-GB" sz="1600" b="1" dirty="0">
                <a:solidFill>
                  <a:schemeClr val="bg1"/>
                </a:solidFill>
              </a:rPr>
              <a:t>inherent part of the way it does the business</a:t>
            </a:r>
            <a:r>
              <a:rPr lang="en-GB" sz="1600" dirty="0">
                <a:solidFill>
                  <a:schemeClr val="bg1"/>
                </a:solidFill>
              </a:rPr>
              <a:t>.  Every manager is responsible for controlling the risks in their area of responsibility.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</a:rPr>
              <a:t>SEB </a:t>
            </a:r>
            <a:r>
              <a:rPr lang="en-GB" sz="1600" b="1" dirty="0">
                <a:solidFill>
                  <a:schemeClr val="bg1"/>
                </a:solidFill>
              </a:rPr>
              <a:t>always knows its </a:t>
            </a:r>
            <a:r>
              <a:rPr lang="en-GB" sz="1600" b="1" dirty="0" smtClean="0">
                <a:solidFill>
                  <a:schemeClr val="bg1"/>
                </a:solidFill>
              </a:rPr>
              <a:t>real position </a:t>
            </a:r>
            <a:r>
              <a:rPr lang="en-GB" sz="1600" dirty="0">
                <a:solidFill>
                  <a:schemeClr val="bg1"/>
                </a:solidFill>
              </a:rPr>
              <a:t>by valuing all </a:t>
            </a:r>
            <a:r>
              <a:rPr lang="en-GB" sz="1600" dirty="0" smtClean="0">
                <a:solidFill>
                  <a:schemeClr val="bg1"/>
                </a:solidFill>
              </a:rPr>
              <a:t>transactions and </a:t>
            </a:r>
            <a:r>
              <a:rPr lang="en-GB" sz="1600" dirty="0">
                <a:solidFill>
                  <a:schemeClr val="bg1"/>
                </a:solidFill>
              </a:rPr>
              <a:t>risks </a:t>
            </a:r>
            <a:r>
              <a:rPr lang="en-GB" sz="1600" dirty="0" smtClean="0">
                <a:solidFill>
                  <a:schemeClr val="bg1"/>
                </a:solidFill>
              </a:rPr>
              <a:t>correctly.</a:t>
            </a:r>
            <a:endParaRPr lang="en-GB" sz="1600" dirty="0">
              <a:solidFill>
                <a:schemeClr val="bg1"/>
              </a:solidFill>
            </a:endParaRPr>
          </a:p>
          <a:p>
            <a:pPr lvl="1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</a:rPr>
              <a:t>SEB makes use of its </a:t>
            </a:r>
            <a:r>
              <a:rPr lang="en-GB" sz="1600" b="1" dirty="0">
                <a:solidFill>
                  <a:schemeClr val="bg1"/>
                </a:solidFill>
              </a:rPr>
              <a:t>previous experiences </a:t>
            </a:r>
            <a:r>
              <a:rPr lang="en-GB" sz="1600" dirty="0">
                <a:solidFill>
                  <a:schemeClr val="bg1"/>
                </a:solidFill>
              </a:rPr>
              <a:t>and considers </a:t>
            </a:r>
            <a:r>
              <a:rPr lang="en-GB" sz="1600" b="1" dirty="0">
                <a:solidFill>
                  <a:schemeClr val="bg1"/>
                </a:solidFill>
              </a:rPr>
              <a:t>stressed circumstances </a:t>
            </a:r>
            <a:r>
              <a:rPr lang="en-GB" sz="1600" dirty="0">
                <a:solidFill>
                  <a:schemeClr val="bg1"/>
                </a:solidFill>
              </a:rPr>
              <a:t>in its risk taking.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</a:rPr>
              <a:t>SEB aims to </a:t>
            </a:r>
            <a:r>
              <a:rPr lang="en-GB" sz="1600" b="1" dirty="0">
                <a:solidFill>
                  <a:schemeClr val="bg1"/>
                </a:solidFill>
              </a:rPr>
              <a:t>avoid surprises </a:t>
            </a:r>
            <a:r>
              <a:rPr lang="en-GB" sz="1600" dirty="0">
                <a:solidFill>
                  <a:schemeClr val="bg1"/>
                </a:solidFill>
              </a:rPr>
              <a:t>by estimating and reporting risks well in advance and by </a:t>
            </a:r>
            <a:r>
              <a:rPr lang="en-GB" sz="1600" b="1" dirty="0">
                <a:solidFill>
                  <a:schemeClr val="bg1"/>
                </a:solidFill>
              </a:rPr>
              <a:t>adhering to Group policies and principles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SEB </a:t>
            </a:r>
            <a:r>
              <a:rPr lang="en-US" sz="1600" b="1" dirty="0">
                <a:solidFill>
                  <a:schemeClr val="bg1"/>
                </a:solidFill>
              </a:rPr>
              <a:t>does not have positions or practices </a:t>
            </a:r>
            <a:r>
              <a:rPr lang="en-US" sz="1600" dirty="0">
                <a:solidFill>
                  <a:schemeClr val="bg1"/>
                </a:solidFill>
              </a:rPr>
              <a:t>which if known </a:t>
            </a:r>
            <a:r>
              <a:rPr lang="en-US" sz="1600" b="1" dirty="0">
                <a:solidFill>
                  <a:schemeClr val="bg1"/>
                </a:solidFill>
              </a:rPr>
              <a:t>publicly could hurt SEB's reputation </a:t>
            </a:r>
          </a:p>
          <a:p>
            <a:pPr>
              <a:spcBef>
                <a:spcPct val="50000"/>
              </a:spcBef>
            </a:pP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576388" name="Rectangle 4"/>
          <p:cNvSpPr>
            <a:spLocks noChangeArrowheads="1"/>
          </p:cNvSpPr>
          <p:nvPr/>
        </p:nvSpPr>
        <p:spPr bwMode="gray">
          <a:xfrm>
            <a:off x="611188" y="1339850"/>
            <a:ext cx="7921625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  <a:t>Risk taking is not an end in itself but is done for the purpose of providing </a:t>
            </a:r>
            <a:br>
              <a:rPr lang="en-US" sz="2000" dirty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  <a:t>customer value and making a return on the shareholders' equity</a:t>
            </a:r>
            <a:endParaRPr lang="sv-SE" sz="2000" dirty="0">
              <a:solidFill>
                <a:schemeClr val="bg1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57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600" dirty="0"/>
              <a:t>Risk </a:t>
            </a:r>
            <a:r>
              <a:rPr lang="sv-SE" sz="2600" dirty="0" err="1" smtClean="0"/>
              <a:t>philosophy</a:t>
            </a:r>
            <a:r>
              <a:rPr lang="sv-SE" sz="2600" dirty="0" smtClean="0"/>
              <a:t> </a:t>
            </a:r>
            <a:r>
              <a:rPr lang="sv-SE" sz="2600" dirty="0" err="1" smtClean="0"/>
              <a:t>describes</a:t>
            </a:r>
            <a:r>
              <a:rPr lang="sv-SE" sz="2600" dirty="0" smtClean="0"/>
              <a:t> the basis </a:t>
            </a:r>
            <a:r>
              <a:rPr lang="sv-SE" sz="2600" dirty="0" err="1" smtClean="0"/>
              <a:t>of</a:t>
            </a:r>
            <a:r>
              <a:rPr lang="sv-SE" sz="2600" dirty="0" smtClean="0"/>
              <a:t> </a:t>
            </a:r>
            <a:r>
              <a:rPr lang="sv-SE" sz="2600" dirty="0" err="1" smtClean="0"/>
              <a:t>SEB’s</a:t>
            </a:r>
            <a:r>
              <a:rPr lang="sv-SE" sz="2600" dirty="0" smtClean="0"/>
              <a:t> risk </a:t>
            </a:r>
            <a:r>
              <a:rPr lang="sv-SE" sz="2600" dirty="0" err="1" smtClean="0"/>
              <a:t>taking</a:t>
            </a: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3220223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SEB has a </a:t>
            </a:r>
            <a:r>
              <a:rPr lang="sv-SE" sz="2400" dirty="0" err="1" smtClean="0"/>
              <a:t>well</a:t>
            </a:r>
            <a:r>
              <a:rPr lang="sv-SE" sz="2400" dirty="0" smtClean="0"/>
              <a:t> </a:t>
            </a:r>
            <a:r>
              <a:rPr lang="sv-SE" sz="2400" dirty="0" err="1" smtClean="0"/>
              <a:t>embedded</a:t>
            </a:r>
            <a:r>
              <a:rPr lang="sv-SE" sz="2400" dirty="0" smtClean="0"/>
              <a:t> risk </a:t>
            </a:r>
            <a:r>
              <a:rPr lang="sv-SE" sz="2400" dirty="0" err="1" smtClean="0"/>
              <a:t>appetite</a:t>
            </a:r>
            <a:r>
              <a:rPr lang="sv-SE" sz="2400" dirty="0" smtClean="0"/>
              <a:t> </a:t>
            </a:r>
            <a:r>
              <a:rPr lang="sv-SE" sz="2400" dirty="0" err="1" smtClean="0"/>
              <a:t>framework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766091" y="3140960"/>
            <a:ext cx="1368190" cy="1224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err="1" smtClean="0"/>
              <a:t>Strategic</a:t>
            </a:r>
            <a:endParaRPr lang="sv-SE" sz="20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err="1" smtClean="0"/>
              <a:t>Vison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681" y="3140960"/>
            <a:ext cx="1368190" cy="1224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err="1" smtClean="0"/>
              <a:t>Strategic</a:t>
            </a:r>
            <a:endParaRPr lang="sv-SE" sz="20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smtClean="0"/>
              <a:t>Plan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23543" y="3140960"/>
            <a:ext cx="2055257" cy="1224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smtClean="0"/>
              <a:t>Business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smtClean="0"/>
              <a:t>Plan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31200" y="3140960"/>
            <a:ext cx="1575841" cy="1224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smtClean="0"/>
              <a:t>Business </a:t>
            </a:r>
            <a:r>
              <a:rPr lang="sv-SE" sz="2000" dirty="0" err="1" smtClean="0"/>
              <a:t>unit</a:t>
            </a:r>
            <a:r>
              <a:rPr lang="sv-SE" sz="2000" dirty="0" smtClean="0"/>
              <a:t> plans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67680" y="1556740"/>
            <a:ext cx="1368190" cy="1224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smtClean="0"/>
              <a:t>Risk </a:t>
            </a:r>
            <a:r>
              <a:rPr lang="sv-SE" sz="2000" dirty="0" err="1" smtClean="0"/>
              <a:t>Tolerance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88269" y="1556740"/>
            <a:ext cx="2071529" cy="1224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smtClean="0"/>
              <a:t>Risk </a:t>
            </a:r>
            <a:r>
              <a:rPr lang="sv-SE" sz="2000" dirty="0" err="1" smtClean="0"/>
              <a:t>Strategy</a:t>
            </a:r>
            <a:r>
              <a:rPr lang="sv-SE" sz="2000" dirty="0" smtClean="0"/>
              <a:t> and </a:t>
            </a:r>
            <a:r>
              <a:rPr lang="sv-SE" sz="2000" dirty="0" err="1" smtClean="0"/>
              <a:t>Appetite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12199" y="1548847"/>
            <a:ext cx="1575841" cy="1224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err="1" smtClean="0"/>
              <a:t>Policies</a:t>
            </a:r>
            <a:r>
              <a:rPr lang="sv-SE" sz="2000" dirty="0" smtClean="0"/>
              <a:t> and </a:t>
            </a:r>
            <a:r>
              <a:rPr lang="sv-SE" sz="2000" dirty="0" err="1" smtClean="0"/>
              <a:t>structures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67680" y="4722500"/>
            <a:ext cx="1368190" cy="1224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err="1" smtClean="0"/>
              <a:t>Capital</a:t>
            </a:r>
            <a:r>
              <a:rPr lang="sv-SE" sz="2000" dirty="0" smtClean="0"/>
              <a:t> ambition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4542" y="4722500"/>
            <a:ext cx="2055257" cy="1224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err="1" smtClean="0"/>
              <a:t>Capital</a:t>
            </a:r>
            <a:r>
              <a:rPr lang="sv-SE" sz="2000" dirty="0" smtClean="0"/>
              <a:t> Plan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12199" y="4722500"/>
            <a:ext cx="1575841" cy="1224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2000" dirty="0" err="1" smtClean="0"/>
              <a:t>Capital</a:t>
            </a:r>
            <a:r>
              <a:rPr lang="sv-SE" sz="2000" dirty="0" smtClean="0"/>
              <a:t> </a:t>
            </a:r>
            <a:r>
              <a:rPr lang="sv-SE" sz="2000" dirty="0" err="1" smtClean="0"/>
              <a:t>allocation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1979640" y="3587734"/>
            <a:ext cx="576080" cy="432060"/>
          </a:xfrm>
          <a:prstGeom prst="right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3500229" y="3587734"/>
            <a:ext cx="576080" cy="432060"/>
          </a:xfrm>
          <a:prstGeom prst="right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590760" y="3587734"/>
            <a:ext cx="576080" cy="432060"/>
          </a:xfrm>
          <a:prstGeom prst="right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>
            <a:off x="2771750" y="4221110"/>
            <a:ext cx="432060" cy="576080"/>
          </a:xfrm>
          <a:prstGeom prst="upDown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9" name="Up-Down Arrow 18"/>
          <p:cNvSpPr/>
          <p:nvPr/>
        </p:nvSpPr>
        <p:spPr bwMode="auto">
          <a:xfrm>
            <a:off x="4635141" y="4221110"/>
            <a:ext cx="432060" cy="576080"/>
          </a:xfrm>
          <a:prstGeom prst="upDown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0" name="Up-Down Arrow 19"/>
          <p:cNvSpPr/>
          <p:nvPr/>
        </p:nvSpPr>
        <p:spPr bwMode="auto">
          <a:xfrm>
            <a:off x="6584089" y="4251025"/>
            <a:ext cx="432060" cy="576080"/>
          </a:xfrm>
          <a:prstGeom prst="upDown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1" name="Up-Down Arrow 20"/>
          <p:cNvSpPr/>
          <p:nvPr/>
        </p:nvSpPr>
        <p:spPr bwMode="auto">
          <a:xfrm>
            <a:off x="2771750" y="2684540"/>
            <a:ext cx="432060" cy="576080"/>
          </a:xfrm>
          <a:prstGeom prst="upDown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2" name="Up-Down Arrow 21"/>
          <p:cNvSpPr/>
          <p:nvPr/>
        </p:nvSpPr>
        <p:spPr bwMode="auto">
          <a:xfrm>
            <a:off x="4647808" y="2687951"/>
            <a:ext cx="432060" cy="576080"/>
          </a:xfrm>
          <a:prstGeom prst="upDown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3" name="Up-Down Arrow 22"/>
          <p:cNvSpPr/>
          <p:nvPr/>
        </p:nvSpPr>
        <p:spPr bwMode="auto">
          <a:xfrm>
            <a:off x="6603090" y="2608047"/>
            <a:ext cx="432060" cy="576080"/>
          </a:xfrm>
          <a:prstGeom prst="upDown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9318" y="1426725"/>
            <a:ext cx="513104" cy="5620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3374622" y="5665632"/>
            <a:ext cx="631820" cy="5620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7380390" y="1269003"/>
            <a:ext cx="726865" cy="57547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Rectangle 27"/>
          <p:cNvSpPr/>
          <p:nvPr/>
        </p:nvSpPr>
        <p:spPr>
          <a:xfrm>
            <a:off x="7224607" y="5665632"/>
            <a:ext cx="726865" cy="57547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ight Arrow 28"/>
          <p:cNvSpPr/>
          <p:nvPr/>
        </p:nvSpPr>
        <p:spPr bwMode="auto">
          <a:xfrm>
            <a:off x="3535503" y="1988800"/>
            <a:ext cx="576080" cy="432060"/>
          </a:xfrm>
          <a:prstGeom prst="right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5626034" y="1988800"/>
            <a:ext cx="576080" cy="432060"/>
          </a:xfrm>
          <a:prstGeom prst="right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3500229" y="5118555"/>
            <a:ext cx="576080" cy="432060"/>
          </a:xfrm>
          <a:prstGeom prst="right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5590760" y="5118555"/>
            <a:ext cx="576080" cy="432060"/>
          </a:xfrm>
          <a:prstGeom prst="rightArrow">
            <a:avLst/>
          </a:prstGeom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66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827480" y="1052670"/>
            <a:ext cx="3312460" cy="5019457"/>
          </a:xfrm>
          <a:prstGeom prst="rect">
            <a:avLst/>
          </a:prstGeom>
          <a:noFill/>
          <a:ln w="19050" cap="flat" cmpd="sng" algn="ctr">
            <a:solidFill>
              <a:srgbClr val="E3F5F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6" t="82491" r="14812" b="11873"/>
          <a:stretch/>
        </p:blipFill>
        <p:spPr bwMode="auto">
          <a:xfrm>
            <a:off x="5111681" y="5552656"/>
            <a:ext cx="2808390" cy="2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81" y="188550"/>
            <a:ext cx="6912566" cy="908050"/>
          </a:xfrm>
        </p:spPr>
        <p:txBody>
          <a:bodyPr/>
          <a:lstStyle/>
          <a:p>
            <a:r>
              <a:rPr lang="sv-SE" sz="2400" dirty="0"/>
              <a:t>SEB faces </a:t>
            </a:r>
            <a:r>
              <a:rPr lang="sv-SE" sz="2400" dirty="0" err="1" smtClean="0"/>
              <a:t>seven</a:t>
            </a:r>
            <a:r>
              <a:rPr lang="sv-SE" sz="2400" dirty="0" smtClean="0"/>
              <a:t> fundamental </a:t>
            </a:r>
            <a:r>
              <a:rPr lang="sv-SE" sz="2400" dirty="0" err="1"/>
              <a:t>sources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risk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for </a:t>
            </a:r>
            <a:r>
              <a:rPr lang="sv-SE" sz="2400" dirty="0" err="1"/>
              <a:t>which</a:t>
            </a:r>
            <a:r>
              <a:rPr lang="sv-SE" sz="2400" dirty="0"/>
              <a:t> </a:t>
            </a:r>
            <a:r>
              <a:rPr lang="sv-SE" sz="2400" dirty="0" err="1"/>
              <a:t>we</a:t>
            </a:r>
            <a:r>
              <a:rPr lang="sv-SE" sz="2400" dirty="0"/>
              <a:t> </a:t>
            </a:r>
            <a:r>
              <a:rPr lang="sv-SE" sz="2400" dirty="0" err="1"/>
              <a:t>need</a:t>
            </a:r>
            <a:r>
              <a:rPr lang="sv-SE" sz="2400" dirty="0"/>
              <a:t> </a:t>
            </a:r>
            <a:r>
              <a:rPr lang="sv-SE" sz="2400" dirty="0" err="1"/>
              <a:t>to</a:t>
            </a:r>
            <a:r>
              <a:rPr lang="sv-SE" sz="2400" dirty="0"/>
              <a:t> </a:t>
            </a:r>
            <a:r>
              <a:rPr lang="sv-SE" sz="2400" dirty="0" err="1"/>
              <a:t>hold</a:t>
            </a:r>
            <a:r>
              <a:rPr lang="sv-SE" sz="2400" dirty="0"/>
              <a:t> </a:t>
            </a:r>
            <a:r>
              <a:rPr lang="sv-SE" sz="2400" dirty="0" err="1"/>
              <a:t>capital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550" y="6472600"/>
            <a:ext cx="360362" cy="196850"/>
          </a:xfrm>
        </p:spPr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041427" y="1373230"/>
            <a:ext cx="2880400" cy="261610"/>
            <a:chOff x="1041427" y="1373230"/>
            <a:chExt cx="2880400" cy="261610"/>
          </a:xfrm>
        </p:grpSpPr>
        <p:sp>
          <p:nvSpPr>
            <p:cNvPr id="27" name="TextBox 26"/>
            <p:cNvSpPr txBox="1"/>
            <p:nvPr/>
          </p:nvSpPr>
          <p:spPr>
            <a:xfrm>
              <a:off x="1041427" y="1373230"/>
              <a:ext cx="2880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A lender</a:t>
              </a:r>
            </a:p>
          </p:txBody>
        </p:sp>
        <p:pic>
          <p:nvPicPr>
            <p:cNvPr id="8" name="Picture 7" descr="Little-white-man-with-bags-of-mone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07781" y="1392280"/>
              <a:ext cx="175696" cy="208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9" descr="iStock_000004374786X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4818433"/>
            <a:ext cx="511321" cy="5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5" descr="15066838-3d-small-person-looking-through-binoculars-3d-image-isolated-white-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63" y="3930897"/>
            <a:ext cx="361603" cy="5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39131" r="13573" b="43930"/>
          <a:stretch/>
        </p:blipFill>
        <p:spPr bwMode="auto">
          <a:xfrm>
            <a:off x="5151700" y="1952839"/>
            <a:ext cx="2696361" cy="7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7" name="Group 50176"/>
          <p:cNvGrpSpPr/>
          <p:nvPr/>
        </p:nvGrpSpPr>
        <p:grpSpPr>
          <a:xfrm>
            <a:off x="1041427" y="1581346"/>
            <a:ext cx="2880400" cy="261610"/>
            <a:chOff x="1041427" y="1581346"/>
            <a:chExt cx="2880400" cy="261610"/>
          </a:xfrm>
        </p:grpSpPr>
        <p:sp>
          <p:nvSpPr>
            <p:cNvPr id="63" name="TextBox 62"/>
            <p:cNvSpPr txBox="1"/>
            <p:nvPr/>
          </p:nvSpPr>
          <p:spPr>
            <a:xfrm>
              <a:off x="1041427" y="1581346"/>
              <a:ext cx="2880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A borrower</a:t>
              </a:r>
            </a:p>
          </p:txBody>
        </p:sp>
        <p:pic>
          <p:nvPicPr>
            <p:cNvPr id="7" name="Picture 10" descr="http://images.clipartof.com/thumbnails/1111024-Clipart-3d-Teeny-White-Man-Carrying-A-Little-House-Royalty-Free-CGI-Illustration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169"/>
            <a:stretch/>
          </p:blipFill>
          <p:spPr bwMode="auto">
            <a:xfrm>
              <a:off x="2116182" y="1625890"/>
              <a:ext cx="124767" cy="162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32" descr="sad-3D-man-300x3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35" y="4007027"/>
            <a:ext cx="515035" cy="5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041427" y="2013406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Lender’s capital we refer to as equity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41427" y="2229436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Liquidity reserve to tackle deposit volatility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41427" y="2445466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Long term funding to fund liquidity reserve</a:t>
            </a:r>
          </a:p>
        </p:txBody>
      </p:sp>
      <p:sp>
        <p:nvSpPr>
          <p:cNvPr id="39" name="Right Brace 38"/>
          <p:cNvSpPr/>
          <p:nvPr/>
        </p:nvSpPr>
        <p:spPr bwMode="auto">
          <a:xfrm>
            <a:off x="7632031" y="3208390"/>
            <a:ext cx="216030" cy="1745871"/>
          </a:xfrm>
          <a:prstGeom prst="rightBrace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40" name="Left Brace 39"/>
          <p:cNvSpPr/>
          <p:nvPr/>
        </p:nvSpPr>
        <p:spPr bwMode="auto">
          <a:xfrm>
            <a:off x="5206384" y="3212970"/>
            <a:ext cx="193337" cy="1018049"/>
          </a:xfrm>
          <a:prstGeom prst="leftBrace">
            <a:avLst/>
          </a:prstGeom>
          <a:noFill/>
          <a:ln w="19050" cap="flat" cmpd="sng" algn="ctr">
            <a:solidFill>
              <a:srgbClr val="DAA79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41427" y="2661496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Some bond origination, market making </a:t>
            </a:r>
            <a:r>
              <a:rPr lang="en-US" sz="1050" dirty="0" err="1" smtClean="0"/>
              <a:t>etc</a:t>
            </a:r>
            <a:endParaRPr lang="en-US" sz="105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1041427" y="2877526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Short term funding to fund net trading assets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41427" y="3093556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Some “</a:t>
            </a:r>
            <a:r>
              <a:rPr lang="en-US" sz="1050" dirty="0" err="1" smtClean="0"/>
              <a:t>bancassurance</a:t>
            </a:r>
            <a:r>
              <a:rPr lang="en-US" sz="1050" dirty="0" smtClean="0"/>
              <a:t>”</a:t>
            </a:r>
          </a:p>
        </p:txBody>
      </p:sp>
      <p:grpSp>
        <p:nvGrpSpPr>
          <p:cNvPr id="50191" name="Group 50190"/>
          <p:cNvGrpSpPr/>
          <p:nvPr/>
        </p:nvGrpSpPr>
        <p:grpSpPr>
          <a:xfrm>
            <a:off x="1041427" y="1797376"/>
            <a:ext cx="2880400" cy="261610"/>
            <a:chOff x="1041427" y="1797376"/>
            <a:chExt cx="2880400" cy="261610"/>
          </a:xfrm>
        </p:grpSpPr>
        <p:sp>
          <p:nvSpPr>
            <p:cNvPr id="64" name="TextBox 63"/>
            <p:cNvSpPr txBox="1"/>
            <p:nvPr/>
          </p:nvSpPr>
          <p:spPr>
            <a:xfrm>
              <a:off x="1041427" y="1797376"/>
              <a:ext cx="2880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A depositor</a:t>
              </a:r>
            </a:p>
          </p:txBody>
        </p:sp>
        <p:pic>
          <p:nvPicPr>
            <p:cNvPr id="74" name="Picture 10" descr="viperchill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0" r="4733" b="49556"/>
            <a:stretch>
              <a:fillRect/>
            </a:stretch>
          </p:blipFill>
          <p:spPr bwMode="auto">
            <a:xfrm>
              <a:off x="2107920" y="1814089"/>
              <a:ext cx="143928" cy="205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Left Brace 74"/>
          <p:cNvSpPr/>
          <p:nvPr/>
        </p:nvSpPr>
        <p:spPr bwMode="auto">
          <a:xfrm>
            <a:off x="5206384" y="2719941"/>
            <a:ext cx="193337" cy="472304"/>
          </a:xfrm>
          <a:prstGeom prst="leftBrace">
            <a:avLst/>
          </a:prstGeom>
          <a:noFill/>
          <a:ln w="19050" cap="flat" cmpd="sng" algn="ctr">
            <a:solidFill>
              <a:srgbClr val="9090E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21" y="2708900"/>
            <a:ext cx="1080151" cy="48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1" y="2708900"/>
            <a:ext cx="1080150" cy="48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20" y="3212970"/>
            <a:ext cx="1080151" cy="48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1" y="3212970"/>
            <a:ext cx="1080150" cy="48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19" y="3717040"/>
            <a:ext cx="1080151" cy="51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2" y="3717040"/>
            <a:ext cx="1080150" cy="51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20" y="4257609"/>
            <a:ext cx="1080151" cy="6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2" y="4257610"/>
            <a:ext cx="1080150" cy="6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20" y="4954261"/>
            <a:ext cx="1080151" cy="51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1" y="4954262"/>
            <a:ext cx="1080150" cy="51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Left Brace 76"/>
          <p:cNvSpPr/>
          <p:nvPr/>
        </p:nvSpPr>
        <p:spPr bwMode="auto">
          <a:xfrm>
            <a:off x="5206384" y="4264545"/>
            <a:ext cx="193337" cy="1187526"/>
          </a:xfrm>
          <a:prstGeom prst="leftBrac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78" name="Right Brace 77"/>
          <p:cNvSpPr/>
          <p:nvPr/>
        </p:nvSpPr>
        <p:spPr bwMode="auto">
          <a:xfrm rot="16200000">
            <a:off x="6328506" y="730802"/>
            <a:ext cx="330622" cy="2473413"/>
          </a:xfrm>
          <a:prstGeom prst="rightBrac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41427" y="3324975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Vulnerable systems and processes</a:t>
            </a:r>
          </a:p>
        </p:txBody>
      </p:sp>
      <p:pic>
        <p:nvPicPr>
          <p:cNvPr id="81" name="Picture 6" descr="http://arttechlaw.com/wp-content/uploads/2012/04/white-little-pirate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31" y="1500603"/>
            <a:ext cx="368130" cy="36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9" descr="viperchill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3" r="31934" b="49556"/>
          <a:stretch>
            <a:fillRect/>
          </a:stretch>
        </p:blipFill>
        <p:spPr bwMode="auto">
          <a:xfrm>
            <a:off x="6304624" y="1437875"/>
            <a:ext cx="427676" cy="4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7" descr="0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94" y="1512831"/>
            <a:ext cx="289447" cy="3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8" descr="http://us.cdn1.123rf.com/168nwm/anatolymas/anatolymas1008/anatolymas100800011/7637191-3d-small-people-with-percent-3d-image-isolated-white-background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4126"/>
            <a:ext cx="418395" cy="4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93"/>
          <p:cNvSpPr/>
          <p:nvPr/>
        </p:nvSpPr>
        <p:spPr bwMode="auto">
          <a:xfrm>
            <a:off x="4355970" y="1052670"/>
            <a:ext cx="4176580" cy="5019457"/>
          </a:xfrm>
          <a:prstGeom prst="rect">
            <a:avLst/>
          </a:prstGeom>
          <a:noFill/>
          <a:ln w="19050" cap="flat" cmpd="sng" algn="ctr">
            <a:solidFill>
              <a:srgbClr val="E3F5F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graphicFrame>
        <p:nvGraphicFramePr>
          <p:cNvPr id="95" name="Diagram 94"/>
          <p:cNvGraphicFramePr/>
          <p:nvPr>
            <p:extLst>
              <p:ext uri="{D42A27DB-BD31-4B8C-83A1-F6EECF244321}">
                <p14:modId xmlns:p14="http://schemas.microsoft.com/office/powerpoint/2010/main" val="3885355781"/>
              </p:ext>
            </p:extLst>
          </p:nvPr>
        </p:nvGraphicFramePr>
        <p:xfrm>
          <a:off x="4624047" y="2492870"/>
          <a:ext cx="540840" cy="43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03" name="TextBox 102"/>
          <p:cNvSpPr txBox="1"/>
          <p:nvPr/>
        </p:nvSpPr>
        <p:spPr>
          <a:xfrm>
            <a:off x="4499990" y="3522253"/>
            <a:ext cx="611691" cy="33855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Market risk</a:t>
            </a:r>
            <a:endParaRPr lang="en-US" sz="8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499990" y="2658133"/>
            <a:ext cx="602693" cy="33855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Insurance risk</a:t>
            </a:r>
            <a:endParaRPr lang="en-US" sz="8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4499990" y="4458383"/>
            <a:ext cx="611691" cy="33855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Credit risk</a:t>
            </a:r>
            <a:endParaRPr lang="en-US" sz="8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7818718" y="3592343"/>
            <a:ext cx="611691" cy="33855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Liquidity risk</a:t>
            </a:r>
            <a:endParaRPr lang="en-US" sz="8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6156220" y="1124680"/>
            <a:ext cx="705452" cy="33855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Operational risk</a:t>
            </a:r>
            <a:endParaRPr lang="en-US" sz="800" b="1" dirty="0"/>
          </a:p>
        </p:txBody>
      </p:sp>
      <p:grpSp>
        <p:nvGrpSpPr>
          <p:cNvPr id="50176" name="Group 50175"/>
          <p:cNvGrpSpPr/>
          <p:nvPr/>
        </p:nvGrpSpPr>
        <p:grpSpPr>
          <a:xfrm>
            <a:off x="1041427" y="4594725"/>
            <a:ext cx="2880400" cy="1211791"/>
            <a:chOff x="1041427" y="4594725"/>
            <a:chExt cx="2880400" cy="1211791"/>
          </a:xfrm>
        </p:grpSpPr>
        <p:pic>
          <p:nvPicPr>
            <p:cNvPr id="84" name="Picture 11" descr="white-little-man-victorious-laptop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022" y="5085230"/>
              <a:ext cx="553209" cy="55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2" name="Picture 16" descr="Google"/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4" t="-1136" r="11797" b="88975"/>
            <a:stretch/>
          </p:blipFill>
          <p:spPr bwMode="auto">
            <a:xfrm rot="20820545">
              <a:off x="1870462" y="5521385"/>
              <a:ext cx="792018" cy="285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1041427" y="4594725"/>
              <a:ext cx="2880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Threats that could take our business away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816570" y="4869901"/>
              <a:ext cx="908111" cy="215444"/>
            </a:xfrm>
            <a:prstGeom prst="rect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Business risk</a:t>
              </a:r>
              <a:endParaRPr lang="en-US" sz="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41427" y="3541005"/>
            <a:ext cx="2880400" cy="1026590"/>
            <a:chOff x="1041427" y="3541005"/>
            <a:chExt cx="2880400" cy="1026590"/>
          </a:xfrm>
        </p:grpSpPr>
        <p:sp>
          <p:nvSpPr>
            <p:cNvPr id="88" name="TextBox 87"/>
            <p:cNvSpPr txBox="1"/>
            <p:nvPr/>
          </p:nvSpPr>
          <p:spPr>
            <a:xfrm>
              <a:off x="1041427" y="3541005"/>
              <a:ext cx="2880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Pension liabilities to employees</a:t>
              </a:r>
            </a:p>
          </p:txBody>
        </p:sp>
        <p:pic>
          <p:nvPicPr>
            <p:cNvPr id="89" name="Picture 25" descr="AXX03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527" y="4118973"/>
              <a:ext cx="1008140" cy="44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1811541" y="3861060"/>
              <a:ext cx="908111" cy="215444"/>
            </a:xfrm>
            <a:prstGeom prst="rect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Pension risk</a:t>
              </a:r>
              <a:endParaRPr lang="en-US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03221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 and </a:t>
            </a:r>
            <a:r>
              <a:rPr lang="sv-SE" dirty="0" err="1" smtClean="0"/>
              <a:t>while</a:t>
            </a:r>
            <a:r>
              <a:rPr lang="sv-SE" dirty="0" smtClean="0"/>
              <a:t> different </a:t>
            </a:r>
            <a:r>
              <a:rPr lang="sv-SE" dirty="0" err="1" smtClean="0"/>
              <a:t>tools</a:t>
            </a:r>
            <a:r>
              <a:rPr lang="sv-SE" dirty="0" smtClean="0"/>
              <a:t> and </a:t>
            </a:r>
            <a:r>
              <a:rPr lang="sv-SE" dirty="0" err="1" smtClean="0"/>
              <a:t>methodologies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measure</a:t>
            </a:r>
            <a:r>
              <a:rPr lang="sv-SE" dirty="0" smtClean="0"/>
              <a:t> </a:t>
            </a:r>
            <a:r>
              <a:rPr lang="sv-SE" dirty="0" err="1" smtClean="0"/>
              <a:t>each</a:t>
            </a:r>
            <a:r>
              <a:rPr lang="sv-SE" dirty="0" smtClean="0"/>
              <a:t> risk ...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5470" y="4230978"/>
            <a:ext cx="3985775" cy="186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0F0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401637"/>
              </p:ext>
            </p:extLst>
          </p:nvPr>
        </p:nvGraphicFramePr>
        <p:xfrm>
          <a:off x="539440" y="1556740"/>
          <a:ext cx="4109728" cy="240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00" y="1392983"/>
            <a:ext cx="920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Credit Risk</a:t>
            </a:r>
            <a:endParaRPr lang="sv-SE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94488"/>
              </p:ext>
            </p:extLst>
          </p:nvPr>
        </p:nvGraphicFramePr>
        <p:xfrm>
          <a:off x="4860040" y="1546871"/>
          <a:ext cx="3879355" cy="227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03311" y="1391494"/>
            <a:ext cx="9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Market Risk</a:t>
            </a:r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2213376" y="4077090"/>
            <a:ext cx="13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Operational</a:t>
            </a:r>
            <a:r>
              <a:rPr lang="sv-SE" dirty="0" smtClean="0"/>
              <a:t> Risk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2858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nt-Up Arrow 12"/>
          <p:cNvSpPr/>
          <p:nvPr/>
        </p:nvSpPr>
        <p:spPr bwMode="auto">
          <a:xfrm flipH="1">
            <a:off x="1316216" y="3987386"/>
            <a:ext cx="825676" cy="1257854"/>
          </a:xfrm>
          <a:prstGeom prst="bentUpArrow">
            <a:avLst>
              <a:gd name="adj1" fmla="val 38392"/>
              <a:gd name="adj2" fmla="val 25000"/>
              <a:gd name="adj3" fmla="val 33035"/>
            </a:avLst>
          </a:prstGeom>
          <a:solidFill>
            <a:srgbClr val="F0F0F0"/>
          </a:solidFill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4" name="Bent-Up Arrow 13"/>
          <p:cNvSpPr/>
          <p:nvPr/>
        </p:nvSpPr>
        <p:spPr bwMode="auto">
          <a:xfrm flipH="1">
            <a:off x="723454" y="2492897"/>
            <a:ext cx="825676" cy="936104"/>
          </a:xfrm>
          <a:prstGeom prst="bentUpArrow">
            <a:avLst>
              <a:gd name="adj1" fmla="val 38392"/>
              <a:gd name="adj2" fmla="val 25000"/>
              <a:gd name="adj3" fmla="val 33035"/>
            </a:avLst>
          </a:prstGeom>
          <a:solidFill>
            <a:srgbClr val="F0F0F0"/>
          </a:solidFill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Risk governance and escalation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5B153-EC5F-46FA-979E-90DCC5388E6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218898" y="981075"/>
            <a:ext cx="4649246" cy="1511821"/>
          </a:xfrm>
          <a:prstGeom prst="rect">
            <a:avLst/>
          </a:prstGeom>
          <a:solidFill>
            <a:srgbClr val="EAF9DD"/>
          </a:solidFill>
        </p:spPr>
        <p:txBody>
          <a:bodyPr/>
          <a:lstStyle>
            <a:lvl1pPr marL="342900" indent="-342900" algn="l" defTabSz="841375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7013" algn="l" defTabSz="841375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kumimoji="1">
                <a:solidFill>
                  <a:schemeClr val="tx1"/>
                </a:solidFill>
                <a:latin typeface="+mn-lt"/>
              </a:defRPr>
            </a:lvl2pPr>
            <a:lvl3pPr marL="514350" indent="-266700" algn="l" defTabSz="8413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3pPr>
            <a:lvl4pPr marL="762000" indent="-238125" algn="l" defTabSz="8413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kumimoji="1">
                <a:solidFill>
                  <a:schemeClr val="tx1"/>
                </a:solidFill>
                <a:latin typeface="+mn-lt"/>
              </a:defRPr>
            </a:lvl4pPr>
            <a:lvl5pPr marL="1047750" indent="-257175" algn="l" defTabSz="8413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5pPr>
            <a:lvl6pPr marL="1504950" indent="-257175" algn="l" defTabSz="8413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6pPr>
            <a:lvl7pPr marL="1962150" indent="-257175" algn="l" defTabSz="8413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7pPr>
            <a:lvl8pPr marL="2419350" indent="-257175" algn="l" defTabSz="8413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8pPr>
            <a:lvl9pPr marL="2876550" indent="-257175" algn="l" defTabSz="8413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300" smtClean="0"/>
              <a:t>Risk Strategy &amp; Board Risk Appetite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§"/>
            </a:pPr>
            <a:r>
              <a:rPr lang="sv-SE" sz="1300" smtClean="0"/>
              <a:t>Group Risk Policy &amp; General Credit Policy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§"/>
            </a:pPr>
            <a:r>
              <a:rPr lang="sv-SE" sz="1300" smtClean="0"/>
              <a:t>Credit Instruction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§"/>
            </a:pPr>
            <a:r>
              <a:rPr lang="sv-SE" sz="1300" smtClean="0"/>
              <a:t>Group Market Risk &amp; Liquidity Limits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§"/>
            </a:pPr>
            <a:r>
              <a:rPr lang="sv-SE" sz="1300" smtClean="0"/>
              <a:t>Group Trading &amp; Investment Policy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§"/>
            </a:pPr>
            <a:r>
              <a:rPr lang="sv-SE" sz="1300" smtClean="0"/>
              <a:t>Quarterly Reports (Risk &amp; Asset Quality, C</a:t>
            </a:r>
            <a:r>
              <a:rPr lang="en-GB" sz="1300" smtClean="0"/>
              <a:t>ompliance,  Audit)</a:t>
            </a:r>
            <a:endParaRPr lang="sv-SE" sz="13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1866970" y="2600334"/>
            <a:ext cx="4649246" cy="1404726"/>
          </a:xfrm>
          <a:prstGeom prst="rect">
            <a:avLst/>
          </a:prstGeom>
          <a:solidFill>
            <a:srgbClr val="E3F5F9"/>
          </a:solidFill>
          <a:extLst/>
        </p:spPr>
        <p:txBody>
          <a:bodyPr/>
          <a:lstStyle>
            <a:defPPr>
              <a:defRPr lang="en-US"/>
            </a:defPPr>
            <a:lvl1pPr marL="285750" indent="-285750" algn="l" defTabSz="841375" eaLnBrk="1" hangingPunct="1">
              <a:buClr>
                <a:schemeClr val="tx1"/>
              </a:buClr>
              <a:buFont typeface="Wingdings" pitchFamily="2" charset="2"/>
              <a:buChar char="§"/>
              <a:defRPr kumimoji="1">
                <a:latin typeface="+mn-lt"/>
              </a:defRPr>
            </a:lvl1pPr>
            <a:lvl2pPr marL="228600" indent="-227013" algn="l" defTabSz="841375" eaLnBrk="1" hangingPunct="1">
              <a:buClr>
                <a:schemeClr val="tx1"/>
              </a:buClr>
              <a:buFont typeface="Wingdings" pitchFamily="2" charset="2"/>
              <a:buChar char=""/>
              <a:defRPr kumimoji="1">
                <a:latin typeface="+mn-lt"/>
              </a:defRPr>
            </a:lvl2pPr>
            <a:lvl3pPr marL="514350" indent="-266700" algn="l" defTabSz="841375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–"/>
              <a:defRPr kumimoji="1">
                <a:latin typeface="+mn-lt"/>
              </a:defRPr>
            </a:lvl3pPr>
            <a:lvl4pPr marL="762000" indent="-238125" algn="l" defTabSz="841375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"/>
              <a:defRPr kumimoji="1">
                <a:latin typeface="+mn-lt"/>
              </a:defRPr>
            </a:lvl4pPr>
            <a:lvl5pPr marL="1047750" indent="-257175" algn="l" defTabSz="841375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–"/>
              <a:defRPr kumimoji="1">
                <a:latin typeface="+mn-lt"/>
              </a:defRPr>
            </a:lvl5pPr>
            <a:lvl6pPr marL="1504950" indent="-257175" defTabSz="841375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latin typeface="+mn-lt"/>
              </a:defRPr>
            </a:lvl6pPr>
            <a:lvl7pPr marL="1962150" indent="-257175" defTabSz="841375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latin typeface="+mn-lt"/>
              </a:defRPr>
            </a:lvl7pPr>
            <a:lvl8pPr marL="2419350" indent="-257175" defTabSz="841375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latin typeface="+mn-lt"/>
              </a:defRPr>
            </a:lvl8pPr>
            <a:lvl9pPr marL="2876550" indent="-257175" defTabSz="841375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latin typeface="+mn-lt"/>
              </a:defRPr>
            </a:lvl9pPr>
          </a:lstStyle>
          <a:p>
            <a:pPr>
              <a:spcBef>
                <a:spcPts val="200"/>
              </a:spcBef>
            </a:pPr>
            <a:r>
              <a:rPr lang="en-GB" sz="1300"/>
              <a:t>Risk &amp; Credit Policies for Products, Segments and risk types.</a:t>
            </a:r>
          </a:p>
          <a:p>
            <a:pPr>
              <a:spcBef>
                <a:spcPts val="200"/>
              </a:spcBef>
            </a:pPr>
            <a:r>
              <a:rPr lang="sv-SE" sz="1300"/>
              <a:t>Portfolio Reviews</a:t>
            </a:r>
          </a:p>
          <a:p>
            <a:pPr>
              <a:spcBef>
                <a:spcPts val="200"/>
              </a:spcBef>
            </a:pPr>
            <a:r>
              <a:rPr lang="sv-SE" sz="1300"/>
              <a:t>Approval of Risk &amp; Capital Measurment Framework</a:t>
            </a:r>
          </a:p>
          <a:p>
            <a:pPr>
              <a:spcBef>
                <a:spcPts val="200"/>
              </a:spcBef>
            </a:pPr>
            <a:r>
              <a:rPr lang="sv-SE" sz="1300"/>
              <a:t>Credit &amp; Risk approvals in special situations or of principle importance </a:t>
            </a:r>
            <a:r>
              <a:rPr lang="sv-SE" sz="1300" smtClean="0"/>
              <a:t>(e.g</a:t>
            </a:r>
            <a:r>
              <a:rPr lang="sv-SE" sz="1300"/>
              <a:t>. equity </a:t>
            </a:r>
            <a:r>
              <a:rPr lang="sv-SE" sz="1300" smtClean="0"/>
              <a:t>u/w or </a:t>
            </a:r>
            <a:r>
              <a:rPr lang="sv-SE" sz="1300"/>
              <a:t>very large </a:t>
            </a:r>
            <a:r>
              <a:rPr lang="sv-SE" sz="1300" smtClean="0"/>
              <a:t>transactions)</a:t>
            </a:r>
            <a:endParaRPr lang="sv-SE" sz="1300"/>
          </a:p>
          <a:p>
            <a:pPr>
              <a:spcBef>
                <a:spcPts val="200"/>
              </a:spcBef>
            </a:pPr>
            <a:r>
              <a:rPr lang="sv-SE" sz="1300"/>
              <a:t>Monthly Risk Reporting</a:t>
            </a:r>
            <a:endParaRPr lang="en-GB" sz="13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2448978" y="4112417"/>
            <a:ext cx="4721251" cy="1980408"/>
          </a:xfrm>
          <a:prstGeom prst="rect">
            <a:avLst/>
          </a:prstGeom>
          <a:solidFill>
            <a:srgbClr val="E3F5F9"/>
          </a:solidFill>
          <a:extLst/>
        </p:spPr>
        <p:txBody>
          <a:bodyPr/>
          <a:lstStyle>
            <a:defPPr>
              <a:defRPr lang="en-US"/>
            </a:defPPr>
            <a:lvl1pPr marL="285750" indent="-285750" algn="l" defTabSz="841375" eaLnBrk="1" hangingPunct="1">
              <a:buClr>
                <a:schemeClr val="tx1"/>
              </a:buClr>
              <a:buFont typeface="Wingdings" pitchFamily="2" charset="2"/>
              <a:buChar char="§"/>
              <a:defRPr kumimoji="1">
                <a:latin typeface="+mn-lt"/>
              </a:defRPr>
            </a:lvl1pPr>
            <a:lvl2pPr marL="228600" indent="-227013" algn="l" defTabSz="841375" eaLnBrk="1" hangingPunct="1">
              <a:buClr>
                <a:schemeClr val="tx1"/>
              </a:buClr>
              <a:buFont typeface="Wingdings" pitchFamily="2" charset="2"/>
              <a:buChar char=""/>
              <a:defRPr kumimoji="1">
                <a:latin typeface="+mn-lt"/>
              </a:defRPr>
            </a:lvl2pPr>
            <a:lvl3pPr marL="514350" indent="-266700" algn="l" defTabSz="841375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–"/>
              <a:defRPr kumimoji="1">
                <a:latin typeface="+mn-lt"/>
              </a:defRPr>
            </a:lvl3pPr>
            <a:lvl4pPr marL="762000" indent="-238125" algn="l" defTabSz="841375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"/>
              <a:defRPr kumimoji="1">
                <a:latin typeface="+mn-lt"/>
              </a:defRPr>
            </a:lvl4pPr>
            <a:lvl5pPr marL="1047750" indent="-257175" algn="l" defTabSz="841375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–"/>
              <a:defRPr kumimoji="1">
                <a:latin typeface="+mn-lt"/>
              </a:defRPr>
            </a:lvl5pPr>
            <a:lvl6pPr marL="1504950" indent="-257175" defTabSz="841375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latin typeface="+mn-lt"/>
              </a:defRPr>
            </a:lvl6pPr>
            <a:lvl7pPr marL="1962150" indent="-257175" defTabSz="841375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latin typeface="+mn-lt"/>
              </a:defRPr>
            </a:lvl7pPr>
            <a:lvl8pPr marL="2419350" indent="-257175" defTabSz="841375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latin typeface="+mn-lt"/>
              </a:defRPr>
            </a:lvl8pPr>
            <a:lvl9pPr marL="2876550" indent="-257175" defTabSz="841375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latin typeface="+mn-lt"/>
              </a:defRPr>
            </a:lvl9pPr>
          </a:lstStyle>
          <a:p>
            <a:pPr>
              <a:spcBef>
                <a:spcPts val="200"/>
              </a:spcBef>
            </a:pPr>
            <a:r>
              <a:rPr lang="en-GB" sz="1300" dirty="0"/>
              <a:t>Credit approval </a:t>
            </a:r>
            <a:endParaRPr lang="en-GB" sz="1300" dirty="0" smtClean="0"/>
          </a:p>
          <a:p>
            <a:pPr>
              <a:spcBef>
                <a:spcPts val="200"/>
              </a:spcBef>
            </a:pPr>
            <a:r>
              <a:rPr lang="sv-SE" sz="1300" dirty="0" err="1" smtClean="0"/>
              <a:t>Significant</a:t>
            </a:r>
            <a:r>
              <a:rPr lang="sv-SE" sz="1300" dirty="0" smtClean="0"/>
              <a:t> </a:t>
            </a:r>
            <a:r>
              <a:rPr lang="sv-SE" sz="1300" dirty="0" err="1"/>
              <a:t>operational</a:t>
            </a:r>
            <a:r>
              <a:rPr lang="sv-SE" sz="1300" dirty="0"/>
              <a:t> risk events</a:t>
            </a:r>
          </a:p>
          <a:p>
            <a:pPr>
              <a:spcBef>
                <a:spcPts val="200"/>
              </a:spcBef>
            </a:pPr>
            <a:r>
              <a:rPr lang="sv-SE" sz="1300" dirty="0" err="1"/>
              <a:t>Detailed</a:t>
            </a:r>
            <a:r>
              <a:rPr lang="sv-SE" sz="1300" dirty="0"/>
              <a:t> Risk </a:t>
            </a:r>
            <a:r>
              <a:rPr lang="sv-SE" sz="1300" dirty="0" err="1"/>
              <a:t>Tolerance</a:t>
            </a:r>
            <a:r>
              <a:rPr lang="sv-SE" sz="1300" dirty="0"/>
              <a:t> Statement &amp; </a:t>
            </a:r>
            <a:r>
              <a:rPr lang="sv-SE" sz="1300" dirty="0" err="1"/>
              <a:t>follow</a:t>
            </a:r>
            <a:r>
              <a:rPr lang="sv-SE" sz="1300" dirty="0"/>
              <a:t> </a:t>
            </a:r>
            <a:r>
              <a:rPr lang="sv-SE" sz="1300" dirty="0" err="1"/>
              <a:t>up</a:t>
            </a:r>
            <a:endParaRPr lang="sv-SE" sz="1300" dirty="0"/>
          </a:p>
          <a:p>
            <a:pPr>
              <a:spcBef>
                <a:spcPts val="200"/>
              </a:spcBef>
            </a:pPr>
            <a:r>
              <a:rPr lang="sv-SE" sz="1300" dirty="0"/>
              <a:t>Risk Reviews of </a:t>
            </a:r>
            <a:r>
              <a:rPr lang="sv-SE" sz="1300" dirty="0" err="1"/>
              <a:t>Countries</a:t>
            </a:r>
            <a:r>
              <a:rPr lang="sv-SE" sz="1300" dirty="0"/>
              <a:t> &amp; Portfolio segments</a:t>
            </a:r>
          </a:p>
          <a:p>
            <a:pPr>
              <a:spcBef>
                <a:spcPts val="200"/>
              </a:spcBef>
            </a:pPr>
            <a:r>
              <a:rPr lang="sv-SE" sz="1300" dirty="0"/>
              <a:t>Risk </a:t>
            </a:r>
            <a:r>
              <a:rPr lang="sv-SE" sz="1300" dirty="0" err="1" smtClean="0"/>
              <a:t>reporting</a:t>
            </a:r>
            <a:endParaRPr lang="en-GB" sz="1300" dirty="0"/>
          </a:p>
        </p:txBody>
      </p:sp>
      <p:sp>
        <p:nvSpPr>
          <p:cNvPr id="9" name="Rectangle 8"/>
          <p:cNvSpPr/>
          <p:nvPr/>
        </p:nvSpPr>
        <p:spPr bwMode="auto">
          <a:xfrm rot="16200000">
            <a:off x="156944" y="1432039"/>
            <a:ext cx="1509739" cy="6141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/>
          <a:lstStyle/>
          <a:p>
            <a:pPr algn="ct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sv-SE" sz="1600" b="1" kern="0">
                <a:solidFill>
                  <a:srgbClr val="FFFFFF"/>
                </a:solidFill>
                <a:latin typeface="SEB Basic" pitchFamily="50" charset="0"/>
                <a:cs typeface="+mn-cs"/>
              </a:rPr>
              <a:t>Board </a:t>
            </a:r>
            <a:r>
              <a:rPr lang="sv-SE" sz="1600" b="1" kern="0" err="1">
                <a:solidFill>
                  <a:srgbClr val="FFFFFF"/>
                </a:solidFill>
                <a:latin typeface="SEB Basic" pitchFamily="50" charset="0"/>
                <a:cs typeface="+mn-cs"/>
              </a:rPr>
              <a:t>of</a:t>
            </a:r>
            <a:r>
              <a:rPr lang="sv-SE" sz="1600" b="1" kern="0">
                <a:solidFill>
                  <a:srgbClr val="FFFFFF"/>
                </a:solidFill>
                <a:latin typeface="SEB Basic" pitchFamily="50" charset="0"/>
                <a:cs typeface="+mn-cs"/>
              </a:rPr>
              <a:t> </a:t>
            </a:r>
            <a:r>
              <a:rPr lang="sv-SE" sz="1600" b="1" kern="0" smtClean="0">
                <a:solidFill>
                  <a:srgbClr val="FFFFFF"/>
                </a:solidFill>
                <a:latin typeface="SEB Basic" pitchFamily="50" charset="0"/>
                <a:cs typeface="+mn-cs"/>
              </a:rPr>
              <a:t/>
            </a:r>
            <a:br>
              <a:rPr lang="sv-SE" sz="1600" b="1" kern="0" smtClean="0">
                <a:solidFill>
                  <a:srgbClr val="FFFFFF"/>
                </a:solidFill>
                <a:latin typeface="SEB Basic" pitchFamily="50" charset="0"/>
                <a:cs typeface="+mn-cs"/>
              </a:rPr>
            </a:br>
            <a:r>
              <a:rPr lang="sv-SE" sz="1600" b="1" kern="0" smtClean="0">
                <a:solidFill>
                  <a:srgbClr val="FFFFFF"/>
                </a:solidFill>
                <a:latin typeface="SEB Basic" pitchFamily="50" charset="0"/>
                <a:cs typeface="+mn-cs"/>
              </a:rPr>
              <a:t>Directors</a:t>
            </a:r>
            <a:endParaRPr lang="sv-SE" sz="1600" b="1" kern="0">
              <a:solidFill>
                <a:srgbClr val="FFFFFF"/>
              </a:solidFill>
              <a:latin typeface="SEB Basic" pitchFamily="50" charset="0"/>
              <a:cs typeface="+mn-cs"/>
            </a:endParaRPr>
          </a:p>
        </p:txBody>
      </p:sp>
      <p:sp>
        <p:nvSpPr>
          <p:cNvPr id="10" name="Rectangle 173"/>
          <p:cNvSpPr>
            <a:spLocks noChangeArrowheads="1"/>
          </p:cNvSpPr>
          <p:nvPr/>
        </p:nvSpPr>
        <p:spPr bwMode="auto">
          <a:xfrm rot="16200000">
            <a:off x="846764" y="2984855"/>
            <a:ext cx="1404732" cy="635685"/>
          </a:xfrm>
          <a:prstGeom prst="rect">
            <a:avLst/>
          </a:prstGeom>
          <a:solidFill>
            <a:srgbClr val="00B0F0"/>
          </a:solidFill>
          <a:ln w="19050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spcBef>
                <a:spcPct val="30000"/>
              </a:spcBef>
            </a:pPr>
            <a:r>
              <a:rPr lang="sv-SE" sz="1600" b="1" smtClean="0">
                <a:solidFill>
                  <a:srgbClr val="FFFFFF"/>
                </a:solidFill>
                <a:latin typeface="SEB Basic" pitchFamily="50" charset="0"/>
              </a:rPr>
              <a:t>RCC</a:t>
            </a:r>
            <a:endParaRPr lang="sv-SE" sz="1600" b="1">
              <a:solidFill>
                <a:srgbClr val="FFFFFF"/>
              </a:solidFill>
              <a:latin typeface="SEB Basic" pitchFamily="50" charset="0"/>
            </a:endParaRPr>
          </a:p>
        </p:txBody>
      </p:sp>
      <p:sp>
        <p:nvSpPr>
          <p:cNvPr id="11" name="Rectangle 174"/>
          <p:cNvSpPr>
            <a:spLocks noChangeArrowheads="1"/>
          </p:cNvSpPr>
          <p:nvPr/>
        </p:nvSpPr>
        <p:spPr bwMode="auto">
          <a:xfrm rot="16200000">
            <a:off x="1151688" y="4795536"/>
            <a:ext cx="1980411" cy="614169"/>
          </a:xfrm>
          <a:prstGeom prst="rect">
            <a:avLst/>
          </a:prstGeom>
          <a:solidFill>
            <a:srgbClr val="99DCEA"/>
          </a:solidFill>
          <a:ln w="19050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spcBef>
                <a:spcPct val="30000"/>
              </a:spcBef>
            </a:pPr>
            <a:r>
              <a:rPr lang="sv-SE" sz="1600" b="1" smtClean="0">
                <a:solidFill>
                  <a:srgbClr val="000000"/>
                </a:solidFill>
                <a:latin typeface="SEB Basic" pitchFamily="50" charset="0"/>
              </a:rPr>
              <a:t>GRC</a:t>
            </a:r>
            <a:endParaRPr lang="sv-SE" sz="1600" b="1">
              <a:solidFill>
                <a:srgbClr val="000000"/>
              </a:solidFill>
              <a:latin typeface="SEB Bas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51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32058"/>
              </p:ext>
            </p:extLst>
          </p:nvPr>
        </p:nvGraphicFramePr>
        <p:xfrm>
          <a:off x="611450" y="836640"/>
          <a:ext cx="7984252" cy="5642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8" name="Acrobat Document" r:id="rId4" imgW="8019987" imgH="5667172" progId="AcroExch.Document.7">
                  <p:embed/>
                </p:oleObj>
              </mc:Choice>
              <mc:Fallback>
                <p:oleObj name="Acrobat Document" r:id="rId4" imgW="8019987" imgH="56671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450" y="836640"/>
                        <a:ext cx="7984252" cy="5642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all </a:t>
            </a:r>
            <a:r>
              <a:rPr lang="sv-SE" dirty="0" err="1" smtClean="0"/>
              <a:t>based</a:t>
            </a:r>
            <a:r>
              <a:rPr lang="sv-SE" dirty="0" smtClean="0"/>
              <a:t> on the same </a:t>
            </a:r>
            <a:r>
              <a:rPr lang="sv-SE" dirty="0" err="1" smtClean="0"/>
              <a:t>idea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10" y="2276840"/>
            <a:ext cx="5616780" cy="18005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v-SE" sz="3200" dirty="0" err="1"/>
              <a:t>H</a:t>
            </a:r>
            <a:r>
              <a:rPr lang="sv-SE" sz="3200" dirty="0" err="1" smtClean="0"/>
              <a:t>ow</a:t>
            </a:r>
            <a:r>
              <a:rPr lang="sv-SE" sz="3200" dirty="0" smtClean="0"/>
              <a:t> </a:t>
            </a:r>
            <a:r>
              <a:rPr lang="sv-SE" sz="3200" dirty="0" err="1" smtClean="0"/>
              <a:t>much</a:t>
            </a:r>
            <a:r>
              <a:rPr lang="sv-SE" sz="3200" dirty="0" smtClean="0"/>
              <a:t> </a:t>
            </a:r>
            <a:r>
              <a:rPr lang="sv-SE" sz="3200" dirty="0" err="1" smtClean="0"/>
              <a:t>could</a:t>
            </a:r>
            <a:r>
              <a:rPr lang="sv-SE" sz="3200" dirty="0" smtClean="0"/>
              <a:t> SEB </a:t>
            </a:r>
            <a:r>
              <a:rPr lang="sv-SE" sz="3200" dirty="0" err="1" smtClean="0"/>
              <a:t>lose</a:t>
            </a:r>
            <a:r>
              <a:rPr lang="sv-SE" sz="3200" dirty="0" smtClean="0"/>
              <a:t> under </a:t>
            </a:r>
            <a:r>
              <a:rPr lang="sv-SE" sz="3200" dirty="0"/>
              <a:t>different </a:t>
            </a:r>
            <a:r>
              <a:rPr lang="sv-SE" sz="3200" dirty="0" err="1"/>
              <a:t>future</a:t>
            </a:r>
            <a:r>
              <a:rPr lang="sv-SE" sz="3200" dirty="0"/>
              <a:t> </a:t>
            </a:r>
            <a:r>
              <a:rPr lang="sv-SE" sz="3200" dirty="0" smtClean="0"/>
              <a:t>scenarios </a:t>
            </a:r>
            <a:endParaRPr lang="sv-S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29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14544"/>
          <a:stretch/>
        </p:blipFill>
        <p:spPr bwMode="auto">
          <a:xfrm>
            <a:off x="0" y="44530"/>
            <a:ext cx="9144000" cy="33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228744519"/>
              </p:ext>
            </p:extLst>
          </p:nvPr>
        </p:nvGraphicFramePr>
        <p:xfrm>
          <a:off x="0" y="3429000"/>
          <a:ext cx="8820590" cy="273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8055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Credit Risk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50" y="188550"/>
            <a:ext cx="1800207" cy="154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450" y="724570"/>
            <a:ext cx="6334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much</a:t>
            </a:r>
            <a:r>
              <a:rPr lang="sv-SE" sz="2000" dirty="0" smtClean="0"/>
              <a:t> </a:t>
            </a:r>
            <a:r>
              <a:rPr lang="sv-SE" sz="2000" dirty="0" err="1" smtClean="0"/>
              <a:t>could</a:t>
            </a:r>
            <a:r>
              <a:rPr lang="sv-SE" sz="2000" dirty="0" smtClean="0"/>
              <a:t> SEB </a:t>
            </a:r>
            <a:r>
              <a:rPr lang="sv-SE" sz="2000" dirty="0" err="1" smtClean="0"/>
              <a:t>lose</a:t>
            </a:r>
            <a:r>
              <a:rPr lang="sv-SE" sz="2000" dirty="0" smtClean="0"/>
              <a:t> </a:t>
            </a:r>
            <a:r>
              <a:rPr lang="sv-SE" sz="2000" dirty="0" err="1" smtClean="0"/>
              <a:t>due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credit</a:t>
            </a:r>
            <a:r>
              <a:rPr lang="sv-SE" sz="2000" dirty="0" smtClean="0"/>
              <a:t> risk over the </a:t>
            </a:r>
            <a:r>
              <a:rPr lang="sv-SE" sz="2000" dirty="0" err="1" smtClean="0"/>
              <a:t>next</a:t>
            </a:r>
            <a:r>
              <a:rPr lang="sv-SE" sz="2000" dirty="0" smtClean="0"/>
              <a:t> </a:t>
            </a:r>
            <a:r>
              <a:rPr lang="sv-SE" sz="2000" dirty="0" err="1" smtClean="0"/>
              <a:t>year</a:t>
            </a:r>
            <a:r>
              <a:rPr lang="sv-SE" sz="2000" dirty="0" smtClean="0"/>
              <a:t>?</a:t>
            </a:r>
            <a:endParaRPr lang="sv-SE" sz="20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17724" r="40525" b="10448"/>
          <a:stretch/>
        </p:blipFill>
        <p:spPr bwMode="auto">
          <a:xfrm>
            <a:off x="2267680" y="924625"/>
            <a:ext cx="4517409" cy="52543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2600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Under Basel I, risk weighting was a way to </a:t>
            </a:r>
            <a:r>
              <a:rPr lang="en-US" sz="2600" dirty="0" err="1" smtClean="0"/>
              <a:t>capitalise</a:t>
            </a:r>
            <a:r>
              <a:rPr lang="en-US" sz="2600" dirty="0" smtClean="0"/>
              <a:t> different asset classes in a simple way</a:t>
            </a:r>
            <a:endParaRPr lang="en-US" sz="2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964175"/>
              </p:ext>
            </p:extLst>
          </p:nvPr>
        </p:nvGraphicFramePr>
        <p:xfrm>
          <a:off x="611188" y="1268413"/>
          <a:ext cx="79216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2" descr="http://www.cairn.info/loadimg.php?FILE=EDD/EDD_215/EDD_215_0047/fullEDD_id2804159658_pu2007-01s_sa02_art02_img00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56" y="1556740"/>
            <a:ext cx="3532568" cy="108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riped Right Arrow 11"/>
          <p:cNvSpPr/>
          <p:nvPr/>
        </p:nvSpPr>
        <p:spPr bwMode="auto">
          <a:xfrm rot="2271945">
            <a:off x="2843760" y="2301780"/>
            <a:ext cx="1584220" cy="1000362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Exposure </a:t>
            </a:r>
            <a:r>
              <a:rPr kumimoji="0" lang="sv-S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conversion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3" name="Striped Right Arrow 12"/>
          <p:cNvSpPr/>
          <p:nvPr/>
        </p:nvSpPr>
        <p:spPr bwMode="auto">
          <a:xfrm rot="2271945">
            <a:off x="5288320" y="3625932"/>
            <a:ext cx="1584220" cy="1000362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Constant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 </a:t>
            </a:r>
            <a:r>
              <a:rPr kumimoji="0" lang="sv-SE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capital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 </a:t>
            </a:r>
            <a:r>
              <a:rPr kumimoji="0" lang="sv-SE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percent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55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209402" cy="908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 Basel II, the exposure conversion became risk 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682132"/>
              </p:ext>
            </p:extLst>
          </p:nvPr>
        </p:nvGraphicFramePr>
        <p:xfrm>
          <a:off x="611187" y="1268700"/>
          <a:ext cx="79216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00722"/>
              </p:ext>
            </p:extLst>
          </p:nvPr>
        </p:nvGraphicFramePr>
        <p:xfrm>
          <a:off x="5076070" y="1511234"/>
          <a:ext cx="3181925" cy="57608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60734"/>
                <a:gridCol w="757510"/>
                <a:gridCol w="606080"/>
                <a:gridCol w="757601"/>
              </a:tblGrid>
              <a:tr h="28804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effectLst/>
                        </a:rPr>
                        <a:t>Risk Class</a:t>
                      </a:r>
                      <a:endParaRPr lang="sv-SE" sz="1200" dirty="0"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effectLst/>
                        </a:rPr>
                        <a:t>RC1</a:t>
                      </a:r>
                      <a:endParaRPr lang="sv-SE" sz="1200" dirty="0"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effectLst/>
                        </a:rPr>
                        <a:t>RC2</a:t>
                      </a:r>
                      <a:endParaRPr lang="sv-SE" sz="1200" dirty="0"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effectLst/>
                        </a:rPr>
                        <a:t>RC3</a:t>
                      </a:r>
                      <a:endParaRPr lang="sv-SE" sz="1200" dirty="0">
                        <a:effectLst/>
                      </a:endParaRPr>
                    </a:p>
                  </a:txBody>
                  <a:tcPr marL="19050" marR="19050" marT="19050" marB="19050" anchor="ctr"/>
                </a:tc>
              </a:tr>
              <a:tr h="288040">
                <a:tc>
                  <a:txBody>
                    <a:bodyPr/>
                    <a:lstStyle/>
                    <a:p>
                      <a:pPr algn="ctr"/>
                      <a:r>
                        <a:rPr lang="sv-SE" sz="1200">
                          <a:effectLst/>
                        </a:rPr>
                        <a:t>Risk Weight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>
                          <a:effectLst/>
                        </a:rPr>
                        <a:t>20%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effectLst/>
                        </a:rPr>
                        <a:t>100%</a:t>
                      </a:r>
                      <a:endParaRPr lang="sv-SE" sz="1200" dirty="0"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effectLst/>
                        </a:rPr>
                        <a:t>150</a:t>
                      </a:r>
                      <a:r>
                        <a:rPr lang="sv-SE" sz="1200" dirty="0">
                          <a:effectLst/>
                        </a:rPr>
                        <a:t>%</a:t>
                      </a: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12" name="Striped Right Arrow 11"/>
          <p:cNvSpPr/>
          <p:nvPr/>
        </p:nvSpPr>
        <p:spPr bwMode="auto">
          <a:xfrm rot="2271945">
            <a:off x="2843760" y="2301780"/>
            <a:ext cx="1584220" cy="1000362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Exposure </a:t>
            </a:r>
            <a:r>
              <a:rPr kumimoji="0" lang="sv-S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conversion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3" name="Striped Right Arrow 12"/>
          <p:cNvSpPr/>
          <p:nvPr/>
        </p:nvSpPr>
        <p:spPr bwMode="auto">
          <a:xfrm rot="2271945">
            <a:off x="5288320" y="3625932"/>
            <a:ext cx="1584220" cy="1000362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Constant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 </a:t>
            </a:r>
            <a:r>
              <a:rPr kumimoji="0" lang="sv-SE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capital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 </a:t>
            </a:r>
            <a:r>
              <a:rPr kumimoji="0" lang="sv-SE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B Basic" pitchFamily="50" charset="0"/>
              </a:rPr>
              <a:t>percent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67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950" indent="-28575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>
              <a:defRPr/>
            </a:pPr>
            <a:fld id="{86DC3FB9-BDD8-2D4C-B01E-538DC5474512}" type="datetime1">
              <a:rPr lang="sv-SE" sz="1000" smtClean="0"/>
              <a:pPr>
                <a:defRPr/>
              </a:pPr>
              <a:t>2014-03-31</a:t>
            </a:fld>
            <a:endParaRPr lang="sv-SE" sz="1000" smtClean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1pPr>
            <a:lvl2pPr marL="742950" indent="-28575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pPr>
              <a:defRPr/>
            </a:pPr>
            <a:fld id="{58884190-9D08-744D-9A2D-2FDB9A903C68}" type="slidenum">
              <a:rPr lang="en-GB" sz="1000" smtClean="0"/>
              <a:pPr>
                <a:defRPr/>
              </a:pPr>
              <a:t>25</a:t>
            </a:fld>
            <a:endParaRPr lang="en-GB" sz="100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39800" eaLnBrk="1" hangingPunct="1">
              <a:defRPr/>
            </a:pPr>
            <a:r>
              <a:rPr lang="en-GB" sz="2600" dirty="0">
                <a:latin typeface="SEB Basic" charset="0"/>
                <a:ea typeface="ＭＳ Ｐゴシック" charset="0"/>
              </a:rPr>
              <a:t>Three main components are used to </a:t>
            </a:r>
            <a:r>
              <a:rPr lang="en-GB" sz="2600" dirty="0" smtClean="0">
                <a:latin typeface="SEB Basic" charset="0"/>
                <a:ea typeface="ＭＳ Ｐゴシック" charset="0"/>
              </a:rPr>
              <a:t>calculate the risk sensitive exposure conversion</a:t>
            </a:r>
            <a:endParaRPr lang="en-GB" sz="2600" dirty="0">
              <a:latin typeface="SEB Basic" charset="0"/>
              <a:ea typeface="ＭＳ Ｐゴシック" charset="0"/>
            </a:endParaRPr>
          </a:p>
        </p:txBody>
      </p:sp>
      <p:sp>
        <p:nvSpPr>
          <p:cNvPr id="22533" name="Line 3"/>
          <p:cNvSpPr>
            <a:spLocks noChangeShapeType="1"/>
          </p:cNvSpPr>
          <p:nvPr/>
        </p:nvSpPr>
        <p:spPr bwMode="gray">
          <a:xfrm>
            <a:off x="2714625" y="3680370"/>
            <a:ext cx="13065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4" name="Line 4"/>
          <p:cNvSpPr>
            <a:spLocks noChangeShapeType="1"/>
          </p:cNvSpPr>
          <p:nvPr/>
        </p:nvSpPr>
        <p:spPr bwMode="gray">
          <a:xfrm>
            <a:off x="6326188" y="3667670"/>
            <a:ext cx="44291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gray">
          <a:xfrm>
            <a:off x="611187" y="3066008"/>
            <a:ext cx="1152423" cy="13049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600" dirty="0">
                <a:cs typeface="+mn-cs"/>
              </a:rPr>
              <a:t>Exposure </a:t>
            </a:r>
            <a:br>
              <a:rPr lang="en-GB" sz="1600" dirty="0">
                <a:cs typeface="+mn-cs"/>
              </a:rPr>
            </a:br>
            <a:r>
              <a:rPr lang="en-GB" sz="1600" dirty="0">
                <a:cs typeface="+mn-cs"/>
              </a:rPr>
              <a:t>at Default</a:t>
            </a:r>
          </a:p>
          <a:p>
            <a:pPr algn="ctr" eaLnBrk="0" hangingPunct="0">
              <a:spcBef>
                <a:spcPct val="0"/>
              </a:spcBef>
              <a:defRPr/>
            </a:pPr>
            <a:r>
              <a:rPr lang="en-GB" sz="1600" dirty="0">
                <a:cs typeface="+mn-cs"/>
              </a:rPr>
              <a:t>(EAD)</a:t>
            </a:r>
          </a:p>
        </p:txBody>
      </p:sp>
      <p:sp>
        <p:nvSpPr>
          <p:cNvPr id="22536" name="Rectangle 6"/>
          <p:cNvSpPr>
            <a:spLocks noChangeArrowheads="1"/>
          </p:cNvSpPr>
          <p:nvPr/>
        </p:nvSpPr>
        <p:spPr bwMode="gray">
          <a:xfrm>
            <a:off x="611187" y="4680260"/>
            <a:ext cx="1152423" cy="13049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600">
                <a:cs typeface="+mn-cs"/>
              </a:rPr>
              <a:t>Loss </a:t>
            </a:r>
            <a:br>
              <a:rPr lang="en-GB" sz="1600">
                <a:cs typeface="+mn-cs"/>
              </a:rPr>
            </a:br>
            <a:r>
              <a:rPr lang="en-GB" sz="1600">
                <a:cs typeface="+mn-cs"/>
              </a:rPr>
              <a:t>Given Default</a:t>
            </a:r>
          </a:p>
          <a:p>
            <a:pPr algn="ctr" eaLnBrk="0" hangingPunct="0">
              <a:spcBef>
                <a:spcPct val="0"/>
              </a:spcBef>
              <a:defRPr/>
            </a:pPr>
            <a:r>
              <a:rPr lang="en-GB" sz="1600">
                <a:cs typeface="+mn-cs"/>
              </a:rPr>
              <a:t>(LGD)</a:t>
            </a: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gray">
          <a:xfrm>
            <a:off x="1981228" y="4797190"/>
            <a:ext cx="3733772" cy="6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87325" indent="-187325" algn="l" eaLnBrk="0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60000"/>
              <a:buFont typeface="Wingdings" charset="0"/>
              <a:buChar char="n"/>
              <a:defRPr/>
            </a:pPr>
            <a:r>
              <a:rPr lang="ja-JP" altLang="en-GB" sz="1300" dirty="0">
                <a:cs typeface="+mn-cs"/>
              </a:rPr>
              <a:t>‘</a:t>
            </a:r>
            <a:r>
              <a:rPr lang="en-GB" sz="1300" dirty="0">
                <a:cs typeface="+mn-cs"/>
              </a:rPr>
              <a:t>Severity of loss</a:t>
            </a:r>
            <a:r>
              <a:rPr lang="ja-JP" altLang="en-GB" sz="1300" dirty="0">
                <a:cs typeface="+mn-cs"/>
              </a:rPr>
              <a:t>’</a:t>
            </a:r>
            <a:endParaRPr lang="en-GB" sz="1300" dirty="0">
              <a:cs typeface="+mn-cs"/>
            </a:endParaRPr>
          </a:p>
          <a:p>
            <a:pPr marL="187325" indent="-187325" algn="l" eaLnBrk="0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60000"/>
              <a:buFont typeface="Wingdings" charset="0"/>
              <a:buChar char="n"/>
              <a:defRPr/>
            </a:pPr>
            <a:r>
              <a:rPr lang="en-GB" sz="1300" dirty="0" smtClean="0">
                <a:cs typeface="+mn-cs"/>
              </a:rPr>
              <a:t>The percentage of </a:t>
            </a:r>
            <a:r>
              <a:rPr lang="en-GB" sz="1300" dirty="0">
                <a:cs typeface="+mn-cs"/>
              </a:rPr>
              <a:t>exposure that is lost in </a:t>
            </a:r>
            <a:r>
              <a:rPr lang="en-GB" sz="1300" dirty="0" smtClean="0">
                <a:cs typeface="+mn-cs"/>
              </a:rPr>
              <a:t>case </a:t>
            </a:r>
            <a:r>
              <a:rPr lang="en-GB" sz="1300" dirty="0">
                <a:cs typeface="+mn-cs"/>
              </a:rPr>
              <a:t>of default</a:t>
            </a:r>
          </a:p>
          <a:p>
            <a:pPr marL="187325" indent="-187325" algn="l" eaLnBrk="0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60000"/>
              <a:buFont typeface="Wingdings" charset="0"/>
              <a:buChar char="n"/>
              <a:defRPr/>
            </a:pPr>
            <a:r>
              <a:rPr lang="en-GB" sz="1300" dirty="0">
                <a:cs typeface="+mn-cs"/>
              </a:rPr>
              <a:t>Generally depends on the collateral and product type</a:t>
            </a:r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gray">
          <a:xfrm>
            <a:off x="1981227" y="3066008"/>
            <a:ext cx="3437145" cy="86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90500" indent="-190500" eaLnBrk="0" hangingPunct="0">
              <a:spcBef>
                <a:spcPct val="10000"/>
              </a:spcBef>
              <a:buClr>
                <a:schemeClr val="tx1"/>
              </a:buClr>
              <a:buSzPct val="60000"/>
              <a:buFont typeface="Wingdings" charset="0"/>
              <a:buChar char="n"/>
              <a:defRPr/>
            </a:pPr>
            <a:r>
              <a:rPr kumimoji="1" lang="en-GB" sz="1300" dirty="0" smtClean="0"/>
              <a:t>Amount at </a:t>
            </a:r>
            <a:r>
              <a:rPr kumimoji="1" lang="en-GB" sz="1300" dirty="0"/>
              <a:t>risk </a:t>
            </a:r>
            <a:r>
              <a:rPr kumimoji="1" lang="en-GB" sz="1300" dirty="0" smtClean="0"/>
              <a:t>at time </a:t>
            </a:r>
            <a:r>
              <a:rPr kumimoji="1" lang="en-GB" sz="1300" dirty="0"/>
              <a:t>of default</a:t>
            </a:r>
          </a:p>
          <a:p>
            <a:pPr marL="190500" indent="-190500" eaLnBrk="0" hangingPunct="0">
              <a:spcBef>
                <a:spcPct val="10000"/>
              </a:spcBef>
              <a:buClr>
                <a:schemeClr val="tx1"/>
              </a:buClr>
              <a:buSzPct val="60000"/>
              <a:buFont typeface="Wingdings" charset="0"/>
              <a:buChar char="n"/>
              <a:defRPr/>
            </a:pPr>
            <a:r>
              <a:rPr kumimoji="1" lang="en-GB" sz="1300" dirty="0"/>
              <a:t>Calculation depends upon product </a:t>
            </a:r>
            <a:r>
              <a:rPr kumimoji="1" lang="en-GB" sz="1300" dirty="0" smtClean="0"/>
              <a:t>type, </a:t>
            </a:r>
            <a:r>
              <a:rPr kumimoji="1" lang="en-GB" sz="1300" dirty="0" err="1" smtClean="0"/>
              <a:t>eg</a:t>
            </a:r>
            <a:r>
              <a:rPr kumimoji="1" lang="en-GB" sz="1300" dirty="0" smtClean="0"/>
              <a:t>.</a:t>
            </a:r>
          </a:p>
          <a:p>
            <a:pPr marL="647700" lvl="1" indent="-190500" eaLnBrk="0" hangingPunct="0">
              <a:spcBef>
                <a:spcPct val="10000"/>
              </a:spcBef>
              <a:buClr>
                <a:schemeClr val="tx1"/>
              </a:buClr>
              <a:buSzPct val="60000"/>
              <a:buFont typeface="Wingdings" charset="0"/>
              <a:buChar char="n"/>
              <a:defRPr/>
            </a:pPr>
            <a:r>
              <a:rPr kumimoji="1" lang="en-GB" sz="1300" dirty="0" smtClean="0"/>
              <a:t>Loan = 100%</a:t>
            </a:r>
          </a:p>
          <a:p>
            <a:pPr marL="647700" lvl="1" indent="-190500" eaLnBrk="0" hangingPunct="0">
              <a:spcBef>
                <a:spcPct val="10000"/>
              </a:spcBef>
              <a:buClr>
                <a:schemeClr val="tx1"/>
              </a:buClr>
              <a:buSzPct val="60000"/>
              <a:buFont typeface="Wingdings" charset="0"/>
              <a:buChar char="n"/>
              <a:defRPr/>
            </a:pPr>
            <a:r>
              <a:rPr kumimoji="1" lang="en-GB" sz="1300" dirty="0" smtClean="0"/>
              <a:t>Performance guarantee = 30%</a:t>
            </a:r>
            <a:endParaRPr kumimoji="1" lang="en-GB" sz="1300" dirty="0"/>
          </a:p>
        </p:txBody>
      </p:sp>
      <p:pic>
        <p:nvPicPr>
          <p:cNvPr id="22539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15000" y="4751933"/>
            <a:ext cx="29210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40" name="Line 10"/>
          <p:cNvSpPr>
            <a:spLocks noChangeShapeType="1"/>
          </p:cNvSpPr>
          <p:nvPr/>
        </p:nvSpPr>
        <p:spPr bwMode="gray">
          <a:xfrm>
            <a:off x="530225" y="4643983"/>
            <a:ext cx="808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41" name="Line 11"/>
          <p:cNvSpPr>
            <a:spLocks noChangeShapeType="1"/>
          </p:cNvSpPr>
          <p:nvPr/>
        </p:nvSpPr>
        <p:spPr bwMode="gray">
          <a:xfrm>
            <a:off x="512763" y="2792958"/>
            <a:ext cx="807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42" name="Rectangle 12"/>
          <p:cNvSpPr>
            <a:spLocks noChangeArrowheads="1"/>
          </p:cNvSpPr>
          <p:nvPr/>
        </p:nvSpPr>
        <p:spPr bwMode="gray">
          <a:xfrm>
            <a:off x="620712" y="1358040"/>
            <a:ext cx="1152423" cy="13049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600">
                <a:cs typeface="+mn-cs"/>
              </a:rPr>
              <a:t>Probability </a:t>
            </a:r>
            <a:br>
              <a:rPr lang="en-GB" sz="1600">
                <a:cs typeface="+mn-cs"/>
              </a:rPr>
            </a:br>
            <a:r>
              <a:rPr lang="en-GB" sz="1600">
                <a:cs typeface="+mn-cs"/>
              </a:rPr>
              <a:t>of Default </a:t>
            </a:r>
          </a:p>
          <a:p>
            <a:pPr algn="ctr" eaLnBrk="0" hangingPunct="0">
              <a:spcBef>
                <a:spcPct val="0"/>
              </a:spcBef>
              <a:defRPr/>
            </a:pPr>
            <a:r>
              <a:rPr lang="en-GB" sz="1600">
                <a:cs typeface="+mn-cs"/>
              </a:rPr>
              <a:t>(PD)</a:t>
            </a:r>
          </a:p>
        </p:txBody>
      </p:sp>
      <p:sp>
        <p:nvSpPr>
          <p:cNvPr id="22543" name="Rectangle 13"/>
          <p:cNvSpPr>
            <a:spLocks noChangeArrowheads="1"/>
          </p:cNvSpPr>
          <p:nvPr/>
        </p:nvSpPr>
        <p:spPr bwMode="gray">
          <a:xfrm>
            <a:off x="1979640" y="1358040"/>
            <a:ext cx="3662363" cy="144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90500" indent="-190500" algn="l" eaLnBrk="0" hangingPunct="0">
              <a:spcBef>
                <a:spcPct val="10000"/>
              </a:spcBef>
              <a:buClr>
                <a:schemeClr val="tx1"/>
              </a:buClr>
              <a:buSzPct val="60000"/>
              <a:buFont typeface="Wingdings" charset="0"/>
              <a:buChar char="n"/>
              <a:defRPr/>
            </a:pPr>
            <a:r>
              <a:rPr kumimoji="1" lang="en-GB" sz="1300" dirty="0" smtClean="0">
                <a:cs typeface="+mn-cs"/>
              </a:rPr>
              <a:t>A risk </a:t>
            </a:r>
            <a:r>
              <a:rPr kumimoji="1" lang="en-GB" sz="1300" dirty="0">
                <a:cs typeface="+mn-cs"/>
              </a:rPr>
              <a:t>class </a:t>
            </a:r>
            <a:r>
              <a:rPr kumimoji="1" lang="en-GB" sz="1300" dirty="0" smtClean="0">
                <a:cs typeface="+mn-cs"/>
              </a:rPr>
              <a:t>is assigned on </a:t>
            </a:r>
            <a:r>
              <a:rPr kumimoji="1" lang="en-GB" sz="1300" dirty="0">
                <a:cs typeface="+mn-cs"/>
              </a:rPr>
              <a:t>every corporate, bank and sovereign counterparty, using </a:t>
            </a:r>
            <a:r>
              <a:rPr kumimoji="1" lang="en-GB" sz="1300" dirty="0" smtClean="0">
                <a:cs typeface="+mn-cs"/>
              </a:rPr>
              <a:t>internal risk classification system</a:t>
            </a:r>
            <a:endParaRPr lang="en-GB" sz="1300" dirty="0">
              <a:cs typeface="+mn-cs"/>
            </a:endParaRPr>
          </a:p>
          <a:p>
            <a:pPr marL="190500" indent="-190500" algn="l" eaLnBrk="0" hangingPunct="0">
              <a:spcBef>
                <a:spcPct val="10000"/>
              </a:spcBef>
              <a:buClr>
                <a:schemeClr val="tx1"/>
              </a:buClr>
              <a:buSzPct val="60000"/>
              <a:buFont typeface="Wingdings" charset="0"/>
              <a:buChar char="n"/>
              <a:defRPr/>
            </a:pPr>
            <a:r>
              <a:rPr lang="en-GB" sz="1300" dirty="0" smtClean="0">
                <a:cs typeface="+mn-cs"/>
              </a:rPr>
              <a:t>Every risk class corresponds to a PD, quantifying likelihood </a:t>
            </a:r>
            <a:r>
              <a:rPr lang="en-GB" sz="1300" dirty="0">
                <a:cs typeface="+mn-cs"/>
              </a:rPr>
              <a:t>of borrower being unable to repay</a:t>
            </a:r>
          </a:p>
          <a:p>
            <a:pPr marL="190500" indent="-190500" algn="l" eaLnBrk="0" hangingPunct="0">
              <a:spcBef>
                <a:spcPct val="10000"/>
              </a:spcBef>
              <a:buClr>
                <a:schemeClr val="tx1"/>
              </a:buClr>
              <a:buSzPct val="60000"/>
              <a:buFont typeface="Wingdings" charset="0"/>
              <a:buChar char="n"/>
              <a:defRPr/>
            </a:pPr>
            <a:r>
              <a:rPr lang="en-GB" sz="1300" dirty="0" smtClean="0">
                <a:cs typeface="+mn-cs"/>
              </a:rPr>
              <a:t>PD-risk class calibration based </a:t>
            </a:r>
            <a:r>
              <a:rPr lang="en-GB" sz="1300" dirty="0">
                <a:cs typeface="+mn-cs"/>
              </a:rPr>
              <a:t>on historical default </a:t>
            </a:r>
            <a:r>
              <a:rPr lang="en-GB" sz="1300" dirty="0" smtClean="0">
                <a:cs typeface="+mn-cs"/>
              </a:rPr>
              <a:t>data</a:t>
            </a:r>
            <a:endParaRPr lang="en-GB" sz="1300" dirty="0">
              <a:cs typeface="+mn-cs"/>
            </a:endParaRPr>
          </a:p>
        </p:txBody>
      </p:sp>
      <p:sp>
        <p:nvSpPr>
          <p:cNvPr id="55311" name="AutoShape 15"/>
          <p:cNvSpPr>
            <a:spLocks noChangeAspect="1" noChangeArrowheads="1" noTextEdit="1"/>
          </p:cNvSpPr>
          <p:nvPr/>
        </p:nvSpPr>
        <p:spPr bwMode="gray">
          <a:xfrm>
            <a:off x="6037263" y="2802483"/>
            <a:ext cx="28575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gray">
          <a:xfrm>
            <a:off x="6442075" y="3081883"/>
            <a:ext cx="379413" cy="15192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>
              <a:latin typeface="Arial" charset="0"/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gray">
          <a:xfrm>
            <a:off x="6442075" y="4118520"/>
            <a:ext cx="379413" cy="482600"/>
          </a:xfrm>
          <a:prstGeom prst="rect">
            <a:avLst/>
          </a:prstGeom>
          <a:solidFill>
            <a:schemeClr val="hlink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>
              <a:latin typeface="Arial" charset="0"/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gray">
          <a:xfrm>
            <a:off x="7307263" y="3377158"/>
            <a:ext cx="377825" cy="12239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>
              <a:latin typeface="Arial" charset="0"/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gray">
          <a:xfrm>
            <a:off x="7307263" y="3488283"/>
            <a:ext cx="377825" cy="1112837"/>
          </a:xfrm>
          <a:prstGeom prst="rect">
            <a:avLst/>
          </a:prstGeom>
          <a:solidFill>
            <a:schemeClr val="hlink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>
              <a:latin typeface="Arial" charset="0"/>
            </a:endParaRPr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gray">
          <a:xfrm>
            <a:off x="6819900" y="3081883"/>
            <a:ext cx="2444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gray">
          <a:xfrm>
            <a:off x="7064375" y="3377158"/>
            <a:ext cx="2428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gray">
          <a:xfrm>
            <a:off x="7064375" y="3081883"/>
            <a:ext cx="0" cy="295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Freeform 23"/>
          <p:cNvSpPr>
            <a:spLocks/>
          </p:cNvSpPr>
          <p:nvPr/>
        </p:nvSpPr>
        <p:spPr bwMode="gray">
          <a:xfrm>
            <a:off x="6842125" y="3451770"/>
            <a:ext cx="461963" cy="657225"/>
          </a:xfrm>
          <a:custGeom>
            <a:avLst/>
            <a:gdLst>
              <a:gd name="T0" fmla="*/ 2147483647 w 613"/>
              <a:gd name="T1" fmla="*/ 2147483647 h 828"/>
              <a:gd name="T2" fmla="*/ 2147483647 w 613"/>
              <a:gd name="T3" fmla="*/ 2147483647 h 828"/>
              <a:gd name="T4" fmla="*/ 2147483647 w 613"/>
              <a:gd name="T5" fmla="*/ 2147483647 h 828"/>
              <a:gd name="T6" fmla="*/ 2147483647 w 613"/>
              <a:gd name="T7" fmla="*/ 2147483647 h 828"/>
              <a:gd name="T8" fmla="*/ 2147483647 w 613"/>
              <a:gd name="T9" fmla="*/ 2147483647 h 828"/>
              <a:gd name="T10" fmla="*/ 2147483647 w 613"/>
              <a:gd name="T11" fmla="*/ 2147483647 h 828"/>
              <a:gd name="T12" fmla="*/ 2147483647 w 613"/>
              <a:gd name="T13" fmla="*/ 2147483647 h 828"/>
              <a:gd name="T14" fmla="*/ 2147483647 w 613"/>
              <a:gd name="T15" fmla="*/ 2147483647 h 828"/>
              <a:gd name="T16" fmla="*/ 2147483647 w 613"/>
              <a:gd name="T17" fmla="*/ 2147483647 h 828"/>
              <a:gd name="T18" fmla="*/ 2147483647 w 613"/>
              <a:gd name="T19" fmla="*/ 2147483647 h 828"/>
              <a:gd name="T20" fmla="*/ 2147483647 w 613"/>
              <a:gd name="T21" fmla="*/ 2147483647 h 828"/>
              <a:gd name="T22" fmla="*/ 2147483647 w 613"/>
              <a:gd name="T23" fmla="*/ 2147483647 h 828"/>
              <a:gd name="T24" fmla="*/ 2147483647 w 613"/>
              <a:gd name="T25" fmla="*/ 2147483647 h 828"/>
              <a:gd name="T26" fmla="*/ 2147483647 w 613"/>
              <a:gd name="T27" fmla="*/ 2147483647 h 828"/>
              <a:gd name="T28" fmla="*/ 2147483647 w 613"/>
              <a:gd name="T29" fmla="*/ 2147483647 h 828"/>
              <a:gd name="T30" fmla="*/ 2147483647 w 613"/>
              <a:gd name="T31" fmla="*/ 2147483647 h 828"/>
              <a:gd name="T32" fmla="*/ 2147483647 w 613"/>
              <a:gd name="T33" fmla="*/ 2147483647 h 828"/>
              <a:gd name="T34" fmla="*/ 2147483647 w 613"/>
              <a:gd name="T35" fmla="*/ 2147483647 h 828"/>
              <a:gd name="T36" fmla="*/ 2147483647 w 613"/>
              <a:gd name="T37" fmla="*/ 2147483647 h 828"/>
              <a:gd name="T38" fmla="*/ 2147483647 w 613"/>
              <a:gd name="T39" fmla="*/ 2147483647 h 828"/>
              <a:gd name="T40" fmla="*/ 2147483647 w 613"/>
              <a:gd name="T41" fmla="*/ 2147483647 h 828"/>
              <a:gd name="T42" fmla="*/ 2147483647 w 613"/>
              <a:gd name="T43" fmla="*/ 2147483647 h 828"/>
              <a:gd name="T44" fmla="*/ 2147483647 w 613"/>
              <a:gd name="T45" fmla="*/ 2147483647 h 828"/>
              <a:gd name="T46" fmla="*/ 2147483647 w 613"/>
              <a:gd name="T47" fmla="*/ 2147483647 h 828"/>
              <a:gd name="T48" fmla="*/ 2147483647 w 613"/>
              <a:gd name="T49" fmla="*/ 2147483647 h 828"/>
              <a:gd name="T50" fmla="*/ 2147483647 w 613"/>
              <a:gd name="T51" fmla="*/ 2147483647 h 828"/>
              <a:gd name="T52" fmla="*/ 2147483647 w 613"/>
              <a:gd name="T53" fmla="*/ 2147483647 h 828"/>
              <a:gd name="T54" fmla="*/ 2147483647 w 613"/>
              <a:gd name="T55" fmla="*/ 2147483647 h 828"/>
              <a:gd name="T56" fmla="*/ 2147483647 w 613"/>
              <a:gd name="T57" fmla="*/ 2147483647 h 828"/>
              <a:gd name="T58" fmla="*/ 2147483647 w 613"/>
              <a:gd name="T59" fmla="*/ 2147483647 h 828"/>
              <a:gd name="T60" fmla="*/ 2147483647 w 613"/>
              <a:gd name="T61" fmla="*/ 2147483647 h 828"/>
              <a:gd name="T62" fmla="*/ 2147483647 w 613"/>
              <a:gd name="T63" fmla="*/ 2147483647 h 828"/>
              <a:gd name="T64" fmla="*/ 2147483647 w 613"/>
              <a:gd name="T65" fmla="*/ 2147483647 h 828"/>
              <a:gd name="T66" fmla="*/ 2147483647 w 613"/>
              <a:gd name="T67" fmla="*/ 2147483647 h 828"/>
              <a:gd name="T68" fmla="*/ 2147483647 w 613"/>
              <a:gd name="T69" fmla="*/ 2147483647 h 828"/>
              <a:gd name="T70" fmla="*/ 2147483647 w 613"/>
              <a:gd name="T71" fmla="*/ 2147483647 h 828"/>
              <a:gd name="T72" fmla="*/ 2147483647 w 613"/>
              <a:gd name="T73" fmla="*/ 2147483647 h 828"/>
              <a:gd name="T74" fmla="*/ 2147483647 w 613"/>
              <a:gd name="T75" fmla="*/ 2147483647 h 828"/>
              <a:gd name="T76" fmla="*/ 2147483647 w 613"/>
              <a:gd name="T77" fmla="*/ 2147483647 h 828"/>
              <a:gd name="T78" fmla="*/ 2147483647 w 613"/>
              <a:gd name="T79" fmla="*/ 2147483647 h 828"/>
              <a:gd name="T80" fmla="*/ 2147483647 w 613"/>
              <a:gd name="T81" fmla="*/ 2147483647 h 828"/>
              <a:gd name="T82" fmla="*/ 2147483647 w 613"/>
              <a:gd name="T83" fmla="*/ 2147483647 h 828"/>
              <a:gd name="T84" fmla="*/ 2147483647 w 613"/>
              <a:gd name="T85" fmla="*/ 2147483647 h 828"/>
              <a:gd name="T86" fmla="*/ 2147483647 w 613"/>
              <a:gd name="T87" fmla="*/ 2147483647 h 8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3" h="828">
                <a:moveTo>
                  <a:pt x="0" y="828"/>
                </a:moveTo>
                <a:lnTo>
                  <a:pt x="8" y="818"/>
                </a:lnTo>
                <a:lnTo>
                  <a:pt x="15" y="809"/>
                </a:lnTo>
                <a:lnTo>
                  <a:pt x="32" y="792"/>
                </a:lnTo>
                <a:lnTo>
                  <a:pt x="39" y="782"/>
                </a:lnTo>
                <a:lnTo>
                  <a:pt x="46" y="772"/>
                </a:lnTo>
                <a:lnTo>
                  <a:pt x="51" y="761"/>
                </a:lnTo>
                <a:lnTo>
                  <a:pt x="55" y="750"/>
                </a:lnTo>
                <a:lnTo>
                  <a:pt x="59" y="737"/>
                </a:lnTo>
                <a:lnTo>
                  <a:pt x="61" y="726"/>
                </a:lnTo>
                <a:lnTo>
                  <a:pt x="63" y="714"/>
                </a:lnTo>
                <a:lnTo>
                  <a:pt x="65" y="704"/>
                </a:lnTo>
                <a:lnTo>
                  <a:pt x="70" y="696"/>
                </a:lnTo>
                <a:lnTo>
                  <a:pt x="75" y="687"/>
                </a:lnTo>
                <a:lnTo>
                  <a:pt x="82" y="680"/>
                </a:lnTo>
                <a:lnTo>
                  <a:pt x="91" y="670"/>
                </a:lnTo>
                <a:lnTo>
                  <a:pt x="105" y="662"/>
                </a:lnTo>
                <a:lnTo>
                  <a:pt x="119" y="655"/>
                </a:lnTo>
                <a:lnTo>
                  <a:pt x="134" y="652"/>
                </a:lnTo>
                <a:lnTo>
                  <a:pt x="150" y="649"/>
                </a:lnTo>
                <a:lnTo>
                  <a:pt x="165" y="647"/>
                </a:lnTo>
                <a:lnTo>
                  <a:pt x="180" y="647"/>
                </a:lnTo>
                <a:lnTo>
                  <a:pt x="196" y="646"/>
                </a:lnTo>
                <a:lnTo>
                  <a:pt x="211" y="645"/>
                </a:lnTo>
                <a:lnTo>
                  <a:pt x="217" y="629"/>
                </a:lnTo>
                <a:lnTo>
                  <a:pt x="223" y="616"/>
                </a:lnTo>
                <a:lnTo>
                  <a:pt x="227" y="606"/>
                </a:lnTo>
                <a:lnTo>
                  <a:pt x="232" y="598"/>
                </a:lnTo>
                <a:lnTo>
                  <a:pt x="235" y="594"/>
                </a:lnTo>
                <a:lnTo>
                  <a:pt x="237" y="588"/>
                </a:lnTo>
                <a:lnTo>
                  <a:pt x="244" y="578"/>
                </a:lnTo>
                <a:lnTo>
                  <a:pt x="248" y="572"/>
                </a:lnTo>
                <a:lnTo>
                  <a:pt x="253" y="567"/>
                </a:lnTo>
                <a:lnTo>
                  <a:pt x="259" y="558"/>
                </a:lnTo>
                <a:lnTo>
                  <a:pt x="267" y="547"/>
                </a:lnTo>
                <a:lnTo>
                  <a:pt x="276" y="534"/>
                </a:lnTo>
                <a:lnTo>
                  <a:pt x="289" y="518"/>
                </a:lnTo>
                <a:lnTo>
                  <a:pt x="296" y="508"/>
                </a:lnTo>
                <a:lnTo>
                  <a:pt x="303" y="498"/>
                </a:lnTo>
                <a:lnTo>
                  <a:pt x="311" y="486"/>
                </a:lnTo>
                <a:lnTo>
                  <a:pt x="320" y="474"/>
                </a:lnTo>
                <a:lnTo>
                  <a:pt x="328" y="459"/>
                </a:lnTo>
                <a:lnTo>
                  <a:pt x="335" y="443"/>
                </a:lnTo>
                <a:lnTo>
                  <a:pt x="340" y="426"/>
                </a:lnTo>
                <a:lnTo>
                  <a:pt x="345" y="409"/>
                </a:lnTo>
                <a:lnTo>
                  <a:pt x="348" y="392"/>
                </a:lnTo>
                <a:lnTo>
                  <a:pt x="352" y="375"/>
                </a:lnTo>
                <a:lnTo>
                  <a:pt x="359" y="358"/>
                </a:lnTo>
                <a:lnTo>
                  <a:pt x="366" y="342"/>
                </a:lnTo>
                <a:lnTo>
                  <a:pt x="378" y="321"/>
                </a:lnTo>
                <a:lnTo>
                  <a:pt x="394" y="301"/>
                </a:lnTo>
                <a:lnTo>
                  <a:pt x="407" y="283"/>
                </a:lnTo>
                <a:lnTo>
                  <a:pt x="421" y="263"/>
                </a:lnTo>
                <a:lnTo>
                  <a:pt x="428" y="254"/>
                </a:lnTo>
                <a:lnTo>
                  <a:pt x="434" y="248"/>
                </a:lnTo>
                <a:lnTo>
                  <a:pt x="442" y="244"/>
                </a:lnTo>
                <a:lnTo>
                  <a:pt x="450" y="241"/>
                </a:lnTo>
                <a:lnTo>
                  <a:pt x="459" y="240"/>
                </a:lnTo>
                <a:lnTo>
                  <a:pt x="467" y="240"/>
                </a:lnTo>
                <a:lnTo>
                  <a:pt x="485" y="240"/>
                </a:lnTo>
                <a:lnTo>
                  <a:pt x="503" y="243"/>
                </a:lnTo>
                <a:lnTo>
                  <a:pt x="522" y="247"/>
                </a:lnTo>
                <a:lnTo>
                  <a:pt x="540" y="250"/>
                </a:lnTo>
                <a:lnTo>
                  <a:pt x="549" y="250"/>
                </a:lnTo>
                <a:lnTo>
                  <a:pt x="558" y="250"/>
                </a:lnTo>
                <a:lnTo>
                  <a:pt x="559" y="234"/>
                </a:lnTo>
                <a:lnTo>
                  <a:pt x="560" y="220"/>
                </a:lnTo>
                <a:lnTo>
                  <a:pt x="562" y="193"/>
                </a:lnTo>
                <a:lnTo>
                  <a:pt x="563" y="169"/>
                </a:lnTo>
                <a:lnTo>
                  <a:pt x="566" y="149"/>
                </a:lnTo>
                <a:lnTo>
                  <a:pt x="571" y="129"/>
                </a:lnTo>
                <a:lnTo>
                  <a:pt x="573" y="121"/>
                </a:lnTo>
                <a:lnTo>
                  <a:pt x="578" y="112"/>
                </a:lnTo>
                <a:lnTo>
                  <a:pt x="583" y="105"/>
                </a:lnTo>
                <a:lnTo>
                  <a:pt x="588" y="95"/>
                </a:lnTo>
                <a:lnTo>
                  <a:pt x="596" y="88"/>
                </a:lnTo>
                <a:lnTo>
                  <a:pt x="604" y="79"/>
                </a:lnTo>
                <a:lnTo>
                  <a:pt x="607" y="70"/>
                </a:lnTo>
                <a:lnTo>
                  <a:pt x="608" y="64"/>
                </a:lnTo>
                <a:lnTo>
                  <a:pt x="609" y="58"/>
                </a:lnTo>
                <a:lnTo>
                  <a:pt x="611" y="52"/>
                </a:lnTo>
                <a:lnTo>
                  <a:pt x="612" y="45"/>
                </a:lnTo>
                <a:lnTo>
                  <a:pt x="613" y="40"/>
                </a:lnTo>
                <a:lnTo>
                  <a:pt x="613" y="35"/>
                </a:lnTo>
                <a:lnTo>
                  <a:pt x="613" y="27"/>
                </a:lnTo>
                <a:lnTo>
                  <a:pt x="613" y="23"/>
                </a:lnTo>
                <a:lnTo>
                  <a:pt x="613" y="17"/>
                </a:lnTo>
                <a:lnTo>
                  <a:pt x="613" y="8"/>
                </a:lnTo>
                <a:lnTo>
                  <a:pt x="61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gray">
          <a:xfrm>
            <a:off x="6038850" y="2991395"/>
            <a:ext cx="5683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gray">
          <a:xfrm>
            <a:off x="6070600" y="3021558"/>
            <a:ext cx="36671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gray">
          <a:xfrm>
            <a:off x="5991225" y="3042195"/>
            <a:ext cx="5620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800" dirty="0">
                <a:solidFill>
                  <a:srgbClr val="000000"/>
                </a:solidFill>
              </a:rPr>
              <a:t>Initial </a:t>
            </a:r>
            <a:r>
              <a:rPr lang="en-GB" sz="800" dirty="0" smtClean="0">
                <a:solidFill>
                  <a:srgbClr val="000000"/>
                </a:solidFill>
              </a:rPr>
              <a:t>commitment</a:t>
            </a:r>
            <a:endParaRPr lang="en-GB" sz="1200" b="1" dirty="0"/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gray">
          <a:xfrm>
            <a:off x="6038850" y="3896270"/>
            <a:ext cx="5683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gray">
          <a:xfrm>
            <a:off x="6070600" y="3926433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gray">
          <a:xfrm>
            <a:off x="6070600" y="4045495"/>
            <a:ext cx="352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gray">
          <a:xfrm>
            <a:off x="6019800" y="3947070"/>
            <a:ext cx="3175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800">
                <a:solidFill>
                  <a:srgbClr val="000000"/>
                </a:solidFill>
              </a:rPr>
              <a:t>Average</a:t>
            </a:r>
            <a:endParaRPr lang="en-GB" sz="1200" b="1"/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gray">
          <a:xfrm>
            <a:off x="6007100" y="4064545"/>
            <a:ext cx="3905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800">
                <a:solidFill>
                  <a:srgbClr val="000000"/>
                </a:solidFill>
              </a:rPr>
              <a:t>Utilization</a:t>
            </a:r>
            <a:endParaRPr lang="en-GB" sz="1200" b="1"/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gray">
          <a:xfrm>
            <a:off x="7064375" y="3140620"/>
            <a:ext cx="56673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gray">
          <a:xfrm>
            <a:off x="7096125" y="3170783"/>
            <a:ext cx="466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gray">
          <a:xfrm>
            <a:off x="7124700" y="3189833"/>
            <a:ext cx="90569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800" dirty="0" smtClean="0">
                <a:solidFill>
                  <a:srgbClr val="000000"/>
                </a:solidFill>
              </a:rPr>
              <a:t>Commitment reduction</a:t>
            </a:r>
            <a:endParaRPr lang="en-GB" sz="1200" b="1" dirty="0"/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gray">
          <a:xfrm>
            <a:off x="7683500" y="3193008"/>
            <a:ext cx="5683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gray">
          <a:xfrm>
            <a:off x="7716838" y="3286670"/>
            <a:ext cx="3429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gray">
          <a:xfrm>
            <a:off x="7754938" y="3305720"/>
            <a:ext cx="70532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800" dirty="0">
                <a:solidFill>
                  <a:srgbClr val="000000"/>
                </a:solidFill>
              </a:rPr>
              <a:t>Final </a:t>
            </a:r>
            <a:r>
              <a:rPr lang="en-GB" sz="800" dirty="0" smtClean="0">
                <a:solidFill>
                  <a:srgbClr val="000000"/>
                </a:solidFill>
              </a:rPr>
              <a:t>commitment</a:t>
            </a:r>
            <a:endParaRPr lang="en-GB" sz="1200" b="1" dirty="0"/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gray">
          <a:xfrm>
            <a:off x="7683500" y="3340645"/>
            <a:ext cx="5683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gray">
          <a:xfrm>
            <a:off x="7716838" y="3488283"/>
            <a:ext cx="623887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gray">
          <a:xfrm>
            <a:off x="7716838" y="3608933"/>
            <a:ext cx="25558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gray">
          <a:xfrm>
            <a:off x="7761288" y="3504158"/>
            <a:ext cx="4524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800">
                <a:solidFill>
                  <a:srgbClr val="000000"/>
                </a:solidFill>
              </a:rPr>
              <a:t>Exposure at</a:t>
            </a:r>
            <a:endParaRPr lang="en-GB" sz="1200" b="1"/>
          </a:p>
        </p:txBody>
      </p:sp>
      <p:sp>
        <p:nvSpPr>
          <p:cNvPr id="55338" name="Rectangle 42"/>
          <p:cNvSpPr>
            <a:spLocks noChangeArrowheads="1"/>
          </p:cNvSpPr>
          <p:nvPr/>
        </p:nvSpPr>
        <p:spPr bwMode="gray">
          <a:xfrm>
            <a:off x="7742238" y="3627983"/>
            <a:ext cx="2841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800">
                <a:solidFill>
                  <a:srgbClr val="000000"/>
                </a:solidFill>
              </a:rPr>
              <a:t>Default</a:t>
            </a:r>
            <a:endParaRPr lang="en-GB" sz="1200" b="1"/>
          </a:p>
        </p:txBody>
      </p:sp>
      <p:sp>
        <p:nvSpPr>
          <p:cNvPr id="55339" name="Rectangle 43"/>
          <p:cNvSpPr>
            <a:spLocks noChangeArrowheads="1"/>
          </p:cNvSpPr>
          <p:nvPr/>
        </p:nvSpPr>
        <p:spPr bwMode="gray">
          <a:xfrm>
            <a:off x="6280150" y="2804070"/>
            <a:ext cx="6238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>
              <a:latin typeface="Arial" charset="0"/>
            </a:endParaRPr>
          </a:p>
        </p:txBody>
      </p:sp>
      <p:sp>
        <p:nvSpPr>
          <p:cNvPr id="55340" name="Rectangle 44"/>
          <p:cNvSpPr>
            <a:spLocks noChangeArrowheads="1"/>
          </p:cNvSpPr>
          <p:nvPr/>
        </p:nvSpPr>
        <p:spPr bwMode="gray">
          <a:xfrm>
            <a:off x="6313488" y="2831058"/>
            <a:ext cx="5508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41" name="Rectangle 45"/>
          <p:cNvSpPr>
            <a:spLocks noChangeArrowheads="1"/>
          </p:cNvSpPr>
          <p:nvPr/>
        </p:nvSpPr>
        <p:spPr bwMode="gray">
          <a:xfrm>
            <a:off x="6278563" y="2853283"/>
            <a:ext cx="663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900" b="1">
                <a:solidFill>
                  <a:srgbClr val="000000"/>
                </a:solidFill>
              </a:rPr>
              <a:t>Healthy Client</a:t>
            </a:r>
            <a:endParaRPr lang="en-GB" sz="1200" b="1"/>
          </a:p>
        </p:txBody>
      </p:sp>
      <p:sp>
        <p:nvSpPr>
          <p:cNvPr id="55342" name="Rectangle 46"/>
          <p:cNvSpPr>
            <a:spLocks noChangeArrowheads="1"/>
          </p:cNvSpPr>
          <p:nvPr/>
        </p:nvSpPr>
        <p:spPr bwMode="gray">
          <a:xfrm>
            <a:off x="7224713" y="2804070"/>
            <a:ext cx="7572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>
              <a:latin typeface="Arial" charset="0"/>
            </a:endParaRPr>
          </a:p>
        </p:txBody>
      </p:sp>
      <p:sp>
        <p:nvSpPr>
          <p:cNvPr id="55343" name="Rectangle 47"/>
          <p:cNvSpPr>
            <a:spLocks noChangeArrowheads="1"/>
          </p:cNvSpPr>
          <p:nvPr/>
        </p:nvSpPr>
        <p:spPr bwMode="gray">
          <a:xfrm>
            <a:off x="7205663" y="2831058"/>
            <a:ext cx="8382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de-DE" sz="1200"/>
          </a:p>
        </p:txBody>
      </p:sp>
      <p:sp>
        <p:nvSpPr>
          <p:cNvPr id="55344" name="Rectangle 48"/>
          <p:cNvSpPr>
            <a:spLocks noChangeArrowheads="1"/>
          </p:cNvSpPr>
          <p:nvPr/>
        </p:nvSpPr>
        <p:spPr bwMode="gray">
          <a:xfrm>
            <a:off x="7159625" y="2853283"/>
            <a:ext cx="7651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900" b="1">
                <a:solidFill>
                  <a:srgbClr val="000000"/>
                </a:solidFill>
              </a:rPr>
              <a:t>Client at Default</a:t>
            </a:r>
            <a:endParaRPr lang="en-GB" sz="1200" b="1"/>
          </a:p>
        </p:txBody>
      </p:sp>
      <p:sp>
        <p:nvSpPr>
          <p:cNvPr id="55345" name="Freeform 49"/>
          <p:cNvSpPr>
            <a:spLocks/>
          </p:cNvSpPr>
          <p:nvPr/>
        </p:nvSpPr>
        <p:spPr bwMode="gray">
          <a:xfrm>
            <a:off x="6818313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0 h 7"/>
              <a:gd name="T4" fmla="*/ 168799328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1687993283 w 4"/>
              <a:gd name="T13" fmla="*/ 2147483647 h 7"/>
              <a:gd name="T14" fmla="*/ 2147483647 w 4"/>
              <a:gd name="T15" fmla="*/ 2147483647 h 7"/>
              <a:gd name="T16" fmla="*/ 214748364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1492755279 h 7"/>
              <a:gd name="T26" fmla="*/ 2147483647 w 4"/>
              <a:gd name="T27" fmla="*/ 0 h 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6" name="Freeform 50"/>
          <p:cNvSpPr>
            <a:spLocks/>
          </p:cNvSpPr>
          <p:nvPr/>
        </p:nvSpPr>
        <p:spPr bwMode="gray">
          <a:xfrm>
            <a:off x="6826250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512095750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512095750 w 5"/>
              <a:gd name="T17" fmla="*/ 2147483647 h 7"/>
              <a:gd name="T18" fmla="*/ 768143625 w 5"/>
              <a:gd name="T19" fmla="*/ 2147483647 h 7"/>
              <a:gd name="T20" fmla="*/ 768143625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7" name="Freeform 51"/>
          <p:cNvSpPr>
            <a:spLocks/>
          </p:cNvSpPr>
          <p:nvPr/>
        </p:nvSpPr>
        <p:spPr bwMode="gray">
          <a:xfrm>
            <a:off x="6832600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768143625 w 5"/>
              <a:gd name="T21" fmla="*/ 2147483647 h 7"/>
              <a:gd name="T22" fmla="*/ 768143625 w 5"/>
              <a:gd name="T23" fmla="*/ 2147483647 h 7"/>
              <a:gd name="T24" fmla="*/ 1280239375 w 5"/>
              <a:gd name="T25" fmla="*/ 2147483647 h 7"/>
              <a:gd name="T26" fmla="*/ 768143625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5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8" name="Freeform 52"/>
          <p:cNvSpPr>
            <a:spLocks/>
          </p:cNvSpPr>
          <p:nvPr/>
        </p:nvSpPr>
        <p:spPr bwMode="gray">
          <a:xfrm>
            <a:off x="683895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9" name="Freeform 53"/>
          <p:cNvSpPr>
            <a:spLocks/>
          </p:cNvSpPr>
          <p:nvPr/>
        </p:nvSpPr>
        <p:spPr bwMode="gray">
          <a:xfrm>
            <a:off x="684530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0" name="Freeform 54"/>
          <p:cNvSpPr>
            <a:spLocks/>
          </p:cNvSpPr>
          <p:nvPr/>
        </p:nvSpPr>
        <p:spPr bwMode="gray">
          <a:xfrm>
            <a:off x="6851650" y="4115345"/>
            <a:ext cx="4763" cy="6350"/>
          </a:xfrm>
          <a:custGeom>
            <a:avLst/>
            <a:gdLst>
              <a:gd name="T0" fmla="*/ 2000794204 w 6"/>
              <a:gd name="T1" fmla="*/ 0 h 7"/>
              <a:gd name="T2" fmla="*/ 1000711857 w 6"/>
              <a:gd name="T3" fmla="*/ 0 h 7"/>
              <a:gd name="T4" fmla="*/ 500356325 w 6"/>
              <a:gd name="T5" fmla="*/ 1492755279 h 7"/>
              <a:gd name="T6" fmla="*/ 0 w 6"/>
              <a:gd name="T7" fmla="*/ 2147483647 h 7"/>
              <a:gd name="T8" fmla="*/ 0 w 6"/>
              <a:gd name="T9" fmla="*/ 2147483647 h 7"/>
              <a:gd name="T10" fmla="*/ 0 w 6"/>
              <a:gd name="T11" fmla="*/ 2147483647 h 7"/>
              <a:gd name="T12" fmla="*/ 0 w 6"/>
              <a:gd name="T13" fmla="*/ 2147483647 h 7"/>
              <a:gd name="T14" fmla="*/ 500356325 w 6"/>
              <a:gd name="T15" fmla="*/ 2147483647 h 7"/>
              <a:gd name="T16" fmla="*/ 1000711857 w 6"/>
              <a:gd name="T17" fmla="*/ 2147483647 h 7"/>
              <a:gd name="T18" fmla="*/ 2000794204 w 6"/>
              <a:gd name="T19" fmla="*/ 2147483647 h 7"/>
              <a:gd name="T20" fmla="*/ 2000794204 w 6"/>
              <a:gd name="T21" fmla="*/ 2147483647 h 7"/>
              <a:gd name="T22" fmla="*/ 2147483647 w 6"/>
              <a:gd name="T23" fmla="*/ 2147483647 h 7"/>
              <a:gd name="T24" fmla="*/ 2147483647 w 6"/>
              <a:gd name="T25" fmla="*/ 2147483647 h 7"/>
              <a:gd name="T26" fmla="*/ 2147483647 w 6"/>
              <a:gd name="T27" fmla="*/ 2147483647 h 7"/>
              <a:gd name="T28" fmla="*/ 2000794204 w 6"/>
              <a:gd name="T29" fmla="*/ 1492755279 h 7"/>
              <a:gd name="T30" fmla="*/ 2000794204 w 6"/>
              <a:gd name="T31" fmla="*/ 0 h 7"/>
              <a:gd name="T32" fmla="*/ 2000794204 w 6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7">
                <a:moveTo>
                  <a:pt x="4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4" y="7"/>
                </a:lnTo>
                <a:lnTo>
                  <a:pt x="4" y="6"/>
                </a:lnTo>
                <a:lnTo>
                  <a:pt x="5" y="5"/>
                </a:lnTo>
                <a:lnTo>
                  <a:pt x="6" y="3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1" name="Freeform 55"/>
          <p:cNvSpPr>
            <a:spLocks/>
          </p:cNvSpPr>
          <p:nvPr/>
        </p:nvSpPr>
        <p:spPr bwMode="gray">
          <a:xfrm>
            <a:off x="685958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2" name="Freeform 56"/>
          <p:cNvSpPr>
            <a:spLocks/>
          </p:cNvSpPr>
          <p:nvPr/>
        </p:nvSpPr>
        <p:spPr bwMode="gray">
          <a:xfrm>
            <a:off x="6865938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1687993283 w 4"/>
              <a:gd name="T3" fmla="*/ 0 h 7"/>
              <a:gd name="T4" fmla="*/ 168799328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7993283 w 4"/>
              <a:gd name="T15" fmla="*/ 2147483647 h 7"/>
              <a:gd name="T16" fmla="*/ 1687993283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3" name="Freeform 57"/>
          <p:cNvSpPr>
            <a:spLocks/>
          </p:cNvSpPr>
          <p:nvPr/>
        </p:nvSpPr>
        <p:spPr bwMode="gray">
          <a:xfrm>
            <a:off x="6873875" y="4115345"/>
            <a:ext cx="1588" cy="6350"/>
          </a:xfrm>
          <a:custGeom>
            <a:avLst/>
            <a:gdLst>
              <a:gd name="T0" fmla="*/ 96128945 w 5"/>
              <a:gd name="T1" fmla="*/ 0 h 7"/>
              <a:gd name="T2" fmla="*/ 96128945 w 5"/>
              <a:gd name="T3" fmla="*/ 0 h 7"/>
              <a:gd name="T4" fmla="*/ 64052298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64052298 w 5"/>
              <a:gd name="T15" fmla="*/ 2147483647 h 7"/>
              <a:gd name="T16" fmla="*/ 96128945 w 5"/>
              <a:gd name="T17" fmla="*/ 2147483647 h 7"/>
              <a:gd name="T18" fmla="*/ 96128945 w 5"/>
              <a:gd name="T19" fmla="*/ 2147483647 h 7"/>
              <a:gd name="T20" fmla="*/ 128104595 w 5"/>
              <a:gd name="T21" fmla="*/ 2147483647 h 7"/>
              <a:gd name="T22" fmla="*/ 128104595 w 5"/>
              <a:gd name="T23" fmla="*/ 2147483647 h 7"/>
              <a:gd name="T24" fmla="*/ 160181242 w 5"/>
              <a:gd name="T25" fmla="*/ 2147483647 h 7"/>
              <a:gd name="T26" fmla="*/ 128104595 w 5"/>
              <a:gd name="T27" fmla="*/ 2147483647 h 7"/>
              <a:gd name="T28" fmla="*/ 128104595 w 5"/>
              <a:gd name="T29" fmla="*/ 1492755279 h 7"/>
              <a:gd name="T30" fmla="*/ 128104595 w 5"/>
              <a:gd name="T31" fmla="*/ 0 h 7"/>
              <a:gd name="T32" fmla="*/ 9612894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3" y="0"/>
                </a:lnTo>
                <a:lnTo>
                  <a:pt x="2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4" name="Freeform 58"/>
          <p:cNvSpPr>
            <a:spLocks/>
          </p:cNvSpPr>
          <p:nvPr/>
        </p:nvSpPr>
        <p:spPr bwMode="gray">
          <a:xfrm>
            <a:off x="6878638" y="4115345"/>
            <a:ext cx="4762" cy="6350"/>
          </a:xfrm>
          <a:custGeom>
            <a:avLst/>
            <a:gdLst>
              <a:gd name="T0" fmla="*/ 999662056 w 6"/>
              <a:gd name="T1" fmla="*/ 0 h 7"/>
              <a:gd name="T2" fmla="*/ 999662056 w 6"/>
              <a:gd name="T3" fmla="*/ 0 h 7"/>
              <a:gd name="T4" fmla="*/ 500145717 w 6"/>
              <a:gd name="T5" fmla="*/ 1492755279 h 7"/>
              <a:gd name="T6" fmla="*/ 0 w 6"/>
              <a:gd name="T7" fmla="*/ 2147483647 h 7"/>
              <a:gd name="T8" fmla="*/ 0 w 6"/>
              <a:gd name="T9" fmla="*/ 2147483647 h 7"/>
              <a:gd name="T10" fmla="*/ 0 w 6"/>
              <a:gd name="T11" fmla="*/ 2147483647 h 7"/>
              <a:gd name="T12" fmla="*/ 0 w 6"/>
              <a:gd name="T13" fmla="*/ 2147483647 h 7"/>
              <a:gd name="T14" fmla="*/ 500145717 w 6"/>
              <a:gd name="T15" fmla="*/ 2147483647 h 7"/>
              <a:gd name="T16" fmla="*/ 999662056 w 6"/>
              <a:gd name="T17" fmla="*/ 2147483647 h 7"/>
              <a:gd name="T18" fmla="*/ 999662056 w 6"/>
              <a:gd name="T19" fmla="*/ 2147483647 h 7"/>
              <a:gd name="T20" fmla="*/ 1499807773 w 6"/>
              <a:gd name="T21" fmla="*/ 2147483647 h 7"/>
              <a:gd name="T22" fmla="*/ 1999954284 w 6"/>
              <a:gd name="T23" fmla="*/ 2147483647 h 7"/>
              <a:gd name="T24" fmla="*/ 2147483647 w 6"/>
              <a:gd name="T25" fmla="*/ 2147483647 h 7"/>
              <a:gd name="T26" fmla="*/ 1999954284 w 6"/>
              <a:gd name="T27" fmla="*/ 2147483647 h 7"/>
              <a:gd name="T28" fmla="*/ 1499807773 w 6"/>
              <a:gd name="T29" fmla="*/ 1492755279 h 7"/>
              <a:gd name="T30" fmla="*/ 1499807773 w 6"/>
              <a:gd name="T31" fmla="*/ 0 h 7"/>
              <a:gd name="T32" fmla="*/ 999662056 w 6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5" name="Freeform 59"/>
          <p:cNvSpPr>
            <a:spLocks/>
          </p:cNvSpPr>
          <p:nvPr/>
        </p:nvSpPr>
        <p:spPr bwMode="gray">
          <a:xfrm>
            <a:off x="688657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6" name="Freeform 60"/>
          <p:cNvSpPr>
            <a:spLocks/>
          </p:cNvSpPr>
          <p:nvPr/>
        </p:nvSpPr>
        <p:spPr bwMode="gray">
          <a:xfrm>
            <a:off x="689292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7" name="Freeform 61"/>
          <p:cNvSpPr>
            <a:spLocks/>
          </p:cNvSpPr>
          <p:nvPr/>
        </p:nvSpPr>
        <p:spPr bwMode="gray">
          <a:xfrm>
            <a:off x="6900863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8" name="Freeform 62"/>
          <p:cNvSpPr>
            <a:spLocks/>
          </p:cNvSpPr>
          <p:nvPr/>
        </p:nvSpPr>
        <p:spPr bwMode="gray">
          <a:xfrm>
            <a:off x="690562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9" name="Freeform 63"/>
          <p:cNvSpPr>
            <a:spLocks/>
          </p:cNvSpPr>
          <p:nvPr/>
        </p:nvSpPr>
        <p:spPr bwMode="gray">
          <a:xfrm>
            <a:off x="6911975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0 h 7"/>
              <a:gd name="T4" fmla="*/ 1688701407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8701407 w 4"/>
              <a:gd name="T15" fmla="*/ 2147483647 h 7"/>
              <a:gd name="T16" fmla="*/ 214748364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0" name="Freeform 64"/>
          <p:cNvSpPr>
            <a:spLocks/>
          </p:cNvSpPr>
          <p:nvPr/>
        </p:nvSpPr>
        <p:spPr bwMode="gray">
          <a:xfrm>
            <a:off x="6919913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512095750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512095750 w 5"/>
              <a:gd name="T17" fmla="*/ 2147483647 h 7"/>
              <a:gd name="T18" fmla="*/ 768143625 w 5"/>
              <a:gd name="T19" fmla="*/ 2147483647 h 7"/>
              <a:gd name="T20" fmla="*/ 768143625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1" name="Freeform 65"/>
          <p:cNvSpPr>
            <a:spLocks/>
          </p:cNvSpPr>
          <p:nvPr/>
        </p:nvSpPr>
        <p:spPr bwMode="gray">
          <a:xfrm>
            <a:off x="6927850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512095750 w 5"/>
              <a:gd name="T21" fmla="*/ 2147483647 h 7"/>
              <a:gd name="T22" fmla="*/ 768143625 w 5"/>
              <a:gd name="T23" fmla="*/ 2147483647 h 7"/>
              <a:gd name="T24" fmla="*/ 1280239375 w 5"/>
              <a:gd name="T25" fmla="*/ 2147483647 h 7"/>
              <a:gd name="T26" fmla="*/ 768143625 w 5"/>
              <a:gd name="T27" fmla="*/ 2147483647 h 7"/>
              <a:gd name="T28" fmla="*/ 512095750 w 5"/>
              <a:gd name="T29" fmla="*/ 1492755279 h 7"/>
              <a:gd name="T30" fmla="*/ 51209575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5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2" name="Freeform 66"/>
          <p:cNvSpPr>
            <a:spLocks/>
          </p:cNvSpPr>
          <p:nvPr/>
        </p:nvSpPr>
        <p:spPr bwMode="gray">
          <a:xfrm>
            <a:off x="693420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3" name="Freeform 67"/>
          <p:cNvSpPr>
            <a:spLocks/>
          </p:cNvSpPr>
          <p:nvPr/>
        </p:nvSpPr>
        <p:spPr bwMode="gray">
          <a:xfrm>
            <a:off x="693896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4" name="Freeform 68"/>
          <p:cNvSpPr>
            <a:spLocks/>
          </p:cNvSpPr>
          <p:nvPr/>
        </p:nvSpPr>
        <p:spPr bwMode="gray">
          <a:xfrm>
            <a:off x="6946900" y="4115345"/>
            <a:ext cx="3175" cy="6350"/>
          </a:xfrm>
          <a:custGeom>
            <a:avLst/>
            <a:gdLst>
              <a:gd name="T0" fmla="*/ 592796842 w 6"/>
              <a:gd name="T1" fmla="*/ 0 h 7"/>
              <a:gd name="T2" fmla="*/ 296258192 w 6"/>
              <a:gd name="T3" fmla="*/ 0 h 7"/>
              <a:gd name="T4" fmla="*/ 148129096 w 6"/>
              <a:gd name="T5" fmla="*/ 1492755279 h 7"/>
              <a:gd name="T6" fmla="*/ 0 w 6"/>
              <a:gd name="T7" fmla="*/ 2147483647 h 7"/>
              <a:gd name="T8" fmla="*/ 0 w 6"/>
              <a:gd name="T9" fmla="*/ 2147483647 h 7"/>
              <a:gd name="T10" fmla="*/ 0 w 6"/>
              <a:gd name="T11" fmla="*/ 2147483647 h 7"/>
              <a:gd name="T12" fmla="*/ 0 w 6"/>
              <a:gd name="T13" fmla="*/ 2147483647 h 7"/>
              <a:gd name="T14" fmla="*/ 148129096 w 6"/>
              <a:gd name="T15" fmla="*/ 2147483647 h 7"/>
              <a:gd name="T16" fmla="*/ 296258192 w 6"/>
              <a:gd name="T17" fmla="*/ 2147483647 h 7"/>
              <a:gd name="T18" fmla="*/ 592796842 w 6"/>
              <a:gd name="T19" fmla="*/ 2147483647 h 7"/>
              <a:gd name="T20" fmla="*/ 592796842 w 6"/>
              <a:gd name="T21" fmla="*/ 2147483647 h 7"/>
              <a:gd name="T22" fmla="*/ 740925938 w 6"/>
              <a:gd name="T23" fmla="*/ 2147483647 h 7"/>
              <a:gd name="T24" fmla="*/ 889055033 w 6"/>
              <a:gd name="T25" fmla="*/ 2147483647 h 7"/>
              <a:gd name="T26" fmla="*/ 740925938 w 6"/>
              <a:gd name="T27" fmla="*/ 2147483647 h 7"/>
              <a:gd name="T28" fmla="*/ 592796842 w 6"/>
              <a:gd name="T29" fmla="*/ 1492755279 h 7"/>
              <a:gd name="T30" fmla="*/ 592796842 w 6"/>
              <a:gd name="T31" fmla="*/ 0 h 7"/>
              <a:gd name="T32" fmla="*/ 592796842 w 6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7">
                <a:moveTo>
                  <a:pt x="4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4" y="7"/>
                </a:lnTo>
                <a:lnTo>
                  <a:pt x="4" y="6"/>
                </a:lnTo>
                <a:lnTo>
                  <a:pt x="5" y="5"/>
                </a:lnTo>
                <a:lnTo>
                  <a:pt x="6" y="3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5" name="Freeform 69"/>
          <p:cNvSpPr>
            <a:spLocks/>
          </p:cNvSpPr>
          <p:nvPr/>
        </p:nvSpPr>
        <p:spPr bwMode="gray">
          <a:xfrm>
            <a:off x="695483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6" name="Freeform 70"/>
          <p:cNvSpPr>
            <a:spLocks/>
          </p:cNvSpPr>
          <p:nvPr/>
        </p:nvSpPr>
        <p:spPr bwMode="gray">
          <a:xfrm>
            <a:off x="696118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7" name="Freeform 71"/>
          <p:cNvSpPr>
            <a:spLocks/>
          </p:cNvSpPr>
          <p:nvPr/>
        </p:nvSpPr>
        <p:spPr bwMode="gray">
          <a:xfrm>
            <a:off x="6967538" y="4115345"/>
            <a:ext cx="1587" cy="6350"/>
          </a:xfrm>
          <a:custGeom>
            <a:avLst/>
            <a:gdLst>
              <a:gd name="T0" fmla="*/ 95907171 w 5"/>
              <a:gd name="T1" fmla="*/ 0 h 7"/>
              <a:gd name="T2" fmla="*/ 63971653 w 5"/>
              <a:gd name="T3" fmla="*/ 0 h 7"/>
              <a:gd name="T4" fmla="*/ 63971653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63971653 w 5"/>
              <a:gd name="T15" fmla="*/ 2147483647 h 7"/>
              <a:gd name="T16" fmla="*/ 63971653 w 5"/>
              <a:gd name="T17" fmla="*/ 2147483647 h 7"/>
              <a:gd name="T18" fmla="*/ 95907171 w 5"/>
              <a:gd name="T19" fmla="*/ 2147483647 h 7"/>
              <a:gd name="T20" fmla="*/ 127943305 w 5"/>
              <a:gd name="T21" fmla="*/ 2147483647 h 7"/>
              <a:gd name="T22" fmla="*/ 127943305 w 5"/>
              <a:gd name="T23" fmla="*/ 2147483647 h 7"/>
              <a:gd name="T24" fmla="*/ 159878824 w 5"/>
              <a:gd name="T25" fmla="*/ 2147483647 h 7"/>
              <a:gd name="T26" fmla="*/ 127943305 w 5"/>
              <a:gd name="T27" fmla="*/ 2147483647 h 7"/>
              <a:gd name="T28" fmla="*/ 127943305 w 5"/>
              <a:gd name="T29" fmla="*/ 1492755279 h 7"/>
              <a:gd name="T30" fmla="*/ 127943305 w 5"/>
              <a:gd name="T31" fmla="*/ 0 h 7"/>
              <a:gd name="T32" fmla="*/ 95907171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2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8" name="Freeform 72"/>
          <p:cNvSpPr>
            <a:spLocks/>
          </p:cNvSpPr>
          <p:nvPr/>
        </p:nvSpPr>
        <p:spPr bwMode="gray">
          <a:xfrm>
            <a:off x="6973888" y="4115345"/>
            <a:ext cx="3175" cy="6350"/>
          </a:xfrm>
          <a:custGeom>
            <a:avLst/>
            <a:gdLst>
              <a:gd name="T0" fmla="*/ 296258192 w 6"/>
              <a:gd name="T1" fmla="*/ 0 h 7"/>
              <a:gd name="T2" fmla="*/ 296258192 w 6"/>
              <a:gd name="T3" fmla="*/ 0 h 7"/>
              <a:gd name="T4" fmla="*/ 148129096 w 6"/>
              <a:gd name="T5" fmla="*/ 1492755279 h 7"/>
              <a:gd name="T6" fmla="*/ 0 w 6"/>
              <a:gd name="T7" fmla="*/ 2147483647 h 7"/>
              <a:gd name="T8" fmla="*/ 0 w 6"/>
              <a:gd name="T9" fmla="*/ 2147483647 h 7"/>
              <a:gd name="T10" fmla="*/ 0 w 6"/>
              <a:gd name="T11" fmla="*/ 2147483647 h 7"/>
              <a:gd name="T12" fmla="*/ 0 w 6"/>
              <a:gd name="T13" fmla="*/ 2147483647 h 7"/>
              <a:gd name="T14" fmla="*/ 148129096 w 6"/>
              <a:gd name="T15" fmla="*/ 2147483647 h 7"/>
              <a:gd name="T16" fmla="*/ 296258192 w 6"/>
              <a:gd name="T17" fmla="*/ 2147483647 h 7"/>
              <a:gd name="T18" fmla="*/ 296258192 w 6"/>
              <a:gd name="T19" fmla="*/ 2147483647 h 7"/>
              <a:gd name="T20" fmla="*/ 444667746 w 6"/>
              <a:gd name="T21" fmla="*/ 2147483647 h 7"/>
              <a:gd name="T22" fmla="*/ 592796842 w 6"/>
              <a:gd name="T23" fmla="*/ 2147483647 h 7"/>
              <a:gd name="T24" fmla="*/ 889055033 w 6"/>
              <a:gd name="T25" fmla="*/ 2147483647 h 7"/>
              <a:gd name="T26" fmla="*/ 592796842 w 6"/>
              <a:gd name="T27" fmla="*/ 2147483647 h 7"/>
              <a:gd name="T28" fmla="*/ 444667746 w 6"/>
              <a:gd name="T29" fmla="*/ 1492755279 h 7"/>
              <a:gd name="T30" fmla="*/ 444667746 w 6"/>
              <a:gd name="T31" fmla="*/ 0 h 7"/>
              <a:gd name="T32" fmla="*/ 296258192 w 6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9" name="Freeform 73"/>
          <p:cNvSpPr>
            <a:spLocks/>
          </p:cNvSpPr>
          <p:nvPr/>
        </p:nvSpPr>
        <p:spPr bwMode="gray">
          <a:xfrm>
            <a:off x="6980238" y="4115345"/>
            <a:ext cx="3175" cy="6350"/>
          </a:xfrm>
          <a:custGeom>
            <a:avLst/>
            <a:gdLst>
              <a:gd name="T0" fmla="*/ 1185033825 w 3"/>
              <a:gd name="T1" fmla="*/ 0 h 7"/>
              <a:gd name="T2" fmla="*/ 1185033825 w 3"/>
              <a:gd name="T3" fmla="*/ 0 h 7"/>
              <a:gd name="T4" fmla="*/ 0 w 3"/>
              <a:gd name="T5" fmla="*/ 1492755279 h 7"/>
              <a:gd name="T6" fmla="*/ 0 w 3"/>
              <a:gd name="T7" fmla="*/ 2147483647 h 7"/>
              <a:gd name="T8" fmla="*/ 0 w 3"/>
              <a:gd name="T9" fmla="*/ 2147483647 h 7"/>
              <a:gd name="T10" fmla="*/ 0 w 3"/>
              <a:gd name="T11" fmla="*/ 2147483647 h 7"/>
              <a:gd name="T12" fmla="*/ 0 w 3"/>
              <a:gd name="T13" fmla="*/ 2147483647 h 7"/>
              <a:gd name="T14" fmla="*/ 0 w 3"/>
              <a:gd name="T15" fmla="*/ 2147483647 h 7"/>
              <a:gd name="T16" fmla="*/ 1185033825 w 3"/>
              <a:gd name="T17" fmla="*/ 2147483647 h 7"/>
              <a:gd name="T18" fmla="*/ 1185033825 w 3"/>
              <a:gd name="T19" fmla="*/ 2147483647 h 7"/>
              <a:gd name="T20" fmla="*/ 2147483647 w 3"/>
              <a:gd name="T21" fmla="*/ 2147483647 h 7"/>
              <a:gd name="T22" fmla="*/ 2147483647 w 3"/>
              <a:gd name="T23" fmla="*/ 2147483647 h 7"/>
              <a:gd name="T24" fmla="*/ 2147483647 w 3"/>
              <a:gd name="T25" fmla="*/ 2147483647 h 7"/>
              <a:gd name="T26" fmla="*/ 2147483647 w 3"/>
              <a:gd name="T27" fmla="*/ 2147483647 h 7"/>
              <a:gd name="T28" fmla="*/ 2147483647 w 3"/>
              <a:gd name="T29" fmla="*/ 1492755279 h 7"/>
              <a:gd name="T30" fmla="*/ 2147483647 w 3"/>
              <a:gd name="T31" fmla="*/ 0 h 7"/>
              <a:gd name="T32" fmla="*/ 1185033825 w 3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" h="7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6"/>
                </a:lnTo>
                <a:lnTo>
                  <a:pt x="3" y="5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0" name="Freeform 74"/>
          <p:cNvSpPr>
            <a:spLocks/>
          </p:cNvSpPr>
          <p:nvPr/>
        </p:nvSpPr>
        <p:spPr bwMode="gray">
          <a:xfrm>
            <a:off x="698817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1" name="Freeform 75"/>
          <p:cNvSpPr>
            <a:spLocks/>
          </p:cNvSpPr>
          <p:nvPr/>
        </p:nvSpPr>
        <p:spPr bwMode="gray">
          <a:xfrm>
            <a:off x="6994525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51209575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512095750 w 5"/>
              <a:gd name="T29" fmla="*/ 1492755279 h 7"/>
              <a:gd name="T30" fmla="*/ 51209575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2" name="Freeform 76"/>
          <p:cNvSpPr>
            <a:spLocks/>
          </p:cNvSpPr>
          <p:nvPr/>
        </p:nvSpPr>
        <p:spPr bwMode="gray">
          <a:xfrm>
            <a:off x="700087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3" name="Freeform 77"/>
          <p:cNvSpPr>
            <a:spLocks/>
          </p:cNvSpPr>
          <p:nvPr/>
        </p:nvSpPr>
        <p:spPr bwMode="gray">
          <a:xfrm>
            <a:off x="700722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4" name="Freeform 78"/>
          <p:cNvSpPr>
            <a:spLocks/>
          </p:cNvSpPr>
          <p:nvPr/>
        </p:nvSpPr>
        <p:spPr bwMode="gray">
          <a:xfrm>
            <a:off x="7015163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512095750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512095750 w 5"/>
              <a:gd name="T17" fmla="*/ 2147483647 h 7"/>
              <a:gd name="T18" fmla="*/ 768143625 w 5"/>
              <a:gd name="T19" fmla="*/ 2147483647 h 7"/>
              <a:gd name="T20" fmla="*/ 768143625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5" name="Freeform 79"/>
          <p:cNvSpPr>
            <a:spLocks/>
          </p:cNvSpPr>
          <p:nvPr/>
        </p:nvSpPr>
        <p:spPr bwMode="gray">
          <a:xfrm>
            <a:off x="7021513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512095750 w 5"/>
              <a:gd name="T21" fmla="*/ 2147483647 h 7"/>
              <a:gd name="T22" fmla="*/ 768143625 w 5"/>
              <a:gd name="T23" fmla="*/ 2147483647 h 7"/>
              <a:gd name="T24" fmla="*/ 1280239375 w 5"/>
              <a:gd name="T25" fmla="*/ 2147483647 h 7"/>
              <a:gd name="T26" fmla="*/ 768143625 w 5"/>
              <a:gd name="T27" fmla="*/ 2147483647 h 7"/>
              <a:gd name="T28" fmla="*/ 512095750 w 5"/>
              <a:gd name="T29" fmla="*/ 1492755279 h 7"/>
              <a:gd name="T30" fmla="*/ 51209575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5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6" name="Freeform 80"/>
          <p:cNvSpPr>
            <a:spLocks/>
          </p:cNvSpPr>
          <p:nvPr/>
        </p:nvSpPr>
        <p:spPr bwMode="gray">
          <a:xfrm>
            <a:off x="7027863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1687993283 w 4"/>
              <a:gd name="T3" fmla="*/ 0 h 7"/>
              <a:gd name="T4" fmla="*/ 168799328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7993283 w 4"/>
              <a:gd name="T15" fmla="*/ 2147483647 h 7"/>
              <a:gd name="T16" fmla="*/ 1687993283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7" name="Freeform 81"/>
          <p:cNvSpPr>
            <a:spLocks/>
          </p:cNvSpPr>
          <p:nvPr/>
        </p:nvSpPr>
        <p:spPr bwMode="gray">
          <a:xfrm>
            <a:off x="703421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8" name="Freeform 82"/>
          <p:cNvSpPr>
            <a:spLocks/>
          </p:cNvSpPr>
          <p:nvPr/>
        </p:nvSpPr>
        <p:spPr bwMode="gray">
          <a:xfrm>
            <a:off x="7040563" y="4115345"/>
            <a:ext cx="4762" cy="6350"/>
          </a:xfrm>
          <a:custGeom>
            <a:avLst/>
            <a:gdLst>
              <a:gd name="T0" fmla="*/ 1999954284 w 6"/>
              <a:gd name="T1" fmla="*/ 0 h 7"/>
              <a:gd name="T2" fmla="*/ 999662056 w 6"/>
              <a:gd name="T3" fmla="*/ 0 h 7"/>
              <a:gd name="T4" fmla="*/ 500145717 w 6"/>
              <a:gd name="T5" fmla="*/ 1492755279 h 7"/>
              <a:gd name="T6" fmla="*/ 0 w 6"/>
              <a:gd name="T7" fmla="*/ 2147483647 h 7"/>
              <a:gd name="T8" fmla="*/ 0 w 6"/>
              <a:gd name="T9" fmla="*/ 2147483647 h 7"/>
              <a:gd name="T10" fmla="*/ 0 w 6"/>
              <a:gd name="T11" fmla="*/ 2147483647 h 7"/>
              <a:gd name="T12" fmla="*/ 0 w 6"/>
              <a:gd name="T13" fmla="*/ 2147483647 h 7"/>
              <a:gd name="T14" fmla="*/ 500145717 w 6"/>
              <a:gd name="T15" fmla="*/ 2147483647 h 7"/>
              <a:gd name="T16" fmla="*/ 999662056 w 6"/>
              <a:gd name="T17" fmla="*/ 2147483647 h 7"/>
              <a:gd name="T18" fmla="*/ 1999954284 w 6"/>
              <a:gd name="T19" fmla="*/ 2147483647 h 7"/>
              <a:gd name="T20" fmla="*/ 1999954284 w 6"/>
              <a:gd name="T21" fmla="*/ 2147483647 h 7"/>
              <a:gd name="T22" fmla="*/ 2147483647 w 6"/>
              <a:gd name="T23" fmla="*/ 2147483647 h 7"/>
              <a:gd name="T24" fmla="*/ 2147483647 w 6"/>
              <a:gd name="T25" fmla="*/ 2147483647 h 7"/>
              <a:gd name="T26" fmla="*/ 2147483647 w 6"/>
              <a:gd name="T27" fmla="*/ 2147483647 h 7"/>
              <a:gd name="T28" fmla="*/ 1999954284 w 6"/>
              <a:gd name="T29" fmla="*/ 1492755279 h 7"/>
              <a:gd name="T30" fmla="*/ 1999954284 w 6"/>
              <a:gd name="T31" fmla="*/ 0 h 7"/>
              <a:gd name="T32" fmla="*/ 1999954284 w 6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7">
                <a:moveTo>
                  <a:pt x="4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4" y="7"/>
                </a:lnTo>
                <a:lnTo>
                  <a:pt x="4" y="6"/>
                </a:lnTo>
                <a:lnTo>
                  <a:pt x="5" y="5"/>
                </a:lnTo>
                <a:lnTo>
                  <a:pt x="6" y="3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9" name="Freeform 83"/>
          <p:cNvSpPr>
            <a:spLocks/>
          </p:cNvSpPr>
          <p:nvPr/>
        </p:nvSpPr>
        <p:spPr bwMode="gray">
          <a:xfrm>
            <a:off x="7048500" y="4115345"/>
            <a:ext cx="3175" cy="6350"/>
          </a:xfrm>
          <a:custGeom>
            <a:avLst/>
            <a:gdLst>
              <a:gd name="T0" fmla="*/ 500251413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500251413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500251413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0" name="Freeform 84"/>
          <p:cNvSpPr>
            <a:spLocks/>
          </p:cNvSpPr>
          <p:nvPr/>
        </p:nvSpPr>
        <p:spPr bwMode="gray">
          <a:xfrm>
            <a:off x="7054850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1688701407 w 4"/>
              <a:gd name="T3" fmla="*/ 0 h 7"/>
              <a:gd name="T4" fmla="*/ 1688701407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8701407 w 4"/>
              <a:gd name="T15" fmla="*/ 2147483647 h 7"/>
              <a:gd name="T16" fmla="*/ 168870140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1" name="Freeform 85"/>
          <p:cNvSpPr>
            <a:spLocks/>
          </p:cNvSpPr>
          <p:nvPr/>
        </p:nvSpPr>
        <p:spPr bwMode="gray">
          <a:xfrm>
            <a:off x="7062788" y="4115345"/>
            <a:ext cx="1587" cy="6350"/>
          </a:xfrm>
          <a:custGeom>
            <a:avLst/>
            <a:gdLst>
              <a:gd name="T0" fmla="*/ 95907171 w 5"/>
              <a:gd name="T1" fmla="*/ 0 h 7"/>
              <a:gd name="T2" fmla="*/ 63971653 w 5"/>
              <a:gd name="T3" fmla="*/ 0 h 7"/>
              <a:gd name="T4" fmla="*/ 63971653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63971653 w 5"/>
              <a:gd name="T15" fmla="*/ 2147483647 h 7"/>
              <a:gd name="T16" fmla="*/ 63971653 w 5"/>
              <a:gd name="T17" fmla="*/ 2147483647 h 7"/>
              <a:gd name="T18" fmla="*/ 95907171 w 5"/>
              <a:gd name="T19" fmla="*/ 2147483647 h 7"/>
              <a:gd name="T20" fmla="*/ 127943305 w 5"/>
              <a:gd name="T21" fmla="*/ 2147483647 h 7"/>
              <a:gd name="T22" fmla="*/ 127943305 w 5"/>
              <a:gd name="T23" fmla="*/ 2147483647 h 7"/>
              <a:gd name="T24" fmla="*/ 159878824 w 5"/>
              <a:gd name="T25" fmla="*/ 2147483647 h 7"/>
              <a:gd name="T26" fmla="*/ 127943305 w 5"/>
              <a:gd name="T27" fmla="*/ 2147483647 h 7"/>
              <a:gd name="T28" fmla="*/ 127943305 w 5"/>
              <a:gd name="T29" fmla="*/ 1492755279 h 7"/>
              <a:gd name="T30" fmla="*/ 127943305 w 5"/>
              <a:gd name="T31" fmla="*/ 0 h 7"/>
              <a:gd name="T32" fmla="*/ 95907171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2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2" name="Freeform 86"/>
          <p:cNvSpPr>
            <a:spLocks/>
          </p:cNvSpPr>
          <p:nvPr/>
        </p:nvSpPr>
        <p:spPr bwMode="gray">
          <a:xfrm>
            <a:off x="706755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3" name="Freeform 87"/>
          <p:cNvSpPr>
            <a:spLocks/>
          </p:cNvSpPr>
          <p:nvPr/>
        </p:nvSpPr>
        <p:spPr bwMode="gray">
          <a:xfrm>
            <a:off x="7073900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0 h 7"/>
              <a:gd name="T4" fmla="*/ 1688701407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8701407 w 4"/>
              <a:gd name="T15" fmla="*/ 2147483647 h 7"/>
              <a:gd name="T16" fmla="*/ 214748364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4" name="Freeform 88"/>
          <p:cNvSpPr>
            <a:spLocks/>
          </p:cNvSpPr>
          <p:nvPr/>
        </p:nvSpPr>
        <p:spPr bwMode="gray">
          <a:xfrm>
            <a:off x="708183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5" name="Freeform 89"/>
          <p:cNvSpPr>
            <a:spLocks/>
          </p:cNvSpPr>
          <p:nvPr/>
        </p:nvSpPr>
        <p:spPr bwMode="gray">
          <a:xfrm>
            <a:off x="7089775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51209575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512095750 w 5"/>
              <a:gd name="T29" fmla="*/ 1492755279 h 7"/>
              <a:gd name="T30" fmla="*/ 51209575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6" name="Freeform 90"/>
          <p:cNvSpPr>
            <a:spLocks/>
          </p:cNvSpPr>
          <p:nvPr/>
        </p:nvSpPr>
        <p:spPr bwMode="gray">
          <a:xfrm>
            <a:off x="7096125" y="4115345"/>
            <a:ext cx="1588" cy="6350"/>
          </a:xfrm>
          <a:custGeom>
            <a:avLst/>
            <a:gdLst>
              <a:gd name="T0" fmla="*/ 125141546 w 4"/>
              <a:gd name="T1" fmla="*/ 0 h 7"/>
              <a:gd name="T2" fmla="*/ 125141546 w 4"/>
              <a:gd name="T3" fmla="*/ 0 h 7"/>
              <a:gd name="T4" fmla="*/ 6257077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62570773 w 4"/>
              <a:gd name="T15" fmla="*/ 2147483647 h 7"/>
              <a:gd name="T16" fmla="*/ 125141546 w 4"/>
              <a:gd name="T17" fmla="*/ 2147483647 h 7"/>
              <a:gd name="T18" fmla="*/ 125141546 w 4"/>
              <a:gd name="T19" fmla="*/ 2147483647 h 7"/>
              <a:gd name="T20" fmla="*/ 187712319 w 4"/>
              <a:gd name="T21" fmla="*/ 2147483647 h 7"/>
              <a:gd name="T22" fmla="*/ 250283092 w 4"/>
              <a:gd name="T23" fmla="*/ 2147483647 h 7"/>
              <a:gd name="T24" fmla="*/ 250283092 w 4"/>
              <a:gd name="T25" fmla="*/ 2147483647 h 7"/>
              <a:gd name="T26" fmla="*/ 250283092 w 4"/>
              <a:gd name="T27" fmla="*/ 2147483647 h 7"/>
              <a:gd name="T28" fmla="*/ 187712319 w 4"/>
              <a:gd name="T29" fmla="*/ 1492755279 h 7"/>
              <a:gd name="T30" fmla="*/ 187712319 w 4"/>
              <a:gd name="T31" fmla="*/ 0 h 7"/>
              <a:gd name="T32" fmla="*/ 125141546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7" name="Freeform 91"/>
          <p:cNvSpPr>
            <a:spLocks/>
          </p:cNvSpPr>
          <p:nvPr/>
        </p:nvSpPr>
        <p:spPr bwMode="gray">
          <a:xfrm>
            <a:off x="7100888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1687993283 w 4"/>
              <a:gd name="T3" fmla="*/ 0 h 7"/>
              <a:gd name="T4" fmla="*/ 168799328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7993283 w 4"/>
              <a:gd name="T15" fmla="*/ 2147483647 h 7"/>
              <a:gd name="T16" fmla="*/ 1687993283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8" name="Freeform 92"/>
          <p:cNvSpPr>
            <a:spLocks/>
          </p:cNvSpPr>
          <p:nvPr/>
        </p:nvSpPr>
        <p:spPr bwMode="gray">
          <a:xfrm>
            <a:off x="7108825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512095750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512095750 w 5"/>
              <a:gd name="T17" fmla="*/ 2147483647 h 7"/>
              <a:gd name="T18" fmla="*/ 768143625 w 5"/>
              <a:gd name="T19" fmla="*/ 2147483647 h 7"/>
              <a:gd name="T20" fmla="*/ 768143625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9" name="Freeform 93"/>
          <p:cNvSpPr>
            <a:spLocks/>
          </p:cNvSpPr>
          <p:nvPr/>
        </p:nvSpPr>
        <p:spPr bwMode="gray">
          <a:xfrm>
            <a:off x="7116763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512095750 w 5"/>
              <a:gd name="T21" fmla="*/ 2147483647 h 7"/>
              <a:gd name="T22" fmla="*/ 768143625 w 5"/>
              <a:gd name="T23" fmla="*/ 2147483647 h 7"/>
              <a:gd name="T24" fmla="*/ 1280239375 w 5"/>
              <a:gd name="T25" fmla="*/ 2147483647 h 7"/>
              <a:gd name="T26" fmla="*/ 768143625 w 5"/>
              <a:gd name="T27" fmla="*/ 2147483647 h 7"/>
              <a:gd name="T28" fmla="*/ 512095750 w 5"/>
              <a:gd name="T29" fmla="*/ 1492755279 h 7"/>
              <a:gd name="T30" fmla="*/ 51209575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5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0" name="Freeform 94"/>
          <p:cNvSpPr>
            <a:spLocks/>
          </p:cNvSpPr>
          <p:nvPr/>
        </p:nvSpPr>
        <p:spPr bwMode="gray">
          <a:xfrm>
            <a:off x="712311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1" name="Freeform 95"/>
          <p:cNvSpPr>
            <a:spLocks/>
          </p:cNvSpPr>
          <p:nvPr/>
        </p:nvSpPr>
        <p:spPr bwMode="gray">
          <a:xfrm>
            <a:off x="712787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2" name="Freeform 96"/>
          <p:cNvSpPr>
            <a:spLocks/>
          </p:cNvSpPr>
          <p:nvPr/>
        </p:nvSpPr>
        <p:spPr bwMode="gray">
          <a:xfrm>
            <a:off x="7135813" y="4115345"/>
            <a:ext cx="3175" cy="6350"/>
          </a:xfrm>
          <a:custGeom>
            <a:avLst/>
            <a:gdLst>
              <a:gd name="T0" fmla="*/ 1024191500 w 5"/>
              <a:gd name="T1" fmla="*/ 0 h 7"/>
              <a:gd name="T2" fmla="*/ 512095750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512095750 w 5"/>
              <a:gd name="T17" fmla="*/ 2147483647 h 7"/>
              <a:gd name="T18" fmla="*/ 1024191500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102419150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4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4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3" name="Freeform 97"/>
          <p:cNvSpPr>
            <a:spLocks/>
          </p:cNvSpPr>
          <p:nvPr/>
        </p:nvSpPr>
        <p:spPr bwMode="gray">
          <a:xfrm>
            <a:off x="7142163" y="4115345"/>
            <a:ext cx="4762" cy="6350"/>
          </a:xfrm>
          <a:custGeom>
            <a:avLst/>
            <a:gdLst>
              <a:gd name="T0" fmla="*/ 1727960273 w 5"/>
              <a:gd name="T1" fmla="*/ 0 h 7"/>
              <a:gd name="T2" fmla="*/ 1727960273 w 5"/>
              <a:gd name="T3" fmla="*/ 0 h 7"/>
              <a:gd name="T4" fmla="*/ 863526794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3526794 w 5"/>
              <a:gd name="T15" fmla="*/ 2147483647 h 7"/>
              <a:gd name="T16" fmla="*/ 1727960273 w 5"/>
              <a:gd name="T17" fmla="*/ 2147483647 h 7"/>
              <a:gd name="T18" fmla="*/ 1727960273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1727960273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4" name="Freeform 98"/>
          <p:cNvSpPr>
            <a:spLocks/>
          </p:cNvSpPr>
          <p:nvPr/>
        </p:nvSpPr>
        <p:spPr bwMode="gray">
          <a:xfrm>
            <a:off x="715010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5" name="Freeform 99"/>
          <p:cNvSpPr>
            <a:spLocks/>
          </p:cNvSpPr>
          <p:nvPr/>
        </p:nvSpPr>
        <p:spPr bwMode="gray">
          <a:xfrm>
            <a:off x="7156450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512095750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512095750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6" name="Freeform 100"/>
          <p:cNvSpPr>
            <a:spLocks/>
          </p:cNvSpPr>
          <p:nvPr/>
        </p:nvSpPr>
        <p:spPr bwMode="gray">
          <a:xfrm>
            <a:off x="716280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7" name="Freeform 101"/>
          <p:cNvSpPr>
            <a:spLocks/>
          </p:cNvSpPr>
          <p:nvPr/>
        </p:nvSpPr>
        <p:spPr bwMode="gray">
          <a:xfrm>
            <a:off x="716915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8" name="Freeform 102"/>
          <p:cNvSpPr>
            <a:spLocks/>
          </p:cNvSpPr>
          <p:nvPr/>
        </p:nvSpPr>
        <p:spPr bwMode="gray">
          <a:xfrm>
            <a:off x="717708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9" name="Freeform 103"/>
          <p:cNvSpPr>
            <a:spLocks/>
          </p:cNvSpPr>
          <p:nvPr/>
        </p:nvSpPr>
        <p:spPr bwMode="gray">
          <a:xfrm>
            <a:off x="7183438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51209575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512095750 w 5"/>
              <a:gd name="T29" fmla="*/ 1492755279 h 7"/>
              <a:gd name="T30" fmla="*/ 51209575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" name="Freeform 104"/>
          <p:cNvSpPr>
            <a:spLocks/>
          </p:cNvSpPr>
          <p:nvPr/>
        </p:nvSpPr>
        <p:spPr bwMode="gray">
          <a:xfrm>
            <a:off x="7191375" y="4115345"/>
            <a:ext cx="1588" cy="6350"/>
          </a:xfrm>
          <a:custGeom>
            <a:avLst/>
            <a:gdLst>
              <a:gd name="T0" fmla="*/ 125141546 w 4"/>
              <a:gd name="T1" fmla="*/ 0 h 7"/>
              <a:gd name="T2" fmla="*/ 125141546 w 4"/>
              <a:gd name="T3" fmla="*/ 0 h 7"/>
              <a:gd name="T4" fmla="*/ 6257077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62570773 w 4"/>
              <a:gd name="T15" fmla="*/ 2147483647 h 7"/>
              <a:gd name="T16" fmla="*/ 125141546 w 4"/>
              <a:gd name="T17" fmla="*/ 2147483647 h 7"/>
              <a:gd name="T18" fmla="*/ 125141546 w 4"/>
              <a:gd name="T19" fmla="*/ 2147483647 h 7"/>
              <a:gd name="T20" fmla="*/ 187712319 w 4"/>
              <a:gd name="T21" fmla="*/ 2147483647 h 7"/>
              <a:gd name="T22" fmla="*/ 187712319 w 4"/>
              <a:gd name="T23" fmla="*/ 2147483647 h 7"/>
              <a:gd name="T24" fmla="*/ 250283092 w 4"/>
              <a:gd name="T25" fmla="*/ 2147483647 h 7"/>
              <a:gd name="T26" fmla="*/ 187712319 w 4"/>
              <a:gd name="T27" fmla="*/ 2147483647 h 7"/>
              <a:gd name="T28" fmla="*/ 187712319 w 4"/>
              <a:gd name="T29" fmla="*/ 1492755279 h 7"/>
              <a:gd name="T30" fmla="*/ 187712319 w 4"/>
              <a:gd name="T31" fmla="*/ 0 h 7"/>
              <a:gd name="T32" fmla="*/ 125141546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1" name="Freeform 105"/>
          <p:cNvSpPr>
            <a:spLocks/>
          </p:cNvSpPr>
          <p:nvPr/>
        </p:nvSpPr>
        <p:spPr bwMode="gray">
          <a:xfrm>
            <a:off x="719613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2" name="Freeform 106"/>
          <p:cNvSpPr>
            <a:spLocks/>
          </p:cNvSpPr>
          <p:nvPr/>
        </p:nvSpPr>
        <p:spPr bwMode="gray">
          <a:xfrm>
            <a:off x="7204075" y="4115345"/>
            <a:ext cx="1588" cy="6350"/>
          </a:xfrm>
          <a:custGeom>
            <a:avLst/>
            <a:gdLst>
              <a:gd name="T0" fmla="*/ 187712319 w 4"/>
              <a:gd name="T1" fmla="*/ 0 h 7"/>
              <a:gd name="T2" fmla="*/ 125141546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125141546 w 4"/>
              <a:gd name="T17" fmla="*/ 2147483647 h 7"/>
              <a:gd name="T18" fmla="*/ 187712319 w 4"/>
              <a:gd name="T19" fmla="*/ 2147483647 h 7"/>
              <a:gd name="T20" fmla="*/ 187712319 w 4"/>
              <a:gd name="T21" fmla="*/ 2147483647 h 7"/>
              <a:gd name="T22" fmla="*/ 250283092 w 4"/>
              <a:gd name="T23" fmla="*/ 2147483647 h 7"/>
              <a:gd name="T24" fmla="*/ 250283092 w 4"/>
              <a:gd name="T25" fmla="*/ 2147483647 h 7"/>
              <a:gd name="T26" fmla="*/ 250283092 w 4"/>
              <a:gd name="T27" fmla="*/ 2147483647 h 7"/>
              <a:gd name="T28" fmla="*/ 187712319 w 4"/>
              <a:gd name="T29" fmla="*/ 1492755279 h 7"/>
              <a:gd name="T30" fmla="*/ 187712319 w 4"/>
              <a:gd name="T31" fmla="*/ 0 h 7"/>
              <a:gd name="T32" fmla="*/ 187712319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3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" name="Freeform 107"/>
          <p:cNvSpPr>
            <a:spLocks/>
          </p:cNvSpPr>
          <p:nvPr/>
        </p:nvSpPr>
        <p:spPr bwMode="gray">
          <a:xfrm>
            <a:off x="7210425" y="4115345"/>
            <a:ext cx="3175" cy="6350"/>
          </a:xfrm>
          <a:custGeom>
            <a:avLst/>
            <a:gdLst>
              <a:gd name="T0" fmla="*/ 444667746 w 6"/>
              <a:gd name="T1" fmla="*/ 0 h 7"/>
              <a:gd name="T2" fmla="*/ 296258192 w 6"/>
              <a:gd name="T3" fmla="*/ 0 h 7"/>
              <a:gd name="T4" fmla="*/ 148129096 w 6"/>
              <a:gd name="T5" fmla="*/ 1492755279 h 7"/>
              <a:gd name="T6" fmla="*/ 0 w 6"/>
              <a:gd name="T7" fmla="*/ 2147483647 h 7"/>
              <a:gd name="T8" fmla="*/ 0 w 6"/>
              <a:gd name="T9" fmla="*/ 2147483647 h 7"/>
              <a:gd name="T10" fmla="*/ 0 w 6"/>
              <a:gd name="T11" fmla="*/ 2147483647 h 7"/>
              <a:gd name="T12" fmla="*/ 0 w 6"/>
              <a:gd name="T13" fmla="*/ 2147483647 h 7"/>
              <a:gd name="T14" fmla="*/ 148129096 w 6"/>
              <a:gd name="T15" fmla="*/ 2147483647 h 7"/>
              <a:gd name="T16" fmla="*/ 296258192 w 6"/>
              <a:gd name="T17" fmla="*/ 2147483647 h 7"/>
              <a:gd name="T18" fmla="*/ 444667746 w 6"/>
              <a:gd name="T19" fmla="*/ 2147483647 h 7"/>
              <a:gd name="T20" fmla="*/ 444667746 w 6"/>
              <a:gd name="T21" fmla="*/ 2147483647 h 7"/>
              <a:gd name="T22" fmla="*/ 592796842 w 6"/>
              <a:gd name="T23" fmla="*/ 2147483647 h 7"/>
              <a:gd name="T24" fmla="*/ 889055033 w 6"/>
              <a:gd name="T25" fmla="*/ 2147483647 h 7"/>
              <a:gd name="T26" fmla="*/ 592796842 w 6"/>
              <a:gd name="T27" fmla="*/ 2147483647 h 7"/>
              <a:gd name="T28" fmla="*/ 444667746 w 6"/>
              <a:gd name="T29" fmla="*/ 1492755279 h 7"/>
              <a:gd name="T30" fmla="*/ 444667746 w 6"/>
              <a:gd name="T31" fmla="*/ 0 h 7"/>
              <a:gd name="T32" fmla="*/ 444667746 w 6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4" name="Freeform 108"/>
          <p:cNvSpPr>
            <a:spLocks/>
          </p:cNvSpPr>
          <p:nvPr/>
        </p:nvSpPr>
        <p:spPr bwMode="gray">
          <a:xfrm>
            <a:off x="7216775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1688701407 w 4"/>
              <a:gd name="T3" fmla="*/ 0 h 7"/>
              <a:gd name="T4" fmla="*/ 1688701407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8701407 w 4"/>
              <a:gd name="T15" fmla="*/ 2147483647 h 7"/>
              <a:gd name="T16" fmla="*/ 168870140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5" name="Freeform 109"/>
          <p:cNvSpPr>
            <a:spLocks/>
          </p:cNvSpPr>
          <p:nvPr/>
        </p:nvSpPr>
        <p:spPr bwMode="gray">
          <a:xfrm>
            <a:off x="722312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6" name="Freeform 110"/>
          <p:cNvSpPr>
            <a:spLocks/>
          </p:cNvSpPr>
          <p:nvPr/>
        </p:nvSpPr>
        <p:spPr bwMode="gray">
          <a:xfrm>
            <a:off x="7229475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512095750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512095750 w 5"/>
              <a:gd name="T17" fmla="*/ 2147483647 h 7"/>
              <a:gd name="T18" fmla="*/ 512095750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7" name="Freeform 111"/>
          <p:cNvSpPr>
            <a:spLocks/>
          </p:cNvSpPr>
          <p:nvPr/>
        </p:nvSpPr>
        <p:spPr bwMode="gray">
          <a:xfrm>
            <a:off x="7235825" y="4115345"/>
            <a:ext cx="4763" cy="6350"/>
          </a:xfrm>
          <a:custGeom>
            <a:avLst/>
            <a:gdLst>
              <a:gd name="T0" fmla="*/ 1728686078 w 5"/>
              <a:gd name="T1" fmla="*/ 0 h 7"/>
              <a:gd name="T2" fmla="*/ 1728686078 w 5"/>
              <a:gd name="T3" fmla="*/ 0 h 7"/>
              <a:gd name="T4" fmla="*/ 864796953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4796953 w 5"/>
              <a:gd name="T15" fmla="*/ 2147483647 h 7"/>
              <a:gd name="T16" fmla="*/ 1728686078 w 5"/>
              <a:gd name="T17" fmla="*/ 2147483647 h 7"/>
              <a:gd name="T18" fmla="*/ 1728686078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1728686078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8" name="Freeform 112"/>
          <p:cNvSpPr>
            <a:spLocks/>
          </p:cNvSpPr>
          <p:nvPr/>
        </p:nvSpPr>
        <p:spPr bwMode="gray">
          <a:xfrm>
            <a:off x="7243763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168799328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1687993283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9" name="Freeform 113"/>
          <p:cNvSpPr>
            <a:spLocks/>
          </p:cNvSpPr>
          <p:nvPr/>
        </p:nvSpPr>
        <p:spPr bwMode="gray">
          <a:xfrm>
            <a:off x="7251700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512095750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512095750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0" name="Freeform 114"/>
          <p:cNvSpPr>
            <a:spLocks/>
          </p:cNvSpPr>
          <p:nvPr/>
        </p:nvSpPr>
        <p:spPr bwMode="gray">
          <a:xfrm>
            <a:off x="725646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1" name="Freeform 115"/>
          <p:cNvSpPr>
            <a:spLocks/>
          </p:cNvSpPr>
          <p:nvPr/>
        </p:nvSpPr>
        <p:spPr bwMode="gray">
          <a:xfrm>
            <a:off x="7262813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0 h 7"/>
              <a:gd name="T4" fmla="*/ 168799328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7993283 w 4"/>
              <a:gd name="T15" fmla="*/ 2147483647 h 7"/>
              <a:gd name="T16" fmla="*/ 214748364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2" name="Freeform 116"/>
          <p:cNvSpPr>
            <a:spLocks/>
          </p:cNvSpPr>
          <p:nvPr/>
        </p:nvSpPr>
        <p:spPr bwMode="gray">
          <a:xfrm>
            <a:off x="7270750" y="4115345"/>
            <a:ext cx="3175" cy="6350"/>
          </a:xfrm>
          <a:custGeom>
            <a:avLst/>
            <a:gdLst>
              <a:gd name="T0" fmla="*/ 2147483647 w 3"/>
              <a:gd name="T1" fmla="*/ 0 h 7"/>
              <a:gd name="T2" fmla="*/ 1185033825 w 3"/>
              <a:gd name="T3" fmla="*/ 0 h 7"/>
              <a:gd name="T4" fmla="*/ 0 w 3"/>
              <a:gd name="T5" fmla="*/ 1492755279 h 7"/>
              <a:gd name="T6" fmla="*/ 0 w 3"/>
              <a:gd name="T7" fmla="*/ 2147483647 h 7"/>
              <a:gd name="T8" fmla="*/ 0 w 3"/>
              <a:gd name="T9" fmla="*/ 2147483647 h 7"/>
              <a:gd name="T10" fmla="*/ 0 w 3"/>
              <a:gd name="T11" fmla="*/ 2147483647 h 7"/>
              <a:gd name="T12" fmla="*/ 0 w 3"/>
              <a:gd name="T13" fmla="*/ 2147483647 h 7"/>
              <a:gd name="T14" fmla="*/ 0 w 3"/>
              <a:gd name="T15" fmla="*/ 2147483647 h 7"/>
              <a:gd name="T16" fmla="*/ 1185033825 w 3"/>
              <a:gd name="T17" fmla="*/ 2147483647 h 7"/>
              <a:gd name="T18" fmla="*/ 2147483647 w 3"/>
              <a:gd name="T19" fmla="*/ 2147483647 h 7"/>
              <a:gd name="T20" fmla="*/ 2147483647 w 3"/>
              <a:gd name="T21" fmla="*/ 2147483647 h 7"/>
              <a:gd name="T22" fmla="*/ 2147483647 w 3"/>
              <a:gd name="T23" fmla="*/ 2147483647 h 7"/>
              <a:gd name="T24" fmla="*/ 2147483647 w 3"/>
              <a:gd name="T25" fmla="*/ 2147483647 h 7"/>
              <a:gd name="T26" fmla="*/ 2147483647 w 3"/>
              <a:gd name="T27" fmla="*/ 2147483647 h 7"/>
              <a:gd name="T28" fmla="*/ 2147483647 w 3"/>
              <a:gd name="T29" fmla="*/ 1492755279 h 7"/>
              <a:gd name="T30" fmla="*/ 2147483647 w 3"/>
              <a:gd name="T31" fmla="*/ 0 h 7"/>
              <a:gd name="T32" fmla="*/ 2147483647 w 3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3" name="Freeform 117"/>
          <p:cNvSpPr>
            <a:spLocks/>
          </p:cNvSpPr>
          <p:nvPr/>
        </p:nvSpPr>
        <p:spPr bwMode="gray">
          <a:xfrm>
            <a:off x="7278688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51209575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512095750 w 5"/>
              <a:gd name="T29" fmla="*/ 1492755279 h 7"/>
              <a:gd name="T30" fmla="*/ 51209575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4" name="Freeform 118"/>
          <p:cNvSpPr>
            <a:spLocks/>
          </p:cNvSpPr>
          <p:nvPr/>
        </p:nvSpPr>
        <p:spPr bwMode="gray">
          <a:xfrm>
            <a:off x="7285038" y="4115345"/>
            <a:ext cx="1587" cy="6350"/>
          </a:xfrm>
          <a:custGeom>
            <a:avLst/>
            <a:gdLst>
              <a:gd name="T0" fmla="*/ 124984185 w 4"/>
              <a:gd name="T1" fmla="*/ 0 h 7"/>
              <a:gd name="T2" fmla="*/ 62492093 w 4"/>
              <a:gd name="T3" fmla="*/ 0 h 7"/>
              <a:gd name="T4" fmla="*/ 6249209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62492093 w 4"/>
              <a:gd name="T15" fmla="*/ 2147483647 h 7"/>
              <a:gd name="T16" fmla="*/ 62492093 w 4"/>
              <a:gd name="T17" fmla="*/ 2147483647 h 7"/>
              <a:gd name="T18" fmla="*/ 124984185 w 4"/>
              <a:gd name="T19" fmla="*/ 2147483647 h 7"/>
              <a:gd name="T20" fmla="*/ 187318768 w 4"/>
              <a:gd name="T21" fmla="*/ 2147483647 h 7"/>
              <a:gd name="T22" fmla="*/ 187318768 w 4"/>
              <a:gd name="T23" fmla="*/ 2147483647 h 7"/>
              <a:gd name="T24" fmla="*/ 249810464 w 4"/>
              <a:gd name="T25" fmla="*/ 2147483647 h 7"/>
              <a:gd name="T26" fmla="*/ 187318768 w 4"/>
              <a:gd name="T27" fmla="*/ 2147483647 h 7"/>
              <a:gd name="T28" fmla="*/ 187318768 w 4"/>
              <a:gd name="T29" fmla="*/ 1492755279 h 7"/>
              <a:gd name="T30" fmla="*/ 187318768 w 4"/>
              <a:gd name="T31" fmla="*/ 0 h 7"/>
              <a:gd name="T32" fmla="*/ 124984185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5" name="Freeform 119"/>
          <p:cNvSpPr>
            <a:spLocks/>
          </p:cNvSpPr>
          <p:nvPr/>
        </p:nvSpPr>
        <p:spPr bwMode="gray">
          <a:xfrm>
            <a:off x="7289800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1688701407 w 4"/>
              <a:gd name="T3" fmla="*/ 0 h 7"/>
              <a:gd name="T4" fmla="*/ 1688701407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8701407 w 4"/>
              <a:gd name="T15" fmla="*/ 2147483647 h 7"/>
              <a:gd name="T16" fmla="*/ 168870140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6" name="Freeform 120"/>
          <p:cNvSpPr>
            <a:spLocks/>
          </p:cNvSpPr>
          <p:nvPr/>
        </p:nvSpPr>
        <p:spPr bwMode="gray">
          <a:xfrm>
            <a:off x="7297738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76814362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76814362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7" name="Freeform 121"/>
          <p:cNvSpPr>
            <a:spLocks/>
          </p:cNvSpPr>
          <p:nvPr/>
        </p:nvSpPr>
        <p:spPr bwMode="gray">
          <a:xfrm>
            <a:off x="7304088" y="4115345"/>
            <a:ext cx="4762" cy="6350"/>
          </a:xfrm>
          <a:custGeom>
            <a:avLst/>
            <a:gdLst>
              <a:gd name="T0" fmla="*/ 1499807773 w 6"/>
              <a:gd name="T1" fmla="*/ 0 h 7"/>
              <a:gd name="T2" fmla="*/ 999662056 w 6"/>
              <a:gd name="T3" fmla="*/ 0 h 7"/>
              <a:gd name="T4" fmla="*/ 500145717 w 6"/>
              <a:gd name="T5" fmla="*/ 1492755279 h 7"/>
              <a:gd name="T6" fmla="*/ 0 w 6"/>
              <a:gd name="T7" fmla="*/ 2147483647 h 7"/>
              <a:gd name="T8" fmla="*/ 0 w 6"/>
              <a:gd name="T9" fmla="*/ 2147483647 h 7"/>
              <a:gd name="T10" fmla="*/ 0 w 6"/>
              <a:gd name="T11" fmla="*/ 2147483647 h 7"/>
              <a:gd name="T12" fmla="*/ 0 w 6"/>
              <a:gd name="T13" fmla="*/ 2147483647 h 7"/>
              <a:gd name="T14" fmla="*/ 500145717 w 6"/>
              <a:gd name="T15" fmla="*/ 2147483647 h 7"/>
              <a:gd name="T16" fmla="*/ 999662056 w 6"/>
              <a:gd name="T17" fmla="*/ 2147483647 h 7"/>
              <a:gd name="T18" fmla="*/ 1499807773 w 6"/>
              <a:gd name="T19" fmla="*/ 2147483647 h 7"/>
              <a:gd name="T20" fmla="*/ 1499807773 w 6"/>
              <a:gd name="T21" fmla="*/ 2147483647 h 7"/>
              <a:gd name="T22" fmla="*/ 1999954284 w 6"/>
              <a:gd name="T23" fmla="*/ 2147483647 h 7"/>
              <a:gd name="T24" fmla="*/ 2147483647 w 6"/>
              <a:gd name="T25" fmla="*/ 2147483647 h 7"/>
              <a:gd name="T26" fmla="*/ 1999954284 w 6"/>
              <a:gd name="T27" fmla="*/ 2147483647 h 7"/>
              <a:gd name="T28" fmla="*/ 1499807773 w 6"/>
              <a:gd name="T29" fmla="*/ 1492755279 h 7"/>
              <a:gd name="T30" fmla="*/ 1499807773 w 6"/>
              <a:gd name="T31" fmla="*/ 0 h 7"/>
              <a:gd name="T32" fmla="*/ 1499807773 w 6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8" name="Freeform 122"/>
          <p:cNvSpPr>
            <a:spLocks/>
          </p:cNvSpPr>
          <p:nvPr/>
        </p:nvSpPr>
        <p:spPr bwMode="gray">
          <a:xfrm>
            <a:off x="731202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9" name="Freeform 123"/>
          <p:cNvSpPr>
            <a:spLocks/>
          </p:cNvSpPr>
          <p:nvPr/>
        </p:nvSpPr>
        <p:spPr bwMode="gray">
          <a:xfrm>
            <a:off x="7318375" y="4115345"/>
            <a:ext cx="1588" cy="6350"/>
          </a:xfrm>
          <a:custGeom>
            <a:avLst/>
            <a:gdLst>
              <a:gd name="T0" fmla="*/ 125141546 w 4"/>
              <a:gd name="T1" fmla="*/ 0 h 7"/>
              <a:gd name="T2" fmla="*/ 62570773 w 4"/>
              <a:gd name="T3" fmla="*/ 0 h 7"/>
              <a:gd name="T4" fmla="*/ 6257077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62570773 w 4"/>
              <a:gd name="T15" fmla="*/ 2147483647 h 7"/>
              <a:gd name="T16" fmla="*/ 62570773 w 4"/>
              <a:gd name="T17" fmla="*/ 2147483647 h 7"/>
              <a:gd name="T18" fmla="*/ 125141546 w 4"/>
              <a:gd name="T19" fmla="*/ 2147483647 h 7"/>
              <a:gd name="T20" fmla="*/ 187712319 w 4"/>
              <a:gd name="T21" fmla="*/ 2147483647 h 7"/>
              <a:gd name="T22" fmla="*/ 187712319 w 4"/>
              <a:gd name="T23" fmla="*/ 2147483647 h 7"/>
              <a:gd name="T24" fmla="*/ 250283092 w 4"/>
              <a:gd name="T25" fmla="*/ 2147483647 h 7"/>
              <a:gd name="T26" fmla="*/ 187712319 w 4"/>
              <a:gd name="T27" fmla="*/ 2147483647 h 7"/>
              <a:gd name="T28" fmla="*/ 187712319 w 4"/>
              <a:gd name="T29" fmla="*/ 1492755279 h 7"/>
              <a:gd name="T30" fmla="*/ 187712319 w 4"/>
              <a:gd name="T31" fmla="*/ 0 h 7"/>
              <a:gd name="T32" fmla="*/ 125141546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0" name="Freeform 124"/>
          <p:cNvSpPr>
            <a:spLocks/>
          </p:cNvSpPr>
          <p:nvPr/>
        </p:nvSpPr>
        <p:spPr bwMode="gray">
          <a:xfrm>
            <a:off x="7324725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512095750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512095750 w 5"/>
              <a:gd name="T17" fmla="*/ 2147483647 h 7"/>
              <a:gd name="T18" fmla="*/ 512095750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1" name="Freeform 125"/>
          <p:cNvSpPr>
            <a:spLocks/>
          </p:cNvSpPr>
          <p:nvPr/>
        </p:nvSpPr>
        <p:spPr bwMode="gray">
          <a:xfrm>
            <a:off x="7331075" y="4115345"/>
            <a:ext cx="4763" cy="6350"/>
          </a:xfrm>
          <a:custGeom>
            <a:avLst/>
            <a:gdLst>
              <a:gd name="T0" fmla="*/ 1728686078 w 5"/>
              <a:gd name="T1" fmla="*/ 0 h 7"/>
              <a:gd name="T2" fmla="*/ 1728686078 w 5"/>
              <a:gd name="T3" fmla="*/ 0 h 7"/>
              <a:gd name="T4" fmla="*/ 864796953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4796953 w 5"/>
              <a:gd name="T15" fmla="*/ 2147483647 h 7"/>
              <a:gd name="T16" fmla="*/ 1728686078 w 5"/>
              <a:gd name="T17" fmla="*/ 2147483647 h 7"/>
              <a:gd name="T18" fmla="*/ 1728686078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1728686078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2" name="Freeform 126"/>
          <p:cNvSpPr>
            <a:spLocks/>
          </p:cNvSpPr>
          <p:nvPr/>
        </p:nvSpPr>
        <p:spPr bwMode="gray">
          <a:xfrm>
            <a:off x="733901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3" name="Freeform 127"/>
          <p:cNvSpPr>
            <a:spLocks/>
          </p:cNvSpPr>
          <p:nvPr/>
        </p:nvSpPr>
        <p:spPr bwMode="gray">
          <a:xfrm>
            <a:off x="7345363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512095750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512095750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4" name="Freeform 128"/>
          <p:cNvSpPr>
            <a:spLocks/>
          </p:cNvSpPr>
          <p:nvPr/>
        </p:nvSpPr>
        <p:spPr bwMode="gray">
          <a:xfrm>
            <a:off x="735171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5" name="Freeform 129"/>
          <p:cNvSpPr>
            <a:spLocks/>
          </p:cNvSpPr>
          <p:nvPr/>
        </p:nvSpPr>
        <p:spPr bwMode="gray">
          <a:xfrm>
            <a:off x="735806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6" name="Freeform 130"/>
          <p:cNvSpPr>
            <a:spLocks/>
          </p:cNvSpPr>
          <p:nvPr/>
        </p:nvSpPr>
        <p:spPr bwMode="gray">
          <a:xfrm>
            <a:off x="736441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7" name="Freeform 131"/>
          <p:cNvSpPr>
            <a:spLocks/>
          </p:cNvSpPr>
          <p:nvPr/>
        </p:nvSpPr>
        <p:spPr bwMode="gray">
          <a:xfrm>
            <a:off x="7372350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51209575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512095750 w 5"/>
              <a:gd name="T29" fmla="*/ 1492755279 h 7"/>
              <a:gd name="T30" fmla="*/ 51209575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8" name="Freeform 132"/>
          <p:cNvSpPr>
            <a:spLocks/>
          </p:cNvSpPr>
          <p:nvPr/>
        </p:nvSpPr>
        <p:spPr bwMode="gray">
          <a:xfrm>
            <a:off x="7380288" y="4115345"/>
            <a:ext cx="1587" cy="6350"/>
          </a:xfrm>
          <a:custGeom>
            <a:avLst/>
            <a:gdLst>
              <a:gd name="T0" fmla="*/ 124984185 w 4"/>
              <a:gd name="T1" fmla="*/ 0 h 7"/>
              <a:gd name="T2" fmla="*/ 62492093 w 4"/>
              <a:gd name="T3" fmla="*/ 0 h 7"/>
              <a:gd name="T4" fmla="*/ 6249209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62492093 w 4"/>
              <a:gd name="T15" fmla="*/ 2147483647 h 7"/>
              <a:gd name="T16" fmla="*/ 62492093 w 4"/>
              <a:gd name="T17" fmla="*/ 2147483647 h 7"/>
              <a:gd name="T18" fmla="*/ 124984185 w 4"/>
              <a:gd name="T19" fmla="*/ 2147483647 h 7"/>
              <a:gd name="T20" fmla="*/ 124984185 w 4"/>
              <a:gd name="T21" fmla="*/ 2147483647 h 7"/>
              <a:gd name="T22" fmla="*/ 187318768 w 4"/>
              <a:gd name="T23" fmla="*/ 2147483647 h 7"/>
              <a:gd name="T24" fmla="*/ 249810464 w 4"/>
              <a:gd name="T25" fmla="*/ 2147483647 h 7"/>
              <a:gd name="T26" fmla="*/ 187318768 w 4"/>
              <a:gd name="T27" fmla="*/ 2147483647 h 7"/>
              <a:gd name="T28" fmla="*/ 124984185 w 4"/>
              <a:gd name="T29" fmla="*/ 1492755279 h 7"/>
              <a:gd name="T30" fmla="*/ 124984185 w 4"/>
              <a:gd name="T31" fmla="*/ 0 h 7"/>
              <a:gd name="T32" fmla="*/ 124984185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9" name="Freeform 133"/>
          <p:cNvSpPr>
            <a:spLocks/>
          </p:cNvSpPr>
          <p:nvPr/>
        </p:nvSpPr>
        <p:spPr bwMode="gray">
          <a:xfrm>
            <a:off x="738505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0" name="Freeform 134"/>
          <p:cNvSpPr>
            <a:spLocks/>
          </p:cNvSpPr>
          <p:nvPr/>
        </p:nvSpPr>
        <p:spPr bwMode="gray">
          <a:xfrm>
            <a:off x="7391400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76814362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76814362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1" name="Freeform 135"/>
          <p:cNvSpPr>
            <a:spLocks/>
          </p:cNvSpPr>
          <p:nvPr/>
        </p:nvSpPr>
        <p:spPr bwMode="gray">
          <a:xfrm>
            <a:off x="7399338" y="4115345"/>
            <a:ext cx="3175" cy="6350"/>
          </a:xfrm>
          <a:custGeom>
            <a:avLst/>
            <a:gdLst>
              <a:gd name="T0" fmla="*/ 444667746 w 6"/>
              <a:gd name="T1" fmla="*/ 0 h 7"/>
              <a:gd name="T2" fmla="*/ 296258192 w 6"/>
              <a:gd name="T3" fmla="*/ 0 h 7"/>
              <a:gd name="T4" fmla="*/ 148129096 w 6"/>
              <a:gd name="T5" fmla="*/ 1492755279 h 7"/>
              <a:gd name="T6" fmla="*/ 0 w 6"/>
              <a:gd name="T7" fmla="*/ 2147483647 h 7"/>
              <a:gd name="T8" fmla="*/ 0 w 6"/>
              <a:gd name="T9" fmla="*/ 2147483647 h 7"/>
              <a:gd name="T10" fmla="*/ 0 w 6"/>
              <a:gd name="T11" fmla="*/ 2147483647 h 7"/>
              <a:gd name="T12" fmla="*/ 0 w 6"/>
              <a:gd name="T13" fmla="*/ 2147483647 h 7"/>
              <a:gd name="T14" fmla="*/ 148129096 w 6"/>
              <a:gd name="T15" fmla="*/ 2147483647 h 7"/>
              <a:gd name="T16" fmla="*/ 296258192 w 6"/>
              <a:gd name="T17" fmla="*/ 2147483647 h 7"/>
              <a:gd name="T18" fmla="*/ 444667746 w 6"/>
              <a:gd name="T19" fmla="*/ 2147483647 h 7"/>
              <a:gd name="T20" fmla="*/ 444667746 w 6"/>
              <a:gd name="T21" fmla="*/ 2147483647 h 7"/>
              <a:gd name="T22" fmla="*/ 592796842 w 6"/>
              <a:gd name="T23" fmla="*/ 2147483647 h 7"/>
              <a:gd name="T24" fmla="*/ 889055033 w 6"/>
              <a:gd name="T25" fmla="*/ 2147483647 h 7"/>
              <a:gd name="T26" fmla="*/ 592796842 w 6"/>
              <a:gd name="T27" fmla="*/ 2147483647 h 7"/>
              <a:gd name="T28" fmla="*/ 444667746 w 6"/>
              <a:gd name="T29" fmla="*/ 1492755279 h 7"/>
              <a:gd name="T30" fmla="*/ 444667746 w 6"/>
              <a:gd name="T31" fmla="*/ 0 h 7"/>
              <a:gd name="T32" fmla="*/ 444667746 w 6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2" name="Freeform 136"/>
          <p:cNvSpPr>
            <a:spLocks/>
          </p:cNvSpPr>
          <p:nvPr/>
        </p:nvSpPr>
        <p:spPr bwMode="gray">
          <a:xfrm>
            <a:off x="7405688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168799328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1687993283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3" name="Freeform 137"/>
          <p:cNvSpPr>
            <a:spLocks/>
          </p:cNvSpPr>
          <p:nvPr/>
        </p:nvSpPr>
        <p:spPr bwMode="gray">
          <a:xfrm>
            <a:off x="7413625" y="4115345"/>
            <a:ext cx="1588" cy="6350"/>
          </a:xfrm>
          <a:custGeom>
            <a:avLst/>
            <a:gdLst>
              <a:gd name="T0" fmla="*/ 125141546 w 4"/>
              <a:gd name="T1" fmla="*/ 0 h 7"/>
              <a:gd name="T2" fmla="*/ 62570773 w 4"/>
              <a:gd name="T3" fmla="*/ 0 h 7"/>
              <a:gd name="T4" fmla="*/ 6257077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62570773 w 4"/>
              <a:gd name="T15" fmla="*/ 2147483647 h 7"/>
              <a:gd name="T16" fmla="*/ 62570773 w 4"/>
              <a:gd name="T17" fmla="*/ 2147483647 h 7"/>
              <a:gd name="T18" fmla="*/ 125141546 w 4"/>
              <a:gd name="T19" fmla="*/ 2147483647 h 7"/>
              <a:gd name="T20" fmla="*/ 187712319 w 4"/>
              <a:gd name="T21" fmla="*/ 2147483647 h 7"/>
              <a:gd name="T22" fmla="*/ 187712319 w 4"/>
              <a:gd name="T23" fmla="*/ 2147483647 h 7"/>
              <a:gd name="T24" fmla="*/ 250283092 w 4"/>
              <a:gd name="T25" fmla="*/ 2147483647 h 7"/>
              <a:gd name="T26" fmla="*/ 187712319 w 4"/>
              <a:gd name="T27" fmla="*/ 2147483647 h 7"/>
              <a:gd name="T28" fmla="*/ 187712319 w 4"/>
              <a:gd name="T29" fmla="*/ 1492755279 h 7"/>
              <a:gd name="T30" fmla="*/ 187712319 w 4"/>
              <a:gd name="T31" fmla="*/ 0 h 7"/>
              <a:gd name="T32" fmla="*/ 125141546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4" name="Freeform 138"/>
          <p:cNvSpPr>
            <a:spLocks/>
          </p:cNvSpPr>
          <p:nvPr/>
        </p:nvSpPr>
        <p:spPr bwMode="gray">
          <a:xfrm>
            <a:off x="7418388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5" name="Freeform 139"/>
          <p:cNvSpPr>
            <a:spLocks/>
          </p:cNvSpPr>
          <p:nvPr/>
        </p:nvSpPr>
        <p:spPr bwMode="gray">
          <a:xfrm>
            <a:off x="7424738" y="4115345"/>
            <a:ext cx="4762" cy="6350"/>
          </a:xfrm>
          <a:custGeom>
            <a:avLst/>
            <a:gdLst>
              <a:gd name="T0" fmla="*/ 1727960273 w 5"/>
              <a:gd name="T1" fmla="*/ 0 h 7"/>
              <a:gd name="T2" fmla="*/ 1727960273 w 5"/>
              <a:gd name="T3" fmla="*/ 0 h 7"/>
              <a:gd name="T4" fmla="*/ 863526794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3526794 w 5"/>
              <a:gd name="T15" fmla="*/ 2147483647 h 7"/>
              <a:gd name="T16" fmla="*/ 1727960273 w 5"/>
              <a:gd name="T17" fmla="*/ 2147483647 h 7"/>
              <a:gd name="T18" fmla="*/ 1727960273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1727960273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6" name="Freeform 140"/>
          <p:cNvSpPr>
            <a:spLocks/>
          </p:cNvSpPr>
          <p:nvPr/>
        </p:nvSpPr>
        <p:spPr bwMode="gray">
          <a:xfrm>
            <a:off x="743267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7" name="Freeform 141"/>
          <p:cNvSpPr>
            <a:spLocks/>
          </p:cNvSpPr>
          <p:nvPr/>
        </p:nvSpPr>
        <p:spPr bwMode="gray">
          <a:xfrm>
            <a:off x="7440613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512095750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512095750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8" name="Freeform 142"/>
          <p:cNvSpPr>
            <a:spLocks/>
          </p:cNvSpPr>
          <p:nvPr/>
        </p:nvSpPr>
        <p:spPr bwMode="gray">
          <a:xfrm>
            <a:off x="744537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9" name="Freeform 143"/>
          <p:cNvSpPr>
            <a:spLocks/>
          </p:cNvSpPr>
          <p:nvPr/>
        </p:nvSpPr>
        <p:spPr bwMode="gray">
          <a:xfrm>
            <a:off x="7451725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0 h 7"/>
              <a:gd name="T4" fmla="*/ 1688701407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8701407 w 4"/>
              <a:gd name="T15" fmla="*/ 2147483647 h 7"/>
              <a:gd name="T16" fmla="*/ 214748364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0" name="Freeform 144"/>
          <p:cNvSpPr>
            <a:spLocks/>
          </p:cNvSpPr>
          <p:nvPr/>
        </p:nvSpPr>
        <p:spPr bwMode="gray">
          <a:xfrm>
            <a:off x="745966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1" name="Freeform 145"/>
          <p:cNvSpPr>
            <a:spLocks/>
          </p:cNvSpPr>
          <p:nvPr/>
        </p:nvSpPr>
        <p:spPr bwMode="gray">
          <a:xfrm>
            <a:off x="7467600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51209575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512095750 w 5"/>
              <a:gd name="T29" fmla="*/ 1492755279 h 7"/>
              <a:gd name="T30" fmla="*/ 51209575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2" name="Freeform 146"/>
          <p:cNvSpPr>
            <a:spLocks/>
          </p:cNvSpPr>
          <p:nvPr/>
        </p:nvSpPr>
        <p:spPr bwMode="gray">
          <a:xfrm>
            <a:off x="747395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3" name="Freeform 147"/>
          <p:cNvSpPr>
            <a:spLocks/>
          </p:cNvSpPr>
          <p:nvPr/>
        </p:nvSpPr>
        <p:spPr bwMode="gray">
          <a:xfrm>
            <a:off x="7478713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1687993283 w 4"/>
              <a:gd name="T3" fmla="*/ 0 h 7"/>
              <a:gd name="T4" fmla="*/ 168799328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7993283 w 4"/>
              <a:gd name="T15" fmla="*/ 2147483647 h 7"/>
              <a:gd name="T16" fmla="*/ 1687993283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4" name="Freeform 148"/>
          <p:cNvSpPr>
            <a:spLocks/>
          </p:cNvSpPr>
          <p:nvPr/>
        </p:nvSpPr>
        <p:spPr bwMode="gray">
          <a:xfrm>
            <a:off x="7486650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5" name="Freeform 149"/>
          <p:cNvSpPr>
            <a:spLocks/>
          </p:cNvSpPr>
          <p:nvPr/>
        </p:nvSpPr>
        <p:spPr bwMode="gray">
          <a:xfrm>
            <a:off x="7493000" y="4115345"/>
            <a:ext cx="4763" cy="6350"/>
          </a:xfrm>
          <a:custGeom>
            <a:avLst/>
            <a:gdLst>
              <a:gd name="T0" fmla="*/ 1501068182 w 6"/>
              <a:gd name="T1" fmla="*/ 0 h 7"/>
              <a:gd name="T2" fmla="*/ 1000711857 w 6"/>
              <a:gd name="T3" fmla="*/ 0 h 7"/>
              <a:gd name="T4" fmla="*/ 500356325 w 6"/>
              <a:gd name="T5" fmla="*/ 1492755279 h 7"/>
              <a:gd name="T6" fmla="*/ 0 w 6"/>
              <a:gd name="T7" fmla="*/ 2147483647 h 7"/>
              <a:gd name="T8" fmla="*/ 0 w 6"/>
              <a:gd name="T9" fmla="*/ 2147483647 h 7"/>
              <a:gd name="T10" fmla="*/ 0 w 6"/>
              <a:gd name="T11" fmla="*/ 2147483647 h 7"/>
              <a:gd name="T12" fmla="*/ 0 w 6"/>
              <a:gd name="T13" fmla="*/ 2147483647 h 7"/>
              <a:gd name="T14" fmla="*/ 500356325 w 6"/>
              <a:gd name="T15" fmla="*/ 2147483647 h 7"/>
              <a:gd name="T16" fmla="*/ 1000711857 w 6"/>
              <a:gd name="T17" fmla="*/ 2147483647 h 7"/>
              <a:gd name="T18" fmla="*/ 1501068182 w 6"/>
              <a:gd name="T19" fmla="*/ 2147483647 h 7"/>
              <a:gd name="T20" fmla="*/ 1501068182 w 6"/>
              <a:gd name="T21" fmla="*/ 2147483647 h 7"/>
              <a:gd name="T22" fmla="*/ 2000794204 w 6"/>
              <a:gd name="T23" fmla="*/ 2147483647 h 7"/>
              <a:gd name="T24" fmla="*/ 2147483647 w 6"/>
              <a:gd name="T25" fmla="*/ 2147483647 h 7"/>
              <a:gd name="T26" fmla="*/ 2000794204 w 6"/>
              <a:gd name="T27" fmla="*/ 2147483647 h 7"/>
              <a:gd name="T28" fmla="*/ 1501068182 w 6"/>
              <a:gd name="T29" fmla="*/ 1492755279 h 7"/>
              <a:gd name="T30" fmla="*/ 1501068182 w 6"/>
              <a:gd name="T31" fmla="*/ 0 h 7"/>
              <a:gd name="T32" fmla="*/ 1501068182 w 6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6" name="Freeform 150"/>
          <p:cNvSpPr>
            <a:spLocks/>
          </p:cNvSpPr>
          <p:nvPr/>
        </p:nvSpPr>
        <p:spPr bwMode="gray">
          <a:xfrm>
            <a:off x="7499350" y="4115345"/>
            <a:ext cx="4763" cy="6350"/>
          </a:xfrm>
          <a:custGeom>
            <a:avLst/>
            <a:gdLst>
              <a:gd name="T0" fmla="*/ 1728686078 w 5"/>
              <a:gd name="T1" fmla="*/ 0 h 7"/>
              <a:gd name="T2" fmla="*/ 1728686078 w 5"/>
              <a:gd name="T3" fmla="*/ 0 h 7"/>
              <a:gd name="T4" fmla="*/ 864796953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4796953 w 5"/>
              <a:gd name="T15" fmla="*/ 2147483647 h 7"/>
              <a:gd name="T16" fmla="*/ 1728686078 w 5"/>
              <a:gd name="T17" fmla="*/ 2147483647 h 7"/>
              <a:gd name="T18" fmla="*/ 1728686078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1728686078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7" name="Freeform 151"/>
          <p:cNvSpPr>
            <a:spLocks/>
          </p:cNvSpPr>
          <p:nvPr/>
        </p:nvSpPr>
        <p:spPr bwMode="gray">
          <a:xfrm>
            <a:off x="7507288" y="4115345"/>
            <a:ext cx="1587" cy="6350"/>
          </a:xfrm>
          <a:custGeom>
            <a:avLst/>
            <a:gdLst>
              <a:gd name="T0" fmla="*/ 124984185 w 4"/>
              <a:gd name="T1" fmla="*/ 0 h 7"/>
              <a:gd name="T2" fmla="*/ 62492093 w 4"/>
              <a:gd name="T3" fmla="*/ 0 h 7"/>
              <a:gd name="T4" fmla="*/ 6249209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62492093 w 4"/>
              <a:gd name="T15" fmla="*/ 2147483647 h 7"/>
              <a:gd name="T16" fmla="*/ 62492093 w 4"/>
              <a:gd name="T17" fmla="*/ 2147483647 h 7"/>
              <a:gd name="T18" fmla="*/ 124984185 w 4"/>
              <a:gd name="T19" fmla="*/ 2147483647 h 7"/>
              <a:gd name="T20" fmla="*/ 187318768 w 4"/>
              <a:gd name="T21" fmla="*/ 2147483647 h 7"/>
              <a:gd name="T22" fmla="*/ 187318768 w 4"/>
              <a:gd name="T23" fmla="*/ 2147483647 h 7"/>
              <a:gd name="T24" fmla="*/ 249810464 w 4"/>
              <a:gd name="T25" fmla="*/ 2147483647 h 7"/>
              <a:gd name="T26" fmla="*/ 187318768 w 4"/>
              <a:gd name="T27" fmla="*/ 2147483647 h 7"/>
              <a:gd name="T28" fmla="*/ 187318768 w 4"/>
              <a:gd name="T29" fmla="*/ 1492755279 h 7"/>
              <a:gd name="T30" fmla="*/ 187318768 w 4"/>
              <a:gd name="T31" fmla="*/ 0 h 7"/>
              <a:gd name="T32" fmla="*/ 124984185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8" name="Freeform 152"/>
          <p:cNvSpPr>
            <a:spLocks/>
          </p:cNvSpPr>
          <p:nvPr/>
        </p:nvSpPr>
        <p:spPr bwMode="gray">
          <a:xfrm>
            <a:off x="7513638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9" name="Freeform 153"/>
          <p:cNvSpPr>
            <a:spLocks/>
          </p:cNvSpPr>
          <p:nvPr/>
        </p:nvSpPr>
        <p:spPr bwMode="gray">
          <a:xfrm>
            <a:off x="751998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0" name="Freeform 154"/>
          <p:cNvSpPr>
            <a:spLocks/>
          </p:cNvSpPr>
          <p:nvPr/>
        </p:nvSpPr>
        <p:spPr bwMode="gray">
          <a:xfrm>
            <a:off x="7526338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0 h 7"/>
              <a:gd name="T4" fmla="*/ 168799328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7993283 w 4"/>
              <a:gd name="T15" fmla="*/ 2147483647 h 7"/>
              <a:gd name="T16" fmla="*/ 214748364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1" name="Freeform 155"/>
          <p:cNvSpPr>
            <a:spLocks/>
          </p:cNvSpPr>
          <p:nvPr/>
        </p:nvSpPr>
        <p:spPr bwMode="gray">
          <a:xfrm>
            <a:off x="7534275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512095750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512095750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2" name="Freeform 156"/>
          <p:cNvSpPr>
            <a:spLocks/>
          </p:cNvSpPr>
          <p:nvPr/>
        </p:nvSpPr>
        <p:spPr bwMode="gray">
          <a:xfrm>
            <a:off x="754062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3" name="Freeform 157"/>
          <p:cNvSpPr>
            <a:spLocks/>
          </p:cNvSpPr>
          <p:nvPr/>
        </p:nvSpPr>
        <p:spPr bwMode="gray">
          <a:xfrm>
            <a:off x="754697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4" name="Freeform 158"/>
          <p:cNvSpPr>
            <a:spLocks/>
          </p:cNvSpPr>
          <p:nvPr/>
        </p:nvSpPr>
        <p:spPr bwMode="gray">
          <a:xfrm>
            <a:off x="755332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5" name="Freeform 159"/>
          <p:cNvSpPr>
            <a:spLocks/>
          </p:cNvSpPr>
          <p:nvPr/>
        </p:nvSpPr>
        <p:spPr bwMode="gray">
          <a:xfrm>
            <a:off x="7561263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51209575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512095750 w 5"/>
              <a:gd name="T29" fmla="*/ 1492755279 h 7"/>
              <a:gd name="T30" fmla="*/ 51209575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6" name="Freeform 160"/>
          <p:cNvSpPr>
            <a:spLocks/>
          </p:cNvSpPr>
          <p:nvPr/>
        </p:nvSpPr>
        <p:spPr bwMode="gray">
          <a:xfrm>
            <a:off x="7567613" y="4115345"/>
            <a:ext cx="4762" cy="6350"/>
          </a:xfrm>
          <a:custGeom>
            <a:avLst/>
            <a:gdLst>
              <a:gd name="T0" fmla="*/ 2147483647 w 5"/>
              <a:gd name="T1" fmla="*/ 0 h 7"/>
              <a:gd name="T2" fmla="*/ 1727960273 w 5"/>
              <a:gd name="T3" fmla="*/ 0 h 7"/>
              <a:gd name="T4" fmla="*/ 863526794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3526794 w 5"/>
              <a:gd name="T15" fmla="*/ 2147483647 h 7"/>
              <a:gd name="T16" fmla="*/ 1727960273 w 5"/>
              <a:gd name="T17" fmla="*/ 2147483647 h 7"/>
              <a:gd name="T18" fmla="*/ 2147483647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2147483647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7" name="Freeform 161"/>
          <p:cNvSpPr>
            <a:spLocks/>
          </p:cNvSpPr>
          <p:nvPr/>
        </p:nvSpPr>
        <p:spPr bwMode="gray">
          <a:xfrm>
            <a:off x="757396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8" name="Freeform 162"/>
          <p:cNvSpPr>
            <a:spLocks/>
          </p:cNvSpPr>
          <p:nvPr/>
        </p:nvSpPr>
        <p:spPr bwMode="gray">
          <a:xfrm>
            <a:off x="7580313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9" name="Freeform 163"/>
          <p:cNvSpPr>
            <a:spLocks/>
          </p:cNvSpPr>
          <p:nvPr/>
        </p:nvSpPr>
        <p:spPr bwMode="gray">
          <a:xfrm>
            <a:off x="7588250" y="4115345"/>
            <a:ext cx="3175" cy="6350"/>
          </a:xfrm>
          <a:custGeom>
            <a:avLst/>
            <a:gdLst>
              <a:gd name="T0" fmla="*/ 1500123206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500123206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500123206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0" name="Freeform 164"/>
          <p:cNvSpPr>
            <a:spLocks/>
          </p:cNvSpPr>
          <p:nvPr/>
        </p:nvSpPr>
        <p:spPr bwMode="gray">
          <a:xfrm>
            <a:off x="7594600" y="4115345"/>
            <a:ext cx="4763" cy="6350"/>
          </a:xfrm>
          <a:custGeom>
            <a:avLst/>
            <a:gdLst>
              <a:gd name="T0" fmla="*/ 1728686078 w 5"/>
              <a:gd name="T1" fmla="*/ 0 h 7"/>
              <a:gd name="T2" fmla="*/ 1728686078 w 5"/>
              <a:gd name="T3" fmla="*/ 0 h 7"/>
              <a:gd name="T4" fmla="*/ 864796953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4796953 w 5"/>
              <a:gd name="T15" fmla="*/ 2147483647 h 7"/>
              <a:gd name="T16" fmla="*/ 1728686078 w 5"/>
              <a:gd name="T17" fmla="*/ 2147483647 h 7"/>
              <a:gd name="T18" fmla="*/ 1728686078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1728686078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1" name="Freeform 165"/>
          <p:cNvSpPr>
            <a:spLocks/>
          </p:cNvSpPr>
          <p:nvPr/>
        </p:nvSpPr>
        <p:spPr bwMode="gray">
          <a:xfrm>
            <a:off x="7602538" y="4115345"/>
            <a:ext cx="1587" cy="6350"/>
          </a:xfrm>
          <a:custGeom>
            <a:avLst/>
            <a:gdLst>
              <a:gd name="T0" fmla="*/ 124984185 w 4"/>
              <a:gd name="T1" fmla="*/ 0 h 7"/>
              <a:gd name="T2" fmla="*/ 62492093 w 4"/>
              <a:gd name="T3" fmla="*/ 0 h 7"/>
              <a:gd name="T4" fmla="*/ 6249209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62492093 w 4"/>
              <a:gd name="T15" fmla="*/ 2147483647 h 7"/>
              <a:gd name="T16" fmla="*/ 62492093 w 4"/>
              <a:gd name="T17" fmla="*/ 2147483647 h 7"/>
              <a:gd name="T18" fmla="*/ 124984185 w 4"/>
              <a:gd name="T19" fmla="*/ 2147483647 h 7"/>
              <a:gd name="T20" fmla="*/ 187318768 w 4"/>
              <a:gd name="T21" fmla="*/ 2147483647 h 7"/>
              <a:gd name="T22" fmla="*/ 187318768 w 4"/>
              <a:gd name="T23" fmla="*/ 2147483647 h 7"/>
              <a:gd name="T24" fmla="*/ 249810464 w 4"/>
              <a:gd name="T25" fmla="*/ 2147483647 h 7"/>
              <a:gd name="T26" fmla="*/ 187318768 w 4"/>
              <a:gd name="T27" fmla="*/ 2147483647 h 7"/>
              <a:gd name="T28" fmla="*/ 187318768 w 4"/>
              <a:gd name="T29" fmla="*/ 1492755279 h 7"/>
              <a:gd name="T30" fmla="*/ 187318768 w 4"/>
              <a:gd name="T31" fmla="*/ 0 h 7"/>
              <a:gd name="T32" fmla="*/ 124984185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2" name="Freeform 166"/>
          <p:cNvSpPr>
            <a:spLocks/>
          </p:cNvSpPr>
          <p:nvPr/>
        </p:nvSpPr>
        <p:spPr bwMode="gray">
          <a:xfrm>
            <a:off x="7607300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3" name="Freeform 167"/>
          <p:cNvSpPr>
            <a:spLocks/>
          </p:cNvSpPr>
          <p:nvPr/>
        </p:nvSpPr>
        <p:spPr bwMode="gray">
          <a:xfrm>
            <a:off x="7613650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0 h 7"/>
              <a:gd name="T4" fmla="*/ 1688701407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8701407 w 4"/>
              <a:gd name="T15" fmla="*/ 2147483647 h 7"/>
              <a:gd name="T16" fmla="*/ 214748364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4" name="Freeform 168"/>
          <p:cNvSpPr>
            <a:spLocks/>
          </p:cNvSpPr>
          <p:nvPr/>
        </p:nvSpPr>
        <p:spPr bwMode="gray">
          <a:xfrm>
            <a:off x="762158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5" name="Freeform 169"/>
          <p:cNvSpPr>
            <a:spLocks/>
          </p:cNvSpPr>
          <p:nvPr/>
        </p:nvSpPr>
        <p:spPr bwMode="gray">
          <a:xfrm>
            <a:off x="7629525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512095750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512095750 w 5"/>
              <a:gd name="T17" fmla="*/ 2147483647 h 7"/>
              <a:gd name="T18" fmla="*/ 768143625 w 5"/>
              <a:gd name="T19" fmla="*/ 2147483647 h 7"/>
              <a:gd name="T20" fmla="*/ 768143625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6" name="Freeform 170"/>
          <p:cNvSpPr>
            <a:spLocks/>
          </p:cNvSpPr>
          <p:nvPr/>
        </p:nvSpPr>
        <p:spPr bwMode="gray">
          <a:xfrm>
            <a:off x="7635875" y="4115345"/>
            <a:ext cx="1588" cy="6350"/>
          </a:xfrm>
          <a:custGeom>
            <a:avLst/>
            <a:gdLst>
              <a:gd name="T0" fmla="*/ 125141546 w 4"/>
              <a:gd name="T1" fmla="*/ 0 h 7"/>
              <a:gd name="T2" fmla="*/ 6257077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62570773 w 4"/>
              <a:gd name="T17" fmla="*/ 2147483647 h 7"/>
              <a:gd name="T18" fmla="*/ 125141546 w 4"/>
              <a:gd name="T19" fmla="*/ 2147483647 h 7"/>
              <a:gd name="T20" fmla="*/ 125141546 w 4"/>
              <a:gd name="T21" fmla="*/ 2147483647 h 7"/>
              <a:gd name="T22" fmla="*/ 187712319 w 4"/>
              <a:gd name="T23" fmla="*/ 2147483647 h 7"/>
              <a:gd name="T24" fmla="*/ 250283092 w 4"/>
              <a:gd name="T25" fmla="*/ 2147483647 h 7"/>
              <a:gd name="T26" fmla="*/ 187712319 w 4"/>
              <a:gd name="T27" fmla="*/ 2147483647 h 7"/>
              <a:gd name="T28" fmla="*/ 125141546 w 4"/>
              <a:gd name="T29" fmla="*/ 1492755279 h 7"/>
              <a:gd name="T30" fmla="*/ 125141546 w 4"/>
              <a:gd name="T31" fmla="*/ 0 h 7"/>
              <a:gd name="T32" fmla="*/ 125141546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7" name="Freeform 171"/>
          <p:cNvSpPr>
            <a:spLocks/>
          </p:cNvSpPr>
          <p:nvPr/>
        </p:nvSpPr>
        <p:spPr bwMode="gray">
          <a:xfrm>
            <a:off x="7640638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1687993283 w 4"/>
              <a:gd name="T3" fmla="*/ 0 h 7"/>
              <a:gd name="T4" fmla="*/ 168799328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7993283 w 4"/>
              <a:gd name="T15" fmla="*/ 2147483647 h 7"/>
              <a:gd name="T16" fmla="*/ 1687993283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8" name="Freeform 172"/>
          <p:cNvSpPr>
            <a:spLocks/>
          </p:cNvSpPr>
          <p:nvPr/>
        </p:nvSpPr>
        <p:spPr bwMode="gray">
          <a:xfrm>
            <a:off x="764857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9" name="Freeform 173"/>
          <p:cNvSpPr>
            <a:spLocks/>
          </p:cNvSpPr>
          <p:nvPr/>
        </p:nvSpPr>
        <p:spPr bwMode="gray">
          <a:xfrm>
            <a:off x="7656513" y="4115345"/>
            <a:ext cx="1587" cy="6350"/>
          </a:xfrm>
          <a:custGeom>
            <a:avLst/>
            <a:gdLst>
              <a:gd name="T0" fmla="*/ 124984185 w 4"/>
              <a:gd name="T1" fmla="*/ 0 h 7"/>
              <a:gd name="T2" fmla="*/ 6249209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62492093 w 4"/>
              <a:gd name="T17" fmla="*/ 2147483647 h 7"/>
              <a:gd name="T18" fmla="*/ 124984185 w 4"/>
              <a:gd name="T19" fmla="*/ 2147483647 h 7"/>
              <a:gd name="T20" fmla="*/ 124984185 w 4"/>
              <a:gd name="T21" fmla="*/ 2147483647 h 7"/>
              <a:gd name="T22" fmla="*/ 249810464 w 4"/>
              <a:gd name="T23" fmla="*/ 2147483647 h 7"/>
              <a:gd name="T24" fmla="*/ 249810464 w 4"/>
              <a:gd name="T25" fmla="*/ 2147483647 h 7"/>
              <a:gd name="T26" fmla="*/ 249810464 w 4"/>
              <a:gd name="T27" fmla="*/ 2147483647 h 7"/>
              <a:gd name="T28" fmla="*/ 124984185 w 4"/>
              <a:gd name="T29" fmla="*/ 1492755279 h 7"/>
              <a:gd name="T30" fmla="*/ 124984185 w 4"/>
              <a:gd name="T31" fmla="*/ 0 h 7"/>
              <a:gd name="T32" fmla="*/ 124984185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4" y="5"/>
                </a:lnTo>
                <a:lnTo>
                  <a:pt x="4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0" name="Freeform 174"/>
          <p:cNvSpPr>
            <a:spLocks/>
          </p:cNvSpPr>
          <p:nvPr/>
        </p:nvSpPr>
        <p:spPr bwMode="gray">
          <a:xfrm>
            <a:off x="7661275" y="4115345"/>
            <a:ext cx="4763" cy="6350"/>
          </a:xfrm>
          <a:custGeom>
            <a:avLst/>
            <a:gdLst>
              <a:gd name="T0" fmla="*/ 2147483647 w 5"/>
              <a:gd name="T1" fmla="*/ 0 h 7"/>
              <a:gd name="T2" fmla="*/ 1728686078 w 5"/>
              <a:gd name="T3" fmla="*/ 0 h 7"/>
              <a:gd name="T4" fmla="*/ 864796953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4796953 w 5"/>
              <a:gd name="T15" fmla="*/ 2147483647 h 7"/>
              <a:gd name="T16" fmla="*/ 1728686078 w 5"/>
              <a:gd name="T17" fmla="*/ 2147483647 h 7"/>
              <a:gd name="T18" fmla="*/ 2147483647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2147483647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1" name="Freeform 175"/>
          <p:cNvSpPr>
            <a:spLocks/>
          </p:cNvSpPr>
          <p:nvPr/>
        </p:nvSpPr>
        <p:spPr bwMode="gray">
          <a:xfrm>
            <a:off x="7667625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1688701407 w 4"/>
              <a:gd name="T3" fmla="*/ 0 h 7"/>
              <a:gd name="T4" fmla="*/ 1688701407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8701407 w 4"/>
              <a:gd name="T15" fmla="*/ 2147483647 h 7"/>
              <a:gd name="T16" fmla="*/ 168870140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2" name="Freeform 176"/>
          <p:cNvSpPr>
            <a:spLocks/>
          </p:cNvSpPr>
          <p:nvPr/>
        </p:nvSpPr>
        <p:spPr bwMode="gray">
          <a:xfrm>
            <a:off x="7675563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3" name="Freeform 177"/>
          <p:cNvSpPr>
            <a:spLocks/>
          </p:cNvSpPr>
          <p:nvPr/>
        </p:nvSpPr>
        <p:spPr bwMode="gray">
          <a:xfrm>
            <a:off x="768191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4" name="Freeform 178"/>
          <p:cNvSpPr>
            <a:spLocks/>
          </p:cNvSpPr>
          <p:nvPr/>
        </p:nvSpPr>
        <p:spPr bwMode="gray">
          <a:xfrm>
            <a:off x="7688263" y="4115345"/>
            <a:ext cx="4762" cy="6350"/>
          </a:xfrm>
          <a:custGeom>
            <a:avLst/>
            <a:gdLst>
              <a:gd name="T0" fmla="*/ 1727960273 w 5"/>
              <a:gd name="T1" fmla="*/ 0 h 7"/>
              <a:gd name="T2" fmla="*/ 1727960273 w 5"/>
              <a:gd name="T3" fmla="*/ 0 h 7"/>
              <a:gd name="T4" fmla="*/ 863526794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3526794 w 5"/>
              <a:gd name="T15" fmla="*/ 2147483647 h 7"/>
              <a:gd name="T16" fmla="*/ 1727960273 w 5"/>
              <a:gd name="T17" fmla="*/ 2147483647 h 7"/>
              <a:gd name="T18" fmla="*/ 1727960273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1727960273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5" name="Freeform 179"/>
          <p:cNvSpPr>
            <a:spLocks/>
          </p:cNvSpPr>
          <p:nvPr/>
        </p:nvSpPr>
        <p:spPr bwMode="gray">
          <a:xfrm>
            <a:off x="769620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6" name="Freeform 180"/>
          <p:cNvSpPr>
            <a:spLocks/>
          </p:cNvSpPr>
          <p:nvPr/>
        </p:nvSpPr>
        <p:spPr bwMode="gray">
          <a:xfrm>
            <a:off x="7702550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7" name="Freeform 181"/>
          <p:cNvSpPr>
            <a:spLocks/>
          </p:cNvSpPr>
          <p:nvPr/>
        </p:nvSpPr>
        <p:spPr bwMode="gray">
          <a:xfrm>
            <a:off x="770890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8" name="Freeform 182"/>
          <p:cNvSpPr>
            <a:spLocks/>
          </p:cNvSpPr>
          <p:nvPr/>
        </p:nvSpPr>
        <p:spPr bwMode="gray">
          <a:xfrm>
            <a:off x="7715250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0 h 7"/>
              <a:gd name="T4" fmla="*/ 1688701407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8701407 w 4"/>
              <a:gd name="T15" fmla="*/ 2147483647 h 7"/>
              <a:gd name="T16" fmla="*/ 214748364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9" name="Freeform 183"/>
          <p:cNvSpPr>
            <a:spLocks/>
          </p:cNvSpPr>
          <p:nvPr/>
        </p:nvSpPr>
        <p:spPr bwMode="gray">
          <a:xfrm>
            <a:off x="7723188" y="4115345"/>
            <a:ext cx="3175" cy="6350"/>
          </a:xfrm>
          <a:custGeom>
            <a:avLst/>
            <a:gdLst>
              <a:gd name="T0" fmla="*/ 1500123206 w 4"/>
              <a:gd name="T1" fmla="*/ 0 h 7"/>
              <a:gd name="T2" fmla="*/ 1000502031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1000502031 w 4"/>
              <a:gd name="T17" fmla="*/ 2147483647 h 7"/>
              <a:gd name="T18" fmla="*/ 1500123206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500123206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3" y="0"/>
                </a:move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0" name="Freeform 184"/>
          <p:cNvSpPr>
            <a:spLocks/>
          </p:cNvSpPr>
          <p:nvPr/>
        </p:nvSpPr>
        <p:spPr bwMode="gray">
          <a:xfrm>
            <a:off x="7731125" y="4115345"/>
            <a:ext cx="1588" cy="6350"/>
          </a:xfrm>
          <a:custGeom>
            <a:avLst/>
            <a:gdLst>
              <a:gd name="T0" fmla="*/ 125141546 w 4"/>
              <a:gd name="T1" fmla="*/ 0 h 7"/>
              <a:gd name="T2" fmla="*/ 6257077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62570773 w 4"/>
              <a:gd name="T17" fmla="*/ 2147483647 h 7"/>
              <a:gd name="T18" fmla="*/ 125141546 w 4"/>
              <a:gd name="T19" fmla="*/ 2147483647 h 7"/>
              <a:gd name="T20" fmla="*/ 125141546 w 4"/>
              <a:gd name="T21" fmla="*/ 2147483647 h 7"/>
              <a:gd name="T22" fmla="*/ 187712319 w 4"/>
              <a:gd name="T23" fmla="*/ 2147483647 h 7"/>
              <a:gd name="T24" fmla="*/ 250283092 w 4"/>
              <a:gd name="T25" fmla="*/ 2147483647 h 7"/>
              <a:gd name="T26" fmla="*/ 187712319 w 4"/>
              <a:gd name="T27" fmla="*/ 2147483647 h 7"/>
              <a:gd name="T28" fmla="*/ 125141546 w 4"/>
              <a:gd name="T29" fmla="*/ 1492755279 h 7"/>
              <a:gd name="T30" fmla="*/ 125141546 w 4"/>
              <a:gd name="T31" fmla="*/ 0 h 7"/>
              <a:gd name="T32" fmla="*/ 125141546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1" name="Freeform 185"/>
          <p:cNvSpPr>
            <a:spLocks/>
          </p:cNvSpPr>
          <p:nvPr/>
        </p:nvSpPr>
        <p:spPr bwMode="gray">
          <a:xfrm>
            <a:off x="773588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2" name="Freeform 186"/>
          <p:cNvSpPr>
            <a:spLocks/>
          </p:cNvSpPr>
          <p:nvPr/>
        </p:nvSpPr>
        <p:spPr bwMode="gray">
          <a:xfrm>
            <a:off x="774223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3" name="Freeform 187"/>
          <p:cNvSpPr>
            <a:spLocks/>
          </p:cNvSpPr>
          <p:nvPr/>
        </p:nvSpPr>
        <p:spPr bwMode="gray">
          <a:xfrm>
            <a:off x="7750175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512095750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512095750 w 5"/>
              <a:gd name="T17" fmla="*/ 2147483647 h 7"/>
              <a:gd name="T18" fmla="*/ 512095750 w 5"/>
              <a:gd name="T19" fmla="*/ 2147483647 h 7"/>
              <a:gd name="T20" fmla="*/ 768143625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5" y="5"/>
                </a:lnTo>
                <a:lnTo>
                  <a:pt x="5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4" name="Freeform 188"/>
          <p:cNvSpPr>
            <a:spLocks/>
          </p:cNvSpPr>
          <p:nvPr/>
        </p:nvSpPr>
        <p:spPr bwMode="gray">
          <a:xfrm>
            <a:off x="7756525" y="4115345"/>
            <a:ext cx="4763" cy="6350"/>
          </a:xfrm>
          <a:custGeom>
            <a:avLst/>
            <a:gdLst>
              <a:gd name="T0" fmla="*/ 2147483647 w 5"/>
              <a:gd name="T1" fmla="*/ 0 h 7"/>
              <a:gd name="T2" fmla="*/ 1728686078 w 5"/>
              <a:gd name="T3" fmla="*/ 0 h 7"/>
              <a:gd name="T4" fmla="*/ 864796953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4796953 w 5"/>
              <a:gd name="T15" fmla="*/ 2147483647 h 7"/>
              <a:gd name="T16" fmla="*/ 1728686078 w 5"/>
              <a:gd name="T17" fmla="*/ 2147483647 h 7"/>
              <a:gd name="T18" fmla="*/ 2147483647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2147483647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5" name="Freeform 189"/>
          <p:cNvSpPr>
            <a:spLocks/>
          </p:cNvSpPr>
          <p:nvPr/>
        </p:nvSpPr>
        <p:spPr bwMode="gray">
          <a:xfrm>
            <a:off x="776287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6" name="Freeform 190"/>
          <p:cNvSpPr>
            <a:spLocks/>
          </p:cNvSpPr>
          <p:nvPr/>
        </p:nvSpPr>
        <p:spPr bwMode="gray">
          <a:xfrm>
            <a:off x="7769225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7" name="Freeform 191"/>
          <p:cNvSpPr>
            <a:spLocks/>
          </p:cNvSpPr>
          <p:nvPr/>
        </p:nvSpPr>
        <p:spPr bwMode="gray">
          <a:xfrm>
            <a:off x="777716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8" name="Freeform 192"/>
          <p:cNvSpPr>
            <a:spLocks/>
          </p:cNvSpPr>
          <p:nvPr/>
        </p:nvSpPr>
        <p:spPr bwMode="gray">
          <a:xfrm>
            <a:off x="7783513" y="4115345"/>
            <a:ext cx="4762" cy="6350"/>
          </a:xfrm>
          <a:custGeom>
            <a:avLst/>
            <a:gdLst>
              <a:gd name="T0" fmla="*/ 1727960273 w 5"/>
              <a:gd name="T1" fmla="*/ 0 h 7"/>
              <a:gd name="T2" fmla="*/ 1727960273 w 5"/>
              <a:gd name="T3" fmla="*/ 0 h 7"/>
              <a:gd name="T4" fmla="*/ 863526794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3526794 w 5"/>
              <a:gd name="T15" fmla="*/ 2147483647 h 7"/>
              <a:gd name="T16" fmla="*/ 1727960273 w 5"/>
              <a:gd name="T17" fmla="*/ 2147483647 h 7"/>
              <a:gd name="T18" fmla="*/ 1727960273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1727960273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9" name="Freeform 193"/>
          <p:cNvSpPr>
            <a:spLocks/>
          </p:cNvSpPr>
          <p:nvPr/>
        </p:nvSpPr>
        <p:spPr bwMode="gray">
          <a:xfrm>
            <a:off x="7791450" y="4115345"/>
            <a:ext cx="1588" cy="6350"/>
          </a:xfrm>
          <a:custGeom>
            <a:avLst/>
            <a:gdLst>
              <a:gd name="T0" fmla="*/ 296725211 w 3"/>
              <a:gd name="T1" fmla="*/ 0 h 7"/>
              <a:gd name="T2" fmla="*/ 148222332 w 3"/>
              <a:gd name="T3" fmla="*/ 0 h 7"/>
              <a:gd name="T4" fmla="*/ 0 w 3"/>
              <a:gd name="T5" fmla="*/ 1492755279 h 7"/>
              <a:gd name="T6" fmla="*/ 0 w 3"/>
              <a:gd name="T7" fmla="*/ 2147483647 h 7"/>
              <a:gd name="T8" fmla="*/ 0 w 3"/>
              <a:gd name="T9" fmla="*/ 2147483647 h 7"/>
              <a:gd name="T10" fmla="*/ 0 w 3"/>
              <a:gd name="T11" fmla="*/ 2147483647 h 7"/>
              <a:gd name="T12" fmla="*/ 0 w 3"/>
              <a:gd name="T13" fmla="*/ 2147483647 h 7"/>
              <a:gd name="T14" fmla="*/ 0 w 3"/>
              <a:gd name="T15" fmla="*/ 2147483647 h 7"/>
              <a:gd name="T16" fmla="*/ 148222332 w 3"/>
              <a:gd name="T17" fmla="*/ 2147483647 h 7"/>
              <a:gd name="T18" fmla="*/ 296725211 w 3"/>
              <a:gd name="T19" fmla="*/ 2147483647 h 7"/>
              <a:gd name="T20" fmla="*/ 296725211 w 3"/>
              <a:gd name="T21" fmla="*/ 2147483647 h 7"/>
              <a:gd name="T22" fmla="*/ 444947543 w 3"/>
              <a:gd name="T23" fmla="*/ 2147483647 h 7"/>
              <a:gd name="T24" fmla="*/ 444947543 w 3"/>
              <a:gd name="T25" fmla="*/ 2147483647 h 7"/>
              <a:gd name="T26" fmla="*/ 444947543 w 3"/>
              <a:gd name="T27" fmla="*/ 2147483647 h 7"/>
              <a:gd name="T28" fmla="*/ 296725211 w 3"/>
              <a:gd name="T29" fmla="*/ 1492755279 h 7"/>
              <a:gd name="T30" fmla="*/ 296725211 w 3"/>
              <a:gd name="T31" fmla="*/ 0 h 7"/>
              <a:gd name="T32" fmla="*/ 296725211 w 3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90" name="Freeform 194"/>
          <p:cNvSpPr>
            <a:spLocks/>
          </p:cNvSpPr>
          <p:nvPr/>
        </p:nvSpPr>
        <p:spPr bwMode="gray">
          <a:xfrm>
            <a:off x="7796213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91" name="Freeform 195"/>
          <p:cNvSpPr>
            <a:spLocks/>
          </p:cNvSpPr>
          <p:nvPr/>
        </p:nvSpPr>
        <p:spPr bwMode="gray">
          <a:xfrm>
            <a:off x="7802563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1687993283 w 4"/>
              <a:gd name="T3" fmla="*/ 0 h 7"/>
              <a:gd name="T4" fmla="*/ 168799328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7993283 w 4"/>
              <a:gd name="T15" fmla="*/ 2147483647 h 7"/>
              <a:gd name="T16" fmla="*/ 1687993283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92" name="Freeform 196"/>
          <p:cNvSpPr>
            <a:spLocks/>
          </p:cNvSpPr>
          <p:nvPr/>
        </p:nvSpPr>
        <p:spPr bwMode="gray">
          <a:xfrm>
            <a:off x="781050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93" name="Freeform 197"/>
          <p:cNvSpPr>
            <a:spLocks/>
          </p:cNvSpPr>
          <p:nvPr/>
        </p:nvSpPr>
        <p:spPr bwMode="gray">
          <a:xfrm>
            <a:off x="7816850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76814362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76814362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94" name="Freeform 198"/>
          <p:cNvSpPr>
            <a:spLocks/>
          </p:cNvSpPr>
          <p:nvPr/>
        </p:nvSpPr>
        <p:spPr bwMode="gray">
          <a:xfrm>
            <a:off x="7824788" y="4115345"/>
            <a:ext cx="1587" cy="6350"/>
          </a:xfrm>
          <a:custGeom>
            <a:avLst/>
            <a:gdLst>
              <a:gd name="T0" fmla="*/ 124984185 w 4"/>
              <a:gd name="T1" fmla="*/ 0 h 7"/>
              <a:gd name="T2" fmla="*/ 6249209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62492093 w 4"/>
              <a:gd name="T17" fmla="*/ 2147483647 h 7"/>
              <a:gd name="T18" fmla="*/ 124984185 w 4"/>
              <a:gd name="T19" fmla="*/ 2147483647 h 7"/>
              <a:gd name="T20" fmla="*/ 124984185 w 4"/>
              <a:gd name="T21" fmla="*/ 2147483647 h 7"/>
              <a:gd name="T22" fmla="*/ 187318768 w 4"/>
              <a:gd name="T23" fmla="*/ 2147483647 h 7"/>
              <a:gd name="T24" fmla="*/ 249810464 w 4"/>
              <a:gd name="T25" fmla="*/ 2147483647 h 7"/>
              <a:gd name="T26" fmla="*/ 187318768 w 4"/>
              <a:gd name="T27" fmla="*/ 2147483647 h 7"/>
              <a:gd name="T28" fmla="*/ 124984185 w 4"/>
              <a:gd name="T29" fmla="*/ 1492755279 h 7"/>
              <a:gd name="T30" fmla="*/ 124984185 w 4"/>
              <a:gd name="T31" fmla="*/ 0 h 7"/>
              <a:gd name="T32" fmla="*/ 124984185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95" name="Freeform 199"/>
          <p:cNvSpPr>
            <a:spLocks/>
          </p:cNvSpPr>
          <p:nvPr/>
        </p:nvSpPr>
        <p:spPr bwMode="gray">
          <a:xfrm>
            <a:off x="7829550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1688701407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168870140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96" name="Freeform 200"/>
          <p:cNvSpPr>
            <a:spLocks/>
          </p:cNvSpPr>
          <p:nvPr/>
        </p:nvSpPr>
        <p:spPr bwMode="gray">
          <a:xfrm>
            <a:off x="783748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97" name="Freeform 201"/>
          <p:cNvSpPr>
            <a:spLocks/>
          </p:cNvSpPr>
          <p:nvPr/>
        </p:nvSpPr>
        <p:spPr bwMode="gray">
          <a:xfrm>
            <a:off x="7843838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512095750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512095750 w 5"/>
              <a:gd name="T17" fmla="*/ 2147483647 h 7"/>
              <a:gd name="T18" fmla="*/ 512095750 w 5"/>
              <a:gd name="T19" fmla="*/ 2147483647 h 7"/>
              <a:gd name="T20" fmla="*/ 768143625 w 5"/>
              <a:gd name="T21" fmla="*/ 2147483647 h 7"/>
              <a:gd name="T22" fmla="*/ 768143625 w 5"/>
              <a:gd name="T23" fmla="*/ 2147483647 h 7"/>
              <a:gd name="T24" fmla="*/ 1280239375 w 5"/>
              <a:gd name="T25" fmla="*/ 2147483647 h 7"/>
              <a:gd name="T26" fmla="*/ 768143625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5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98" name="Freeform 202"/>
          <p:cNvSpPr>
            <a:spLocks/>
          </p:cNvSpPr>
          <p:nvPr/>
        </p:nvSpPr>
        <p:spPr bwMode="gray">
          <a:xfrm>
            <a:off x="7850188" y="4115345"/>
            <a:ext cx="4762" cy="6350"/>
          </a:xfrm>
          <a:custGeom>
            <a:avLst/>
            <a:gdLst>
              <a:gd name="T0" fmla="*/ 2147483647 w 5"/>
              <a:gd name="T1" fmla="*/ 0 h 7"/>
              <a:gd name="T2" fmla="*/ 1727960273 w 5"/>
              <a:gd name="T3" fmla="*/ 0 h 7"/>
              <a:gd name="T4" fmla="*/ 863526794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3526794 w 5"/>
              <a:gd name="T15" fmla="*/ 2147483647 h 7"/>
              <a:gd name="T16" fmla="*/ 1727960273 w 5"/>
              <a:gd name="T17" fmla="*/ 2147483647 h 7"/>
              <a:gd name="T18" fmla="*/ 2147483647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2147483647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99" name="Freeform 203"/>
          <p:cNvSpPr>
            <a:spLocks/>
          </p:cNvSpPr>
          <p:nvPr/>
        </p:nvSpPr>
        <p:spPr bwMode="gray">
          <a:xfrm>
            <a:off x="785812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0" name="Freeform 204"/>
          <p:cNvSpPr>
            <a:spLocks/>
          </p:cNvSpPr>
          <p:nvPr/>
        </p:nvSpPr>
        <p:spPr bwMode="gray">
          <a:xfrm>
            <a:off x="7864475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" name="Freeform 205"/>
          <p:cNvSpPr>
            <a:spLocks/>
          </p:cNvSpPr>
          <p:nvPr/>
        </p:nvSpPr>
        <p:spPr bwMode="gray">
          <a:xfrm>
            <a:off x="787082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2" name="Freeform 206"/>
          <p:cNvSpPr>
            <a:spLocks/>
          </p:cNvSpPr>
          <p:nvPr/>
        </p:nvSpPr>
        <p:spPr bwMode="gray">
          <a:xfrm>
            <a:off x="7877175" y="4115345"/>
            <a:ext cx="4763" cy="6350"/>
          </a:xfrm>
          <a:custGeom>
            <a:avLst/>
            <a:gdLst>
              <a:gd name="T0" fmla="*/ 1728686078 w 5"/>
              <a:gd name="T1" fmla="*/ 0 h 7"/>
              <a:gd name="T2" fmla="*/ 1728686078 w 5"/>
              <a:gd name="T3" fmla="*/ 0 h 7"/>
              <a:gd name="T4" fmla="*/ 864796953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4796953 w 5"/>
              <a:gd name="T15" fmla="*/ 2147483647 h 7"/>
              <a:gd name="T16" fmla="*/ 1728686078 w 5"/>
              <a:gd name="T17" fmla="*/ 2147483647 h 7"/>
              <a:gd name="T18" fmla="*/ 1728686078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1728686078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3" name="Freeform 207"/>
          <p:cNvSpPr>
            <a:spLocks/>
          </p:cNvSpPr>
          <p:nvPr/>
        </p:nvSpPr>
        <p:spPr bwMode="gray">
          <a:xfrm>
            <a:off x="7885113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768143625 w 5"/>
              <a:gd name="T3" fmla="*/ 0 h 7"/>
              <a:gd name="T4" fmla="*/ 51209575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512095750 w 5"/>
              <a:gd name="T15" fmla="*/ 2147483647 h 7"/>
              <a:gd name="T16" fmla="*/ 76814362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3" y="0"/>
                </a:lnTo>
                <a:lnTo>
                  <a:pt x="2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4" name="Freeform 208"/>
          <p:cNvSpPr>
            <a:spLocks/>
          </p:cNvSpPr>
          <p:nvPr/>
        </p:nvSpPr>
        <p:spPr bwMode="gray">
          <a:xfrm>
            <a:off x="7891463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5" name="Freeform 209"/>
          <p:cNvSpPr>
            <a:spLocks/>
          </p:cNvSpPr>
          <p:nvPr/>
        </p:nvSpPr>
        <p:spPr bwMode="gray">
          <a:xfrm>
            <a:off x="789781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6" name="Freeform 210"/>
          <p:cNvSpPr>
            <a:spLocks/>
          </p:cNvSpPr>
          <p:nvPr/>
        </p:nvSpPr>
        <p:spPr bwMode="gray">
          <a:xfrm>
            <a:off x="7904163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0 h 7"/>
              <a:gd name="T4" fmla="*/ 168799328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7993283 w 4"/>
              <a:gd name="T15" fmla="*/ 2147483647 h 7"/>
              <a:gd name="T16" fmla="*/ 214748364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7" name="Freeform 211"/>
          <p:cNvSpPr>
            <a:spLocks/>
          </p:cNvSpPr>
          <p:nvPr/>
        </p:nvSpPr>
        <p:spPr bwMode="gray">
          <a:xfrm>
            <a:off x="7912100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76814362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76814362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8" name="Freeform 212"/>
          <p:cNvSpPr>
            <a:spLocks/>
          </p:cNvSpPr>
          <p:nvPr/>
        </p:nvSpPr>
        <p:spPr bwMode="gray">
          <a:xfrm>
            <a:off x="7920038" y="4115345"/>
            <a:ext cx="1587" cy="6350"/>
          </a:xfrm>
          <a:custGeom>
            <a:avLst/>
            <a:gdLst>
              <a:gd name="T0" fmla="*/ 124984185 w 4"/>
              <a:gd name="T1" fmla="*/ 0 h 7"/>
              <a:gd name="T2" fmla="*/ 6249209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62492093 w 4"/>
              <a:gd name="T17" fmla="*/ 2147483647 h 7"/>
              <a:gd name="T18" fmla="*/ 124984185 w 4"/>
              <a:gd name="T19" fmla="*/ 2147483647 h 7"/>
              <a:gd name="T20" fmla="*/ 124984185 w 4"/>
              <a:gd name="T21" fmla="*/ 2147483647 h 7"/>
              <a:gd name="T22" fmla="*/ 187318768 w 4"/>
              <a:gd name="T23" fmla="*/ 2147483647 h 7"/>
              <a:gd name="T24" fmla="*/ 249810464 w 4"/>
              <a:gd name="T25" fmla="*/ 2147483647 h 7"/>
              <a:gd name="T26" fmla="*/ 187318768 w 4"/>
              <a:gd name="T27" fmla="*/ 2147483647 h 7"/>
              <a:gd name="T28" fmla="*/ 124984185 w 4"/>
              <a:gd name="T29" fmla="*/ 1492755279 h 7"/>
              <a:gd name="T30" fmla="*/ 124984185 w 4"/>
              <a:gd name="T31" fmla="*/ 0 h 7"/>
              <a:gd name="T32" fmla="*/ 124984185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9" name="Freeform 213"/>
          <p:cNvSpPr>
            <a:spLocks/>
          </p:cNvSpPr>
          <p:nvPr/>
        </p:nvSpPr>
        <p:spPr bwMode="gray">
          <a:xfrm>
            <a:off x="792480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10" name="Freeform 214"/>
          <p:cNvSpPr>
            <a:spLocks/>
          </p:cNvSpPr>
          <p:nvPr/>
        </p:nvSpPr>
        <p:spPr bwMode="gray">
          <a:xfrm>
            <a:off x="793115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11" name="Freeform 215"/>
          <p:cNvSpPr>
            <a:spLocks/>
          </p:cNvSpPr>
          <p:nvPr/>
        </p:nvSpPr>
        <p:spPr bwMode="gray">
          <a:xfrm>
            <a:off x="7939088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768143625 w 5"/>
              <a:gd name="T21" fmla="*/ 2147483647 h 7"/>
              <a:gd name="T22" fmla="*/ 768143625 w 5"/>
              <a:gd name="T23" fmla="*/ 2147483647 h 7"/>
              <a:gd name="T24" fmla="*/ 1280239375 w 5"/>
              <a:gd name="T25" fmla="*/ 2147483647 h 7"/>
              <a:gd name="T26" fmla="*/ 768143625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5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12" name="Freeform 216"/>
          <p:cNvSpPr>
            <a:spLocks/>
          </p:cNvSpPr>
          <p:nvPr/>
        </p:nvSpPr>
        <p:spPr bwMode="gray">
          <a:xfrm>
            <a:off x="7945438" y="4115345"/>
            <a:ext cx="4762" cy="6350"/>
          </a:xfrm>
          <a:custGeom>
            <a:avLst/>
            <a:gdLst>
              <a:gd name="T0" fmla="*/ 2147483647 w 5"/>
              <a:gd name="T1" fmla="*/ 0 h 7"/>
              <a:gd name="T2" fmla="*/ 1727960273 w 5"/>
              <a:gd name="T3" fmla="*/ 0 h 7"/>
              <a:gd name="T4" fmla="*/ 863526794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3526794 w 5"/>
              <a:gd name="T15" fmla="*/ 2147483647 h 7"/>
              <a:gd name="T16" fmla="*/ 1727960273 w 5"/>
              <a:gd name="T17" fmla="*/ 2147483647 h 7"/>
              <a:gd name="T18" fmla="*/ 2147483647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2147483647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13" name="Freeform 217"/>
          <p:cNvSpPr>
            <a:spLocks/>
          </p:cNvSpPr>
          <p:nvPr/>
        </p:nvSpPr>
        <p:spPr bwMode="gray">
          <a:xfrm>
            <a:off x="7951788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512095750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512095750 w 5"/>
              <a:gd name="T17" fmla="*/ 2147483647 h 7"/>
              <a:gd name="T18" fmla="*/ 512095750 w 5"/>
              <a:gd name="T19" fmla="*/ 2147483647 h 7"/>
              <a:gd name="T20" fmla="*/ 768143625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14" name="Freeform 218"/>
          <p:cNvSpPr>
            <a:spLocks/>
          </p:cNvSpPr>
          <p:nvPr/>
        </p:nvSpPr>
        <p:spPr bwMode="gray">
          <a:xfrm>
            <a:off x="7958138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15" name="Freeform 219"/>
          <p:cNvSpPr>
            <a:spLocks/>
          </p:cNvSpPr>
          <p:nvPr/>
        </p:nvSpPr>
        <p:spPr bwMode="gray">
          <a:xfrm>
            <a:off x="796607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16" name="Freeform 220"/>
          <p:cNvSpPr>
            <a:spLocks/>
          </p:cNvSpPr>
          <p:nvPr/>
        </p:nvSpPr>
        <p:spPr bwMode="gray">
          <a:xfrm>
            <a:off x="797242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17" name="Freeform 221"/>
          <p:cNvSpPr>
            <a:spLocks/>
          </p:cNvSpPr>
          <p:nvPr/>
        </p:nvSpPr>
        <p:spPr bwMode="gray">
          <a:xfrm>
            <a:off x="7978775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768143625 w 5"/>
              <a:gd name="T3" fmla="*/ 0 h 7"/>
              <a:gd name="T4" fmla="*/ 51209575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512095750 w 5"/>
              <a:gd name="T15" fmla="*/ 2147483647 h 7"/>
              <a:gd name="T16" fmla="*/ 76814362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3" y="0"/>
                </a:lnTo>
                <a:lnTo>
                  <a:pt x="2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18" name="Freeform 222"/>
          <p:cNvSpPr>
            <a:spLocks/>
          </p:cNvSpPr>
          <p:nvPr/>
        </p:nvSpPr>
        <p:spPr bwMode="gray">
          <a:xfrm>
            <a:off x="7985125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19" name="Freeform 223"/>
          <p:cNvSpPr>
            <a:spLocks/>
          </p:cNvSpPr>
          <p:nvPr/>
        </p:nvSpPr>
        <p:spPr bwMode="gray">
          <a:xfrm>
            <a:off x="7991475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1688701407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168870140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20" name="Freeform 224"/>
          <p:cNvSpPr>
            <a:spLocks/>
          </p:cNvSpPr>
          <p:nvPr/>
        </p:nvSpPr>
        <p:spPr bwMode="gray">
          <a:xfrm>
            <a:off x="799941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21" name="Freeform 225"/>
          <p:cNvSpPr>
            <a:spLocks/>
          </p:cNvSpPr>
          <p:nvPr/>
        </p:nvSpPr>
        <p:spPr bwMode="gray">
          <a:xfrm>
            <a:off x="8005763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22" name="Freeform 226"/>
          <p:cNvSpPr>
            <a:spLocks/>
          </p:cNvSpPr>
          <p:nvPr/>
        </p:nvSpPr>
        <p:spPr bwMode="gray">
          <a:xfrm>
            <a:off x="801370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23" name="Freeform 227"/>
          <p:cNvSpPr>
            <a:spLocks/>
          </p:cNvSpPr>
          <p:nvPr/>
        </p:nvSpPr>
        <p:spPr bwMode="gray">
          <a:xfrm>
            <a:off x="8018463" y="4115345"/>
            <a:ext cx="4762" cy="6350"/>
          </a:xfrm>
          <a:custGeom>
            <a:avLst/>
            <a:gdLst>
              <a:gd name="T0" fmla="*/ 2147483647 w 5"/>
              <a:gd name="T1" fmla="*/ 0 h 7"/>
              <a:gd name="T2" fmla="*/ 1727960273 w 5"/>
              <a:gd name="T3" fmla="*/ 0 h 7"/>
              <a:gd name="T4" fmla="*/ 863526794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3526794 w 5"/>
              <a:gd name="T15" fmla="*/ 2147483647 h 7"/>
              <a:gd name="T16" fmla="*/ 1727960273 w 5"/>
              <a:gd name="T17" fmla="*/ 2147483647 h 7"/>
              <a:gd name="T18" fmla="*/ 2147483647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2147483647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24" name="Freeform 228"/>
          <p:cNvSpPr>
            <a:spLocks/>
          </p:cNvSpPr>
          <p:nvPr/>
        </p:nvSpPr>
        <p:spPr bwMode="gray">
          <a:xfrm>
            <a:off x="802640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25" name="Freeform 229"/>
          <p:cNvSpPr>
            <a:spLocks/>
          </p:cNvSpPr>
          <p:nvPr/>
        </p:nvSpPr>
        <p:spPr bwMode="gray">
          <a:xfrm>
            <a:off x="8032750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768143625 w 5"/>
              <a:gd name="T21" fmla="*/ 2147483647 h 7"/>
              <a:gd name="T22" fmla="*/ 768143625 w 5"/>
              <a:gd name="T23" fmla="*/ 2147483647 h 7"/>
              <a:gd name="T24" fmla="*/ 1280239375 w 5"/>
              <a:gd name="T25" fmla="*/ 2147483647 h 7"/>
              <a:gd name="T26" fmla="*/ 768143625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5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26" name="Freeform 230"/>
          <p:cNvSpPr>
            <a:spLocks/>
          </p:cNvSpPr>
          <p:nvPr/>
        </p:nvSpPr>
        <p:spPr bwMode="gray">
          <a:xfrm>
            <a:off x="8039100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0 h 7"/>
              <a:gd name="T4" fmla="*/ 1688701407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8701407 w 4"/>
              <a:gd name="T15" fmla="*/ 2147483647 h 7"/>
              <a:gd name="T16" fmla="*/ 214748364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27" name="Freeform 231"/>
          <p:cNvSpPr>
            <a:spLocks/>
          </p:cNvSpPr>
          <p:nvPr/>
        </p:nvSpPr>
        <p:spPr bwMode="gray">
          <a:xfrm>
            <a:off x="8047038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512095750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512095750 w 5"/>
              <a:gd name="T17" fmla="*/ 2147483647 h 7"/>
              <a:gd name="T18" fmla="*/ 512095750 w 5"/>
              <a:gd name="T19" fmla="*/ 2147483647 h 7"/>
              <a:gd name="T20" fmla="*/ 768143625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28" name="Freeform 232"/>
          <p:cNvSpPr>
            <a:spLocks/>
          </p:cNvSpPr>
          <p:nvPr/>
        </p:nvSpPr>
        <p:spPr bwMode="gray">
          <a:xfrm>
            <a:off x="8053388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29" name="Freeform 233"/>
          <p:cNvSpPr>
            <a:spLocks/>
          </p:cNvSpPr>
          <p:nvPr/>
        </p:nvSpPr>
        <p:spPr bwMode="gray">
          <a:xfrm>
            <a:off x="805973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30" name="Freeform 234"/>
          <p:cNvSpPr>
            <a:spLocks/>
          </p:cNvSpPr>
          <p:nvPr/>
        </p:nvSpPr>
        <p:spPr bwMode="gray">
          <a:xfrm>
            <a:off x="8066088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2147483647 w 4"/>
              <a:gd name="T3" fmla="*/ 0 h 7"/>
              <a:gd name="T4" fmla="*/ 168799328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7993283 w 4"/>
              <a:gd name="T15" fmla="*/ 2147483647 h 7"/>
              <a:gd name="T16" fmla="*/ 214748364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31" name="Freeform 235"/>
          <p:cNvSpPr>
            <a:spLocks/>
          </p:cNvSpPr>
          <p:nvPr/>
        </p:nvSpPr>
        <p:spPr bwMode="gray">
          <a:xfrm>
            <a:off x="8074025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768143625 w 5"/>
              <a:gd name="T3" fmla="*/ 0 h 7"/>
              <a:gd name="T4" fmla="*/ 51209575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512095750 w 5"/>
              <a:gd name="T15" fmla="*/ 2147483647 h 7"/>
              <a:gd name="T16" fmla="*/ 76814362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3" y="0"/>
                </a:lnTo>
                <a:lnTo>
                  <a:pt x="2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32" name="Freeform 236"/>
          <p:cNvSpPr>
            <a:spLocks/>
          </p:cNvSpPr>
          <p:nvPr/>
        </p:nvSpPr>
        <p:spPr bwMode="gray">
          <a:xfrm>
            <a:off x="8080375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512095750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512095750 w 5"/>
              <a:gd name="T29" fmla="*/ 1492755279 h 7"/>
              <a:gd name="T30" fmla="*/ 51209575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33" name="Freeform 237"/>
          <p:cNvSpPr>
            <a:spLocks/>
          </p:cNvSpPr>
          <p:nvPr/>
        </p:nvSpPr>
        <p:spPr bwMode="gray">
          <a:xfrm>
            <a:off x="808672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34" name="Freeform 238"/>
          <p:cNvSpPr>
            <a:spLocks/>
          </p:cNvSpPr>
          <p:nvPr/>
        </p:nvSpPr>
        <p:spPr bwMode="gray">
          <a:xfrm>
            <a:off x="8093075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1688701407 w 4"/>
              <a:gd name="T3" fmla="*/ 0 h 7"/>
              <a:gd name="T4" fmla="*/ 1688701407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8701407 w 4"/>
              <a:gd name="T15" fmla="*/ 2147483647 h 7"/>
              <a:gd name="T16" fmla="*/ 168870140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35" name="Freeform 239"/>
          <p:cNvSpPr>
            <a:spLocks/>
          </p:cNvSpPr>
          <p:nvPr/>
        </p:nvSpPr>
        <p:spPr bwMode="gray">
          <a:xfrm>
            <a:off x="8101013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36" name="Freeform 240"/>
          <p:cNvSpPr>
            <a:spLocks/>
          </p:cNvSpPr>
          <p:nvPr/>
        </p:nvSpPr>
        <p:spPr bwMode="gray">
          <a:xfrm>
            <a:off x="8108950" y="4115345"/>
            <a:ext cx="1588" cy="6350"/>
          </a:xfrm>
          <a:custGeom>
            <a:avLst/>
            <a:gdLst>
              <a:gd name="T0" fmla="*/ 296725211 w 3"/>
              <a:gd name="T1" fmla="*/ 0 h 7"/>
              <a:gd name="T2" fmla="*/ 148222332 w 3"/>
              <a:gd name="T3" fmla="*/ 0 h 7"/>
              <a:gd name="T4" fmla="*/ 0 w 3"/>
              <a:gd name="T5" fmla="*/ 1492755279 h 7"/>
              <a:gd name="T6" fmla="*/ 0 w 3"/>
              <a:gd name="T7" fmla="*/ 2147483647 h 7"/>
              <a:gd name="T8" fmla="*/ 0 w 3"/>
              <a:gd name="T9" fmla="*/ 2147483647 h 7"/>
              <a:gd name="T10" fmla="*/ 0 w 3"/>
              <a:gd name="T11" fmla="*/ 2147483647 h 7"/>
              <a:gd name="T12" fmla="*/ 0 w 3"/>
              <a:gd name="T13" fmla="*/ 2147483647 h 7"/>
              <a:gd name="T14" fmla="*/ 0 w 3"/>
              <a:gd name="T15" fmla="*/ 2147483647 h 7"/>
              <a:gd name="T16" fmla="*/ 148222332 w 3"/>
              <a:gd name="T17" fmla="*/ 2147483647 h 7"/>
              <a:gd name="T18" fmla="*/ 296725211 w 3"/>
              <a:gd name="T19" fmla="*/ 2147483647 h 7"/>
              <a:gd name="T20" fmla="*/ 296725211 w 3"/>
              <a:gd name="T21" fmla="*/ 2147483647 h 7"/>
              <a:gd name="T22" fmla="*/ 444947543 w 3"/>
              <a:gd name="T23" fmla="*/ 2147483647 h 7"/>
              <a:gd name="T24" fmla="*/ 444947543 w 3"/>
              <a:gd name="T25" fmla="*/ 2147483647 h 7"/>
              <a:gd name="T26" fmla="*/ 444947543 w 3"/>
              <a:gd name="T27" fmla="*/ 2147483647 h 7"/>
              <a:gd name="T28" fmla="*/ 296725211 w 3"/>
              <a:gd name="T29" fmla="*/ 1492755279 h 7"/>
              <a:gd name="T30" fmla="*/ 296725211 w 3"/>
              <a:gd name="T31" fmla="*/ 0 h 7"/>
              <a:gd name="T32" fmla="*/ 296725211 w 3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37" name="Freeform 241"/>
          <p:cNvSpPr>
            <a:spLocks/>
          </p:cNvSpPr>
          <p:nvPr/>
        </p:nvSpPr>
        <p:spPr bwMode="gray">
          <a:xfrm>
            <a:off x="8112125" y="4115345"/>
            <a:ext cx="4763" cy="6350"/>
          </a:xfrm>
          <a:custGeom>
            <a:avLst/>
            <a:gdLst>
              <a:gd name="T0" fmla="*/ 2147483647 w 5"/>
              <a:gd name="T1" fmla="*/ 0 h 7"/>
              <a:gd name="T2" fmla="*/ 1728686078 w 5"/>
              <a:gd name="T3" fmla="*/ 0 h 7"/>
              <a:gd name="T4" fmla="*/ 864796953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4796953 w 5"/>
              <a:gd name="T15" fmla="*/ 2147483647 h 7"/>
              <a:gd name="T16" fmla="*/ 1728686078 w 5"/>
              <a:gd name="T17" fmla="*/ 2147483647 h 7"/>
              <a:gd name="T18" fmla="*/ 2147483647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2147483647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38" name="Freeform 242"/>
          <p:cNvSpPr>
            <a:spLocks/>
          </p:cNvSpPr>
          <p:nvPr/>
        </p:nvSpPr>
        <p:spPr bwMode="gray">
          <a:xfrm>
            <a:off x="812006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39" name="Freeform 243"/>
          <p:cNvSpPr>
            <a:spLocks/>
          </p:cNvSpPr>
          <p:nvPr/>
        </p:nvSpPr>
        <p:spPr bwMode="gray">
          <a:xfrm>
            <a:off x="8128000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768143625 w 5"/>
              <a:gd name="T21" fmla="*/ 2147483647 h 7"/>
              <a:gd name="T22" fmla="*/ 768143625 w 5"/>
              <a:gd name="T23" fmla="*/ 2147483647 h 7"/>
              <a:gd name="T24" fmla="*/ 1280239375 w 5"/>
              <a:gd name="T25" fmla="*/ 2147483647 h 7"/>
              <a:gd name="T26" fmla="*/ 768143625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5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40" name="Freeform 244"/>
          <p:cNvSpPr>
            <a:spLocks/>
          </p:cNvSpPr>
          <p:nvPr/>
        </p:nvSpPr>
        <p:spPr bwMode="gray">
          <a:xfrm>
            <a:off x="813435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41" name="Freeform 245"/>
          <p:cNvSpPr>
            <a:spLocks/>
          </p:cNvSpPr>
          <p:nvPr/>
        </p:nvSpPr>
        <p:spPr bwMode="gray">
          <a:xfrm>
            <a:off x="8140700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512095750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512095750 w 5"/>
              <a:gd name="T17" fmla="*/ 2147483647 h 7"/>
              <a:gd name="T18" fmla="*/ 512095750 w 5"/>
              <a:gd name="T19" fmla="*/ 2147483647 h 7"/>
              <a:gd name="T20" fmla="*/ 768143625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42" name="Freeform 246"/>
          <p:cNvSpPr>
            <a:spLocks/>
          </p:cNvSpPr>
          <p:nvPr/>
        </p:nvSpPr>
        <p:spPr bwMode="gray">
          <a:xfrm>
            <a:off x="8147050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256047875 w 5"/>
              <a:gd name="T3" fmla="*/ 0 h 7"/>
              <a:gd name="T4" fmla="*/ 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256047875 w 5"/>
              <a:gd name="T17" fmla="*/ 2147483647 h 7"/>
              <a:gd name="T18" fmla="*/ 768143625 w 5"/>
              <a:gd name="T19" fmla="*/ 2147483647 h 7"/>
              <a:gd name="T20" fmla="*/ 768143625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43" name="Freeform 247"/>
          <p:cNvSpPr>
            <a:spLocks/>
          </p:cNvSpPr>
          <p:nvPr/>
        </p:nvSpPr>
        <p:spPr bwMode="gray">
          <a:xfrm>
            <a:off x="815498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44" name="Freeform 248"/>
          <p:cNvSpPr>
            <a:spLocks/>
          </p:cNvSpPr>
          <p:nvPr/>
        </p:nvSpPr>
        <p:spPr bwMode="gray">
          <a:xfrm>
            <a:off x="816133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45" name="Freeform 249"/>
          <p:cNvSpPr>
            <a:spLocks/>
          </p:cNvSpPr>
          <p:nvPr/>
        </p:nvSpPr>
        <p:spPr bwMode="gray">
          <a:xfrm>
            <a:off x="8167688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768143625 w 5"/>
              <a:gd name="T3" fmla="*/ 0 h 7"/>
              <a:gd name="T4" fmla="*/ 51209575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512095750 w 5"/>
              <a:gd name="T15" fmla="*/ 2147483647 h 7"/>
              <a:gd name="T16" fmla="*/ 76814362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3" y="0"/>
                </a:lnTo>
                <a:lnTo>
                  <a:pt x="2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46" name="Freeform 250"/>
          <p:cNvSpPr>
            <a:spLocks/>
          </p:cNvSpPr>
          <p:nvPr/>
        </p:nvSpPr>
        <p:spPr bwMode="gray">
          <a:xfrm>
            <a:off x="8175625" y="4115345"/>
            <a:ext cx="1588" cy="6350"/>
          </a:xfrm>
          <a:custGeom>
            <a:avLst/>
            <a:gdLst>
              <a:gd name="T0" fmla="*/ 125141546 w 4"/>
              <a:gd name="T1" fmla="*/ 0 h 7"/>
              <a:gd name="T2" fmla="*/ 6257077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62570773 w 4"/>
              <a:gd name="T17" fmla="*/ 2147483647 h 7"/>
              <a:gd name="T18" fmla="*/ 125141546 w 4"/>
              <a:gd name="T19" fmla="*/ 2147483647 h 7"/>
              <a:gd name="T20" fmla="*/ 125141546 w 4"/>
              <a:gd name="T21" fmla="*/ 2147483647 h 7"/>
              <a:gd name="T22" fmla="*/ 250283092 w 4"/>
              <a:gd name="T23" fmla="*/ 2147483647 h 7"/>
              <a:gd name="T24" fmla="*/ 250283092 w 4"/>
              <a:gd name="T25" fmla="*/ 2147483647 h 7"/>
              <a:gd name="T26" fmla="*/ 250283092 w 4"/>
              <a:gd name="T27" fmla="*/ 2147483647 h 7"/>
              <a:gd name="T28" fmla="*/ 125141546 w 4"/>
              <a:gd name="T29" fmla="*/ 1492755279 h 7"/>
              <a:gd name="T30" fmla="*/ 125141546 w 4"/>
              <a:gd name="T31" fmla="*/ 0 h 7"/>
              <a:gd name="T32" fmla="*/ 125141546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4" y="5"/>
                </a:lnTo>
                <a:lnTo>
                  <a:pt x="4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47" name="Freeform 251"/>
          <p:cNvSpPr>
            <a:spLocks/>
          </p:cNvSpPr>
          <p:nvPr/>
        </p:nvSpPr>
        <p:spPr bwMode="gray">
          <a:xfrm>
            <a:off x="8180388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168799328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1687993283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48" name="Freeform 252"/>
          <p:cNvSpPr>
            <a:spLocks/>
          </p:cNvSpPr>
          <p:nvPr/>
        </p:nvSpPr>
        <p:spPr bwMode="gray">
          <a:xfrm>
            <a:off x="818832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49" name="Freeform 253"/>
          <p:cNvSpPr>
            <a:spLocks/>
          </p:cNvSpPr>
          <p:nvPr/>
        </p:nvSpPr>
        <p:spPr bwMode="gray">
          <a:xfrm>
            <a:off x="8194675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50" name="Freeform 254"/>
          <p:cNvSpPr>
            <a:spLocks/>
          </p:cNvSpPr>
          <p:nvPr/>
        </p:nvSpPr>
        <p:spPr bwMode="gray">
          <a:xfrm>
            <a:off x="820261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1000502031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1000502031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2000373825 w 4"/>
              <a:gd name="T23" fmla="*/ 2147483647 h 7"/>
              <a:gd name="T24" fmla="*/ 2000373825 w 4"/>
              <a:gd name="T25" fmla="*/ 2147483647 h 7"/>
              <a:gd name="T26" fmla="*/ 2000373825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51" name="Freeform 255"/>
          <p:cNvSpPr>
            <a:spLocks/>
          </p:cNvSpPr>
          <p:nvPr/>
        </p:nvSpPr>
        <p:spPr bwMode="gray">
          <a:xfrm>
            <a:off x="8207375" y="4115345"/>
            <a:ext cx="4763" cy="6350"/>
          </a:xfrm>
          <a:custGeom>
            <a:avLst/>
            <a:gdLst>
              <a:gd name="T0" fmla="*/ 2147483647 w 5"/>
              <a:gd name="T1" fmla="*/ 0 h 7"/>
              <a:gd name="T2" fmla="*/ 1728686078 w 5"/>
              <a:gd name="T3" fmla="*/ 0 h 7"/>
              <a:gd name="T4" fmla="*/ 864796953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4796953 w 5"/>
              <a:gd name="T15" fmla="*/ 2147483647 h 7"/>
              <a:gd name="T16" fmla="*/ 1728686078 w 5"/>
              <a:gd name="T17" fmla="*/ 2147483647 h 7"/>
              <a:gd name="T18" fmla="*/ 2147483647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2147483647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52" name="Freeform 256"/>
          <p:cNvSpPr>
            <a:spLocks/>
          </p:cNvSpPr>
          <p:nvPr/>
        </p:nvSpPr>
        <p:spPr bwMode="gray">
          <a:xfrm>
            <a:off x="821531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53" name="Freeform 257"/>
          <p:cNvSpPr>
            <a:spLocks/>
          </p:cNvSpPr>
          <p:nvPr/>
        </p:nvSpPr>
        <p:spPr bwMode="gray">
          <a:xfrm>
            <a:off x="8221663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768143625 w 5"/>
              <a:gd name="T21" fmla="*/ 2147483647 h 7"/>
              <a:gd name="T22" fmla="*/ 768143625 w 5"/>
              <a:gd name="T23" fmla="*/ 2147483647 h 7"/>
              <a:gd name="T24" fmla="*/ 1280239375 w 5"/>
              <a:gd name="T25" fmla="*/ 2147483647 h 7"/>
              <a:gd name="T26" fmla="*/ 768143625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5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54" name="Freeform 258"/>
          <p:cNvSpPr>
            <a:spLocks/>
          </p:cNvSpPr>
          <p:nvPr/>
        </p:nvSpPr>
        <p:spPr bwMode="gray">
          <a:xfrm>
            <a:off x="8228013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1687993283 w 4"/>
              <a:gd name="T3" fmla="*/ 0 h 7"/>
              <a:gd name="T4" fmla="*/ 168799328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7993283 w 4"/>
              <a:gd name="T15" fmla="*/ 2147483647 h 7"/>
              <a:gd name="T16" fmla="*/ 1687993283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55" name="Freeform 259"/>
          <p:cNvSpPr>
            <a:spLocks/>
          </p:cNvSpPr>
          <p:nvPr/>
        </p:nvSpPr>
        <p:spPr bwMode="gray">
          <a:xfrm>
            <a:off x="8235950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512095750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512095750 w 5"/>
              <a:gd name="T17" fmla="*/ 2147483647 h 7"/>
              <a:gd name="T18" fmla="*/ 512095750 w 5"/>
              <a:gd name="T19" fmla="*/ 2147483647 h 7"/>
              <a:gd name="T20" fmla="*/ 768143625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56" name="Freeform 260"/>
          <p:cNvSpPr>
            <a:spLocks/>
          </p:cNvSpPr>
          <p:nvPr/>
        </p:nvSpPr>
        <p:spPr bwMode="gray">
          <a:xfrm>
            <a:off x="8242300" y="4115345"/>
            <a:ext cx="1588" cy="6350"/>
          </a:xfrm>
          <a:custGeom>
            <a:avLst/>
            <a:gdLst>
              <a:gd name="T0" fmla="*/ 187712319 w 4"/>
              <a:gd name="T1" fmla="*/ 0 h 7"/>
              <a:gd name="T2" fmla="*/ 6257077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62570773 w 4"/>
              <a:gd name="T17" fmla="*/ 2147483647 h 7"/>
              <a:gd name="T18" fmla="*/ 187712319 w 4"/>
              <a:gd name="T19" fmla="*/ 2147483647 h 7"/>
              <a:gd name="T20" fmla="*/ 187712319 w 4"/>
              <a:gd name="T21" fmla="*/ 2147483647 h 7"/>
              <a:gd name="T22" fmla="*/ 250283092 w 4"/>
              <a:gd name="T23" fmla="*/ 2147483647 h 7"/>
              <a:gd name="T24" fmla="*/ 250283092 w 4"/>
              <a:gd name="T25" fmla="*/ 2147483647 h 7"/>
              <a:gd name="T26" fmla="*/ 250283092 w 4"/>
              <a:gd name="T27" fmla="*/ 2147483647 h 7"/>
              <a:gd name="T28" fmla="*/ 187712319 w 4"/>
              <a:gd name="T29" fmla="*/ 1492755279 h 7"/>
              <a:gd name="T30" fmla="*/ 187712319 w 4"/>
              <a:gd name="T31" fmla="*/ 0 h 7"/>
              <a:gd name="T32" fmla="*/ 187712319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3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57" name="Freeform 261"/>
          <p:cNvSpPr>
            <a:spLocks/>
          </p:cNvSpPr>
          <p:nvPr/>
        </p:nvSpPr>
        <p:spPr bwMode="gray">
          <a:xfrm>
            <a:off x="824865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58" name="Freeform 262"/>
          <p:cNvSpPr>
            <a:spLocks/>
          </p:cNvSpPr>
          <p:nvPr/>
        </p:nvSpPr>
        <p:spPr bwMode="gray">
          <a:xfrm>
            <a:off x="8255000" y="4115345"/>
            <a:ext cx="4763" cy="6350"/>
          </a:xfrm>
          <a:custGeom>
            <a:avLst/>
            <a:gdLst>
              <a:gd name="T0" fmla="*/ 2147483647 w 4"/>
              <a:gd name="T1" fmla="*/ 0 h 7"/>
              <a:gd name="T2" fmla="*/ 1688701407 w 4"/>
              <a:gd name="T3" fmla="*/ 0 h 7"/>
              <a:gd name="T4" fmla="*/ 1688701407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1688701407 w 4"/>
              <a:gd name="T15" fmla="*/ 2147483647 h 7"/>
              <a:gd name="T16" fmla="*/ 1688701407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59" name="Freeform 263"/>
          <p:cNvSpPr>
            <a:spLocks/>
          </p:cNvSpPr>
          <p:nvPr/>
        </p:nvSpPr>
        <p:spPr bwMode="gray">
          <a:xfrm>
            <a:off x="8262938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768143625 w 5"/>
              <a:gd name="T3" fmla="*/ 0 h 7"/>
              <a:gd name="T4" fmla="*/ 512095750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512095750 w 5"/>
              <a:gd name="T15" fmla="*/ 2147483647 h 7"/>
              <a:gd name="T16" fmla="*/ 76814362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3" y="0"/>
                </a:lnTo>
                <a:lnTo>
                  <a:pt x="2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60" name="Freeform 264"/>
          <p:cNvSpPr>
            <a:spLocks/>
          </p:cNvSpPr>
          <p:nvPr/>
        </p:nvSpPr>
        <p:spPr bwMode="gray">
          <a:xfrm>
            <a:off x="8269288" y="4115345"/>
            <a:ext cx="1587" cy="6350"/>
          </a:xfrm>
          <a:custGeom>
            <a:avLst/>
            <a:gdLst>
              <a:gd name="T0" fmla="*/ 63971653 w 5"/>
              <a:gd name="T1" fmla="*/ 0 h 7"/>
              <a:gd name="T2" fmla="*/ 63971653 w 5"/>
              <a:gd name="T3" fmla="*/ 0 h 7"/>
              <a:gd name="T4" fmla="*/ 31935518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31935518 w 5"/>
              <a:gd name="T15" fmla="*/ 2147483647 h 7"/>
              <a:gd name="T16" fmla="*/ 63971653 w 5"/>
              <a:gd name="T17" fmla="*/ 2147483647 h 7"/>
              <a:gd name="T18" fmla="*/ 63971653 w 5"/>
              <a:gd name="T19" fmla="*/ 2147483647 h 7"/>
              <a:gd name="T20" fmla="*/ 95907171 w 5"/>
              <a:gd name="T21" fmla="*/ 2147483647 h 7"/>
              <a:gd name="T22" fmla="*/ 159878824 w 5"/>
              <a:gd name="T23" fmla="*/ 2147483647 h 7"/>
              <a:gd name="T24" fmla="*/ 159878824 w 5"/>
              <a:gd name="T25" fmla="*/ 2147483647 h 7"/>
              <a:gd name="T26" fmla="*/ 159878824 w 5"/>
              <a:gd name="T27" fmla="*/ 2147483647 h 7"/>
              <a:gd name="T28" fmla="*/ 95907171 w 5"/>
              <a:gd name="T29" fmla="*/ 1492755279 h 7"/>
              <a:gd name="T30" fmla="*/ 95907171 w 5"/>
              <a:gd name="T31" fmla="*/ 0 h 7"/>
              <a:gd name="T32" fmla="*/ 63971653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5" y="5"/>
                </a:lnTo>
                <a:lnTo>
                  <a:pt x="5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61" name="Freeform 265"/>
          <p:cNvSpPr>
            <a:spLocks/>
          </p:cNvSpPr>
          <p:nvPr/>
        </p:nvSpPr>
        <p:spPr bwMode="gray">
          <a:xfrm>
            <a:off x="8275638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62" name="Freeform 266"/>
          <p:cNvSpPr>
            <a:spLocks/>
          </p:cNvSpPr>
          <p:nvPr/>
        </p:nvSpPr>
        <p:spPr bwMode="gray">
          <a:xfrm>
            <a:off x="8281988" y="4115345"/>
            <a:ext cx="4762" cy="6350"/>
          </a:xfrm>
          <a:custGeom>
            <a:avLst/>
            <a:gdLst>
              <a:gd name="T0" fmla="*/ 2147483647 w 4"/>
              <a:gd name="T1" fmla="*/ 0 h 7"/>
              <a:gd name="T2" fmla="*/ 168799328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1687993283 w 4"/>
              <a:gd name="T17" fmla="*/ 2147483647 h 7"/>
              <a:gd name="T18" fmla="*/ 2147483647 w 4"/>
              <a:gd name="T19" fmla="*/ 2147483647 h 7"/>
              <a:gd name="T20" fmla="*/ 2147483647 w 4"/>
              <a:gd name="T21" fmla="*/ 2147483647 h 7"/>
              <a:gd name="T22" fmla="*/ 2147483647 w 4"/>
              <a:gd name="T23" fmla="*/ 2147483647 h 7"/>
              <a:gd name="T24" fmla="*/ 2147483647 w 4"/>
              <a:gd name="T25" fmla="*/ 2147483647 h 7"/>
              <a:gd name="T26" fmla="*/ 2147483647 w 4"/>
              <a:gd name="T27" fmla="*/ 2147483647 h 7"/>
              <a:gd name="T28" fmla="*/ 2147483647 w 4"/>
              <a:gd name="T29" fmla="*/ 1492755279 h 7"/>
              <a:gd name="T30" fmla="*/ 2147483647 w 4"/>
              <a:gd name="T31" fmla="*/ 0 h 7"/>
              <a:gd name="T32" fmla="*/ 2147483647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63" name="Freeform 267"/>
          <p:cNvSpPr>
            <a:spLocks/>
          </p:cNvSpPr>
          <p:nvPr/>
        </p:nvSpPr>
        <p:spPr bwMode="gray">
          <a:xfrm>
            <a:off x="8289925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768143625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64" name="Freeform 268"/>
          <p:cNvSpPr>
            <a:spLocks/>
          </p:cNvSpPr>
          <p:nvPr/>
        </p:nvSpPr>
        <p:spPr bwMode="gray">
          <a:xfrm>
            <a:off x="829627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65" name="Freeform 269"/>
          <p:cNvSpPr>
            <a:spLocks/>
          </p:cNvSpPr>
          <p:nvPr/>
        </p:nvSpPr>
        <p:spPr bwMode="gray">
          <a:xfrm>
            <a:off x="8302625" y="4115345"/>
            <a:ext cx="3175" cy="6350"/>
          </a:xfrm>
          <a:custGeom>
            <a:avLst/>
            <a:gdLst>
              <a:gd name="T0" fmla="*/ 768143625 w 5"/>
              <a:gd name="T1" fmla="*/ 0 h 7"/>
              <a:gd name="T2" fmla="*/ 512095750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512095750 w 5"/>
              <a:gd name="T17" fmla="*/ 2147483647 h 7"/>
              <a:gd name="T18" fmla="*/ 768143625 w 5"/>
              <a:gd name="T19" fmla="*/ 2147483647 h 7"/>
              <a:gd name="T20" fmla="*/ 768143625 w 5"/>
              <a:gd name="T21" fmla="*/ 2147483647 h 7"/>
              <a:gd name="T22" fmla="*/ 1024191500 w 5"/>
              <a:gd name="T23" fmla="*/ 2147483647 h 7"/>
              <a:gd name="T24" fmla="*/ 1280239375 w 5"/>
              <a:gd name="T25" fmla="*/ 2147483647 h 7"/>
              <a:gd name="T26" fmla="*/ 1024191500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768143625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66" name="Freeform 270"/>
          <p:cNvSpPr>
            <a:spLocks/>
          </p:cNvSpPr>
          <p:nvPr/>
        </p:nvSpPr>
        <p:spPr bwMode="gray">
          <a:xfrm>
            <a:off x="8308975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67" name="Freeform 271"/>
          <p:cNvSpPr>
            <a:spLocks/>
          </p:cNvSpPr>
          <p:nvPr/>
        </p:nvSpPr>
        <p:spPr bwMode="gray">
          <a:xfrm>
            <a:off x="8316913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256047875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256047875 w 5"/>
              <a:gd name="T17" fmla="*/ 2147483647 h 7"/>
              <a:gd name="T18" fmla="*/ 512095750 w 5"/>
              <a:gd name="T19" fmla="*/ 2147483647 h 7"/>
              <a:gd name="T20" fmla="*/ 768143625 w 5"/>
              <a:gd name="T21" fmla="*/ 2147483647 h 7"/>
              <a:gd name="T22" fmla="*/ 768143625 w 5"/>
              <a:gd name="T23" fmla="*/ 2147483647 h 7"/>
              <a:gd name="T24" fmla="*/ 1280239375 w 5"/>
              <a:gd name="T25" fmla="*/ 2147483647 h 7"/>
              <a:gd name="T26" fmla="*/ 768143625 w 5"/>
              <a:gd name="T27" fmla="*/ 2147483647 h 7"/>
              <a:gd name="T28" fmla="*/ 768143625 w 5"/>
              <a:gd name="T29" fmla="*/ 1492755279 h 7"/>
              <a:gd name="T30" fmla="*/ 768143625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5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68" name="Freeform 272"/>
          <p:cNvSpPr>
            <a:spLocks/>
          </p:cNvSpPr>
          <p:nvPr/>
        </p:nvSpPr>
        <p:spPr bwMode="gray">
          <a:xfrm>
            <a:off x="8323263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500251413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500251413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69" name="Freeform 273"/>
          <p:cNvSpPr>
            <a:spLocks/>
          </p:cNvSpPr>
          <p:nvPr/>
        </p:nvSpPr>
        <p:spPr bwMode="gray">
          <a:xfrm>
            <a:off x="8329613" y="4115345"/>
            <a:ext cx="4762" cy="6350"/>
          </a:xfrm>
          <a:custGeom>
            <a:avLst/>
            <a:gdLst>
              <a:gd name="T0" fmla="*/ 1727960273 w 5"/>
              <a:gd name="T1" fmla="*/ 0 h 7"/>
              <a:gd name="T2" fmla="*/ 1727960273 w 5"/>
              <a:gd name="T3" fmla="*/ 0 h 7"/>
              <a:gd name="T4" fmla="*/ 863526794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863526794 w 5"/>
              <a:gd name="T15" fmla="*/ 2147483647 h 7"/>
              <a:gd name="T16" fmla="*/ 1727960273 w 5"/>
              <a:gd name="T17" fmla="*/ 2147483647 h 7"/>
              <a:gd name="T18" fmla="*/ 1727960273 w 5"/>
              <a:gd name="T19" fmla="*/ 2147483647 h 7"/>
              <a:gd name="T20" fmla="*/ 2147483647 w 5"/>
              <a:gd name="T21" fmla="*/ 2147483647 h 7"/>
              <a:gd name="T22" fmla="*/ 2147483647 w 5"/>
              <a:gd name="T23" fmla="*/ 2147483647 h 7"/>
              <a:gd name="T24" fmla="*/ 2147483647 w 5"/>
              <a:gd name="T25" fmla="*/ 2147483647 h 7"/>
              <a:gd name="T26" fmla="*/ 2147483647 w 5"/>
              <a:gd name="T27" fmla="*/ 2147483647 h 7"/>
              <a:gd name="T28" fmla="*/ 2147483647 w 5"/>
              <a:gd name="T29" fmla="*/ 1492755279 h 7"/>
              <a:gd name="T30" fmla="*/ 2147483647 w 5"/>
              <a:gd name="T31" fmla="*/ 0 h 7"/>
              <a:gd name="T32" fmla="*/ 1727960273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3"/>
                </a:lnTo>
                <a:lnTo>
                  <a:pt x="4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70" name="Freeform 274"/>
          <p:cNvSpPr>
            <a:spLocks/>
          </p:cNvSpPr>
          <p:nvPr/>
        </p:nvSpPr>
        <p:spPr bwMode="gray">
          <a:xfrm>
            <a:off x="8335963" y="4115345"/>
            <a:ext cx="3175" cy="6350"/>
          </a:xfrm>
          <a:custGeom>
            <a:avLst/>
            <a:gdLst>
              <a:gd name="T0" fmla="*/ 512095750 w 5"/>
              <a:gd name="T1" fmla="*/ 0 h 7"/>
              <a:gd name="T2" fmla="*/ 512095750 w 5"/>
              <a:gd name="T3" fmla="*/ 0 h 7"/>
              <a:gd name="T4" fmla="*/ 256047875 w 5"/>
              <a:gd name="T5" fmla="*/ 1492755279 h 7"/>
              <a:gd name="T6" fmla="*/ 0 w 5"/>
              <a:gd name="T7" fmla="*/ 2147483647 h 7"/>
              <a:gd name="T8" fmla="*/ 0 w 5"/>
              <a:gd name="T9" fmla="*/ 2147483647 h 7"/>
              <a:gd name="T10" fmla="*/ 0 w 5"/>
              <a:gd name="T11" fmla="*/ 2147483647 h 7"/>
              <a:gd name="T12" fmla="*/ 0 w 5"/>
              <a:gd name="T13" fmla="*/ 2147483647 h 7"/>
              <a:gd name="T14" fmla="*/ 256047875 w 5"/>
              <a:gd name="T15" fmla="*/ 2147483647 h 7"/>
              <a:gd name="T16" fmla="*/ 512095750 w 5"/>
              <a:gd name="T17" fmla="*/ 2147483647 h 7"/>
              <a:gd name="T18" fmla="*/ 512095750 w 5"/>
              <a:gd name="T19" fmla="*/ 2147483647 h 7"/>
              <a:gd name="T20" fmla="*/ 1024191500 w 5"/>
              <a:gd name="T21" fmla="*/ 2147483647 h 7"/>
              <a:gd name="T22" fmla="*/ 1280239375 w 5"/>
              <a:gd name="T23" fmla="*/ 2147483647 h 7"/>
              <a:gd name="T24" fmla="*/ 1280239375 w 5"/>
              <a:gd name="T25" fmla="*/ 2147483647 h 7"/>
              <a:gd name="T26" fmla="*/ 1280239375 w 5"/>
              <a:gd name="T27" fmla="*/ 2147483647 h 7"/>
              <a:gd name="T28" fmla="*/ 1024191500 w 5"/>
              <a:gd name="T29" fmla="*/ 1492755279 h 7"/>
              <a:gd name="T30" fmla="*/ 1024191500 w 5"/>
              <a:gd name="T31" fmla="*/ 0 h 7"/>
              <a:gd name="T32" fmla="*/ 512095750 w 5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7">
                <a:moveTo>
                  <a:pt x="2" y="0"/>
                </a:move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4" y="6"/>
                </a:lnTo>
                <a:lnTo>
                  <a:pt x="5" y="5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71" name="Freeform 275"/>
          <p:cNvSpPr>
            <a:spLocks/>
          </p:cNvSpPr>
          <p:nvPr/>
        </p:nvSpPr>
        <p:spPr bwMode="gray">
          <a:xfrm>
            <a:off x="834390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500123206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500123206 w 4"/>
              <a:gd name="T29" fmla="*/ 1492755279 h 7"/>
              <a:gd name="T30" fmla="*/ 1500123206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72" name="Freeform 276"/>
          <p:cNvSpPr>
            <a:spLocks/>
          </p:cNvSpPr>
          <p:nvPr/>
        </p:nvSpPr>
        <p:spPr bwMode="gray">
          <a:xfrm>
            <a:off x="8350250" y="4115345"/>
            <a:ext cx="3175" cy="6350"/>
          </a:xfrm>
          <a:custGeom>
            <a:avLst/>
            <a:gdLst>
              <a:gd name="T0" fmla="*/ 1000502031 w 4"/>
              <a:gd name="T1" fmla="*/ 0 h 7"/>
              <a:gd name="T2" fmla="*/ 500251413 w 4"/>
              <a:gd name="T3" fmla="*/ 0 h 7"/>
              <a:gd name="T4" fmla="*/ 0 w 4"/>
              <a:gd name="T5" fmla="*/ 1492755279 h 7"/>
              <a:gd name="T6" fmla="*/ 0 w 4"/>
              <a:gd name="T7" fmla="*/ 2147483647 h 7"/>
              <a:gd name="T8" fmla="*/ 0 w 4"/>
              <a:gd name="T9" fmla="*/ 2147483647 h 7"/>
              <a:gd name="T10" fmla="*/ 0 w 4"/>
              <a:gd name="T11" fmla="*/ 2147483647 h 7"/>
              <a:gd name="T12" fmla="*/ 0 w 4"/>
              <a:gd name="T13" fmla="*/ 2147483647 h 7"/>
              <a:gd name="T14" fmla="*/ 0 w 4"/>
              <a:gd name="T15" fmla="*/ 2147483647 h 7"/>
              <a:gd name="T16" fmla="*/ 500251413 w 4"/>
              <a:gd name="T17" fmla="*/ 2147483647 h 7"/>
              <a:gd name="T18" fmla="*/ 1000502031 w 4"/>
              <a:gd name="T19" fmla="*/ 2147483647 h 7"/>
              <a:gd name="T20" fmla="*/ 1000502031 w 4"/>
              <a:gd name="T21" fmla="*/ 2147483647 h 7"/>
              <a:gd name="T22" fmla="*/ 1500123206 w 4"/>
              <a:gd name="T23" fmla="*/ 2147483647 h 7"/>
              <a:gd name="T24" fmla="*/ 2000373825 w 4"/>
              <a:gd name="T25" fmla="*/ 2147483647 h 7"/>
              <a:gd name="T26" fmla="*/ 1500123206 w 4"/>
              <a:gd name="T27" fmla="*/ 2147483647 h 7"/>
              <a:gd name="T28" fmla="*/ 1000502031 w 4"/>
              <a:gd name="T29" fmla="*/ 1492755279 h 7"/>
              <a:gd name="T30" fmla="*/ 1000502031 w 4"/>
              <a:gd name="T31" fmla="*/ 0 h 7"/>
              <a:gd name="T32" fmla="*/ 1000502031 w 4"/>
              <a:gd name="T33" fmla="*/ 0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73" name="Group 277"/>
          <p:cNvGrpSpPr>
            <a:grpSpLocks/>
          </p:cNvGrpSpPr>
          <p:nvPr/>
        </p:nvGrpSpPr>
        <p:grpSpPr bwMode="auto">
          <a:xfrm>
            <a:off x="6173788" y="3486695"/>
            <a:ext cx="2700337" cy="1500188"/>
            <a:chOff x="4083" y="2270"/>
            <a:chExt cx="1786" cy="945"/>
          </a:xfrm>
        </p:grpSpPr>
        <p:grpSp>
          <p:nvGrpSpPr>
            <p:cNvPr id="55575" name="Group 278"/>
            <p:cNvGrpSpPr>
              <a:grpSpLocks/>
            </p:cNvGrpSpPr>
            <p:nvPr/>
          </p:nvGrpSpPr>
          <p:grpSpPr bwMode="auto">
            <a:xfrm>
              <a:off x="4260" y="2270"/>
              <a:ext cx="891" cy="3"/>
              <a:chOff x="4260" y="2270"/>
              <a:chExt cx="891" cy="3"/>
            </a:xfrm>
          </p:grpSpPr>
          <p:sp>
            <p:nvSpPr>
              <p:cNvPr id="55664" name="Freeform 279"/>
              <p:cNvSpPr>
                <a:spLocks/>
              </p:cNvSpPr>
              <p:nvPr/>
            </p:nvSpPr>
            <p:spPr bwMode="gray">
              <a:xfrm>
                <a:off x="4260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1 w 4"/>
                  <a:gd name="T13" fmla="*/ 1 h 6"/>
                  <a:gd name="T14" fmla="*/ 2 w 4"/>
                  <a:gd name="T15" fmla="*/ 1 h 6"/>
                  <a:gd name="T16" fmla="*/ 2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0 h 6"/>
                  <a:gd name="T26" fmla="*/ 2 w 4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5" name="Freeform 280"/>
              <p:cNvSpPr>
                <a:spLocks/>
              </p:cNvSpPr>
              <p:nvPr/>
            </p:nvSpPr>
            <p:spPr bwMode="gray">
              <a:xfrm>
                <a:off x="4265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6" name="Freeform 281"/>
              <p:cNvSpPr>
                <a:spLocks/>
              </p:cNvSpPr>
              <p:nvPr/>
            </p:nvSpPr>
            <p:spPr bwMode="gray">
              <a:xfrm>
                <a:off x="4269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7" name="Freeform 282"/>
              <p:cNvSpPr>
                <a:spLocks/>
              </p:cNvSpPr>
              <p:nvPr/>
            </p:nvSpPr>
            <p:spPr bwMode="gray">
              <a:xfrm>
                <a:off x="4274" y="2270"/>
                <a:ext cx="2" cy="3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0 h 6"/>
                  <a:gd name="T4" fmla="*/ 0 w 3"/>
                  <a:gd name="T5" fmla="*/ 0 h 6"/>
                  <a:gd name="T6" fmla="*/ 0 w 3"/>
                  <a:gd name="T7" fmla="*/ 1 h 6"/>
                  <a:gd name="T8" fmla="*/ 0 w 3"/>
                  <a:gd name="T9" fmla="*/ 1 h 6"/>
                  <a:gd name="T10" fmla="*/ 0 w 3"/>
                  <a:gd name="T11" fmla="*/ 1 h 6"/>
                  <a:gd name="T12" fmla="*/ 0 w 3"/>
                  <a:gd name="T13" fmla="*/ 1 h 6"/>
                  <a:gd name="T14" fmla="*/ 0 w 3"/>
                  <a:gd name="T15" fmla="*/ 1 h 6"/>
                  <a:gd name="T16" fmla="*/ 1 w 3"/>
                  <a:gd name="T17" fmla="*/ 1 h 6"/>
                  <a:gd name="T18" fmla="*/ 1 w 3"/>
                  <a:gd name="T19" fmla="*/ 1 h 6"/>
                  <a:gd name="T20" fmla="*/ 1 w 3"/>
                  <a:gd name="T21" fmla="*/ 1 h 6"/>
                  <a:gd name="T22" fmla="*/ 1 w 3"/>
                  <a:gd name="T23" fmla="*/ 1 h 6"/>
                  <a:gd name="T24" fmla="*/ 1 w 3"/>
                  <a:gd name="T25" fmla="*/ 1 h 6"/>
                  <a:gd name="T26" fmla="*/ 1 w 3"/>
                  <a:gd name="T27" fmla="*/ 1 h 6"/>
                  <a:gd name="T28" fmla="*/ 1 w 3"/>
                  <a:gd name="T29" fmla="*/ 0 h 6"/>
                  <a:gd name="T30" fmla="*/ 1 w 3"/>
                  <a:gd name="T31" fmla="*/ 0 h 6"/>
                  <a:gd name="T32" fmla="*/ 1 w 3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8" name="Freeform 283"/>
              <p:cNvSpPr>
                <a:spLocks/>
              </p:cNvSpPr>
              <p:nvPr/>
            </p:nvSpPr>
            <p:spPr bwMode="gray">
              <a:xfrm>
                <a:off x="4278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9" name="Freeform 284"/>
              <p:cNvSpPr>
                <a:spLocks/>
              </p:cNvSpPr>
              <p:nvPr/>
            </p:nvSpPr>
            <p:spPr bwMode="gray">
              <a:xfrm>
                <a:off x="4283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0" name="Freeform 285"/>
              <p:cNvSpPr>
                <a:spLocks/>
              </p:cNvSpPr>
              <p:nvPr/>
            </p:nvSpPr>
            <p:spPr bwMode="gray">
              <a:xfrm>
                <a:off x="4287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1" name="Freeform 286"/>
              <p:cNvSpPr>
                <a:spLocks/>
              </p:cNvSpPr>
              <p:nvPr/>
            </p:nvSpPr>
            <p:spPr bwMode="gray">
              <a:xfrm>
                <a:off x="4291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2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2" name="Freeform 287"/>
              <p:cNvSpPr>
                <a:spLocks/>
              </p:cNvSpPr>
              <p:nvPr/>
            </p:nvSpPr>
            <p:spPr bwMode="gray">
              <a:xfrm>
                <a:off x="4296" y="2270"/>
                <a:ext cx="2" cy="3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0 w 6"/>
                  <a:gd name="T15" fmla="*/ 1 h 6"/>
                  <a:gd name="T16" fmla="*/ 0 w 6"/>
                  <a:gd name="T17" fmla="*/ 1 h 6"/>
                  <a:gd name="T18" fmla="*/ 0 w 6"/>
                  <a:gd name="T19" fmla="*/ 1 h 6"/>
                  <a:gd name="T20" fmla="*/ 0 w 6"/>
                  <a:gd name="T21" fmla="*/ 1 h 6"/>
                  <a:gd name="T22" fmla="*/ 0 w 6"/>
                  <a:gd name="T23" fmla="*/ 1 h 6"/>
                  <a:gd name="T24" fmla="*/ 0 w 6"/>
                  <a:gd name="T25" fmla="*/ 1 h 6"/>
                  <a:gd name="T26" fmla="*/ 0 w 6"/>
                  <a:gd name="T27" fmla="*/ 1 h 6"/>
                  <a:gd name="T28" fmla="*/ 0 w 6"/>
                  <a:gd name="T29" fmla="*/ 0 h 6"/>
                  <a:gd name="T30" fmla="*/ 0 w 6"/>
                  <a:gd name="T31" fmla="*/ 0 h 6"/>
                  <a:gd name="T32" fmla="*/ 0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3" name="Freeform 288"/>
              <p:cNvSpPr>
                <a:spLocks/>
              </p:cNvSpPr>
              <p:nvPr/>
            </p:nvSpPr>
            <p:spPr bwMode="gray">
              <a:xfrm>
                <a:off x="4301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4" name="Freeform 289"/>
              <p:cNvSpPr>
                <a:spLocks/>
              </p:cNvSpPr>
              <p:nvPr/>
            </p:nvSpPr>
            <p:spPr bwMode="gray">
              <a:xfrm>
                <a:off x="4305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5" name="Freeform 290"/>
              <p:cNvSpPr>
                <a:spLocks/>
              </p:cNvSpPr>
              <p:nvPr/>
            </p:nvSpPr>
            <p:spPr bwMode="gray">
              <a:xfrm>
                <a:off x="4309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6" name="Freeform 291"/>
              <p:cNvSpPr>
                <a:spLocks/>
              </p:cNvSpPr>
              <p:nvPr/>
            </p:nvSpPr>
            <p:spPr bwMode="gray">
              <a:xfrm>
                <a:off x="4314" y="2270"/>
                <a:ext cx="2" cy="3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0 w 6"/>
                  <a:gd name="T15" fmla="*/ 1 h 6"/>
                  <a:gd name="T16" fmla="*/ 0 w 6"/>
                  <a:gd name="T17" fmla="*/ 1 h 6"/>
                  <a:gd name="T18" fmla="*/ 0 w 6"/>
                  <a:gd name="T19" fmla="*/ 1 h 6"/>
                  <a:gd name="T20" fmla="*/ 0 w 6"/>
                  <a:gd name="T21" fmla="*/ 1 h 6"/>
                  <a:gd name="T22" fmla="*/ 0 w 6"/>
                  <a:gd name="T23" fmla="*/ 1 h 6"/>
                  <a:gd name="T24" fmla="*/ 0 w 6"/>
                  <a:gd name="T25" fmla="*/ 1 h 6"/>
                  <a:gd name="T26" fmla="*/ 0 w 6"/>
                  <a:gd name="T27" fmla="*/ 1 h 6"/>
                  <a:gd name="T28" fmla="*/ 0 w 6"/>
                  <a:gd name="T29" fmla="*/ 0 h 6"/>
                  <a:gd name="T30" fmla="*/ 0 w 6"/>
                  <a:gd name="T31" fmla="*/ 0 h 6"/>
                  <a:gd name="T32" fmla="*/ 0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7" name="Freeform 292"/>
              <p:cNvSpPr>
                <a:spLocks/>
              </p:cNvSpPr>
              <p:nvPr/>
            </p:nvSpPr>
            <p:spPr bwMode="gray">
              <a:xfrm>
                <a:off x="4319" y="2270"/>
                <a:ext cx="1" cy="3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1 h 6"/>
                  <a:gd name="T8" fmla="*/ 0 w 3"/>
                  <a:gd name="T9" fmla="*/ 1 h 6"/>
                  <a:gd name="T10" fmla="*/ 0 w 3"/>
                  <a:gd name="T11" fmla="*/ 1 h 6"/>
                  <a:gd name="T12" fmla="*/ 0 w 3"/>
                  <a:gd name="T13" fmla="*/ 1 h 6"/>
                  <a:gd name="T14" fmla="*/ 0 w 3"/>
                  <a:gd name="T15" fmla="*/ 1 h 6"/>
                  <a:gd name="T16" fmla="*/ 0 w 3"/>
                  <a:gd name="T17" fmla="*/ 1 h 6"/>
                  <a:gd name="T18" fmla="*/ 0 w 3"/>
                  <a:gd name="T19" fmla="*/ 1 h 6"/>
                  <a:gd name="T20" fmla="*/ 0 w 3"/>
                  <a:gd name="T21" fmla="*/ 1 h 6"/>
                  <a:gd name="T22" fmla="*/ 0 w 3"/>
                  <a:gd name="T23" fmla="*/ 1 h 6"/>
                  <a:gd name="T24" fmla="*/ 0 w 3"/>
                  <a:gd name="T25" fmla="*/ 1 h 6"/>
                  <a:gd name="T26" fmla="*/ 0 w 3"/>
                  <a:gd name="T27" fmla="*/ 1 h 6"/>
                  <a:gd name="T28" fmla="*/ 0 w 3"/>
                  <a:gd name="T29" fmla="*/ 0 h 6"/>
                  <a:gd name="T30" fmla="*/ 0 w 3"/>
                  <a:gd name="T31" fmla="*/ 0 h 6"/>
                  <a:gd name="T32" fmla="*/ 0 w 3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8" name="Freeform 293"/>
              <p:cNvSpPr>
                <a:spLocks/>
              </p:cNvSpPr>
              <p:nvPr/>
            </p:nvSpPr>
            <p:spPr bwMode="gray">
              <a:xfrm>
                <a:off x="4323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9" name="Freeform 294"/>
              <p:cNvSpPr>
                <a:spLocks/>
              </p:cNvSpPr>
              <p:nvPr/>
            </p:nvSpPr>
            <p:spPr bwMode="gray">
              <a:xfrm>
                <a:off x="4327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0" name="Freeform 295"/>
              <p:cNvSpPr>
                <a:spLocks/>
              </p:cNvSpPr>
              <p:nvPr/>
            </p:nvSpPr>
            <p:spPr bwMode="gray">
              <a:xfrm>
                <a:off x="4332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1" name="Freeform 296"/>
              <p:cNvSpPr>
                <a:spLocks/>
              </p:cNvSpPr>
              <p:nvPr/>
            </p:nvSpPr>
            <p:spPr bwMode="gray">
              <a:xfrm>
                <a:off x="4336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2" name="Freeform 297"/>
              <p:cNvSpPr>
                <a:spLocks/>
              </p:cNvSpPr>
              <p:nvPr/>
            </p:nvSpPr>
            <p:spPr bwMode="gray">
              <a:xfrm>
                <a:off x="4341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3" name="Freeform 298"/>
              <p:cNvSpPr>
                <a:spLocks/>
              </p:cNvSpPr>
              <p:nvPr/>
            </p:nvSpPr>
            <p:spPr bwMode="gray">
              <a:xfrm>
                <a:off x="4345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4" name="Freeform 299"/>
              <p:cNvSpPr>
                <a:spLocks/>
              </p:cNvSpPr>
              <p:nvPr/>
            </p:nvSpPr>
            <p:spPr bwMode="gray">
              <a:xfrm>
                <a:off x="4350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5" name="Freeform 300"/>
              <p:cNvSpPr>
                <a:spLocks/>
              </p:cNvSpPr>
              <p:nvPr/>
            </p:nvSpPr>
            <p:spPr bwMode="gray">
              <a:xfrm>
                <a:off x="4354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6" name="Freeform 301"/>
              <p:cNvSpPr>
                <a:spLocks/>
              </p:cNvSpPr>
              <p:nvPr/>
            </p:nvSpPr>
            <p:spPr bwMode="gray">
              <a:xfrm>
                <a:off x="4358" y="2270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1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1 w 6"/>
                  <a:gd name="T15" fmla="*/ 1 h 6"/>
                  <a:gd name="T16" fmla="*/ 1 w 6"/>
                  <a:gd name="T17" fmla="*/ 1 h 6"/>
                  <a:gd name="T18" fmla="*/ 1 w 6"/>
                  <a:gd name="T19" fmla="*/ 1 h 6"/>
                  <a:gd name="T20" fmla="*/ 1 w 6"/>
                  <a:gd name="T21" fmla="*/ 1 h 6"/>
                  <a:gd name="T22" fmla="*/ 1 w 6"/>
                  <a:gd name="T23" fmla="*/ 1 h 6"/>
                  <a:gd name="T24" fmla="*/ 1 w 6"/>
                  <a:gd name="T25" fmla="*/ 1 h 6"/>
                  <a:gd name="T26" fmla="*/ 1 w 6"/>
                  <a:gd name="T27" fmla="*/ 1 h 6"/>
                  <a:gd name="T28" fmla="*/ 1 w 6"/>
                  <a:gd name="T29" fmla="*/ 0 h 6"/>
                  <a:gd name="T30" fmla="*/ 1 w 6"/>
                  <a:gd name="T31" fmla="*/ 0 h 6"/>
                  <a:gd name="T32" fmla="*/ 1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7" name="Freeform 302"/>
              <p:cNvSpPr>
                <a:spLocks/>
              </p:cNvSpPr>
              <p:nvPr/>
            </p:nvSpPr>
            <p:spPr bwMode="gray">
              <a:xfrm>
                <a:off x="4363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8" name="Freeform 303"/>
              <p:cNvSpPr>
                <a:spLocks/>
              </p:cNvSpPr>
              <p:nvPr/>
            </p:nvSpPr>
            <p:spPr bwMode="gray">
              <a:xfrm>
                <a:off x="4367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9" name="Freeform 304"/>
              <p:cNvSpPr>
                <a:spLocks/>
              </p:cNvSpPr>
              <p:nvPr/>
            </p:nvSpPr>
            <p:spPr bwMode="gray">
              <a:xfrm>
                <a:off x="4372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0" name="Freeform 305"/>
              <p:cNvSpPr>
                <a:spLocks/>
              </p:cNvSpPr>
              <p:nvPr/>
            </p:nvSpPr>
            <p:spPr bwMode="gray">
              <a:xfrm>
                <a:off x="4376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1" name="Freeform 306"/>
              <p:cNvSpPr>
                <a:spLocks/>
              </p:cNvSpPr>
              <p:nvPr/>
            </p:nvSpPr>
            <p:spPr bwMode="gray">
              <a:xfrm>
                <a:off x="4381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2" name="Freeform 307"/>
              <p:cNvSpPr>
                <a:spLocks/>
              </p:cNvSpPr>
              <p:nvPr/>
            </p:nvSpPr>
            <p:spPr bwMode="gray">
              <a:xfrm>
                <a:off x="4385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3" name="Freeform 308"/>
              <p:cNvSpPr>
                <a:spLocks/>
              </p:cNvSpPr>
              <p:nvPr/>
            </p:nvSpPr>
            <p:spPr bwMode="gray">
              <a:xfrm>
                <a:off x="4390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4" name="Freeform 309"/>
              <p:cNvSpPr>
                <a:spLocks/>
              </p:cNvSpPr>
              <p:nvPr/>
            </p:nvSpPr>
            <p:spPr bwMode="gray">
              <a:xfrm>
                <a:off x="4394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5" name="Freeform 310"/>
              <p:cNvSpPr>
                <a:spLocks/>
              </p:cNvSpPr>
              <p:nvPr/>
            </p:nvSpPr>
            <p:spPr bwMode="gray">
              <a:xfrm>
                <a:off x="4398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6" name="Freeform 311"/>
              <p:cNvSpPr>
                <a:spLocks/>
              </p:cNvSpPr>
              <p:nvPr/>
            </p:nvSpPr>
            <p:spPr bwMode="gray">
              <a:xfrm>
                <a:off x="4403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7" name="Freeform 312"/>
              <p:cNvSpPr>
                <a:spLocks/>
              </p:cNvSpPr>
              <p:nvPr/>
            </p:nvSpPr>
            <p:spPr bwMode="gray">
              <a:xfrm>
                <a:off x="4408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8" name="Freeform 313"/>
              <p:cNvSpPr>
                <a:spLocks/>
              </p:cNvSpPr>
              <p:nvPr/>
            </p:nvSpPr>
            <p:spPr bwMode="gray">
              <a:xfrm>
                <a:off x="4412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9" name="Freeform 314"/>
              <p:cNvSpPr>
                <a:spLocks/>
              </p:cNvSpPr>
              <p:nvPr/>
            </p:nvSpPr>
            <p:spPr bwMode="gray">
              <a:xfrm>
                <a:off x="4416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0" name="Freeform 315"/>
              <p:cNvSpPr>
                <a:spLocks/>
              </p:cNvSpPr>
              <p:nvPr/>
            </p:nvSpPr>
            <p:spPr bwMode="gray">
              <a:xfrm>
                <a:off x="4421" y="2270"/>
                <a:ext cx="2" cy="3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0 w 6"/>
                  <a:gd name="T15" fmla="*/ 1 h 6"/>
                  <a:gd name="T16" fmla="*/ 0 w 6"/>
                  <a:gd name="T17" fmla="*/ 1 h 6"/>
                  <a:gd name="T18" fmla="*/ 0 w 6"/>
                  <a:gd name="T19" fmla="*/ 1 h 6"/>
                  <a:gd name="T20" fmla="*/ 0 w 6"/>
                  <a:gd name="T21" fmla="*/ 1 h 6"/>
                  <a:gd name="T22" fmla="*/ 0 w 6"/>
                  <a:gd name="T23" fmla="*/ 1 h 6"/>
                  <a:gd name="T24" fmla="*/ 0 w 6"/>
                  <a:gd name="T25" fmla="*/ 1 h 6"/>
                  <a:gd name="T26" fmla="*/ 0 w 6"/>
                  <a:gd name="T27" fmla="*/ 1 h 6"/>
                  <a:gd name="T28" fmla="*/ 0 w 6"/>
                  <a:gd name="T29" fmla="*/ 0 h 6"/>
                  <a:gd name="T30" fmla="*/ 0 w 6"/>
                  <a:gd name="T31" fmla="*/ 0 h 6"/>
                  <a:gd name="T32" fmla="*/ 0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1" name="Freeform 316"/>
              <p:cNvSpPr>
                <a:spLocks/>
              </p:cNvSpPr>
              <p:nvPr/>
            </p:nvSpPr>
            <p:spPr bwMode="gray">
              <a:xfrm>
                <a:off x="4425" y="2270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1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1 w 6"/>
                  <a:gd name="T15" fmla="*/ 1 h 6"/>
                  <a:gd name="T16" fmla="*/ 1 w 6"/>
                  <a:gd name="T17" fmla="*/ 1 h 6"/>
                  <a:gd name="T18" fmla="*/ 1 w 6"/>
                  <a:gd name="T19" fmla="*/ 1 h 6"/>
                  <a:gd name="T20" fmla="*/ 1 w 6"/>
                  <a:gd name="T21" fmla="*/ 1 h 6"/>
                  <a:gd name="T22" fmla="*/ 1 w 6"/>
                  <a:gd name="T23" fmla="*/ 1 h 6"/>
                  <a:gd name="T24" fmla="*/ 1 w 6"/>
                  <a:gd name="T25" fmla="*/ 1 h 6"/>
                  <a:gd name="T26" fmla="*/ 1 w 6"/>
                  <a:gd name="T27" fmla="*/ 1 h 6"/>
                  <a:gd name="T28" fmla="*/ 1 w 6"/>
                  <a:gd name="T29" fmla="*/ 0 h 6"/>
                  <a:gd name="T30" fmla="*/ 1 w 6"/>
                  <a:gd name="T31" fmla="*/ 0 h 6"/>
                  <a:gd name="T32" fmla="*/ 1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2" name="Freeform 317"/>
              <p:cNvSpPr>
                <a:spLocks/>
              </p:cNvSpPr>
              <p:nvPr/>
            </p:nvSpPr>
            <p:spPr bwMode="gray">
              <a:xfrm>
                <a:off x="4430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3" name="Freeform 318"/>
              <p:cNvSpPr>
                <a:spLocks/>
              </p:cNvSpPr>
              <p:nvPr/>
            </p:nvSpPr>
            <p:spPr bwMode="gray">
              <a:xfrm>
                <a:off x="4434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4" name="Freeform 319"/>
              <p:cNvSpPr>
                <a:spLocks/>
              </p:cNvSpPr>
              <p:nvPr/>
            </p:nvSpPr>
            <p:spPr bwMode="gray">
              <a:xfrm>
                <a:off x="4439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5" name="Freeform 320"/>
              <p:cNvSpPr>
                <a:spLocks/>
              </p:cNvSpPr>
              <p:nvPr/>
            </p:nvSpPr>
            <p:spPr bwMode="gray">
              <a:xfrm>
                <a:off x="4443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6" name="Freeform 321"/>
              <p:cNvSpPr>
                <a:spLocks/>
              </p:cNvSpPr>
              <p:nvPr/>
            </p:nvSpPr>
            <p:spPr bwMode="gray">
              <a:xfrm>
                <a:off x="4448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7" name="Freeform 322"/>
              <p:cNvSpPr>
                <a:spLocks/>
              </p:cNvSpPr>
              <p:nvPr/>
            </p:nvSpPr>
            <p:spPr bwMode="gray">
              <a:xfrm>
                <a:off x="4452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8" name="Freeform 323"/>
              <p:cNvSpPr>
                <a:spLocks/>
              </p:cNvSpPr>
              <p:nvPr/>
            </p:nvSpPr>
            <p:spPr bwMode="gray">
              <a:xfrm>
                <a:off x="4457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9" name="Freeform 324"/>
              <p:cNvSpPr>
                <a:spLocks/>
              </p:cNvSpPr>
              <p:nvPr/>
            </p:nvSpPr>
            <p:spPr bwMode="gray">
              <a:xfrm>
                <a:off x="4461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0" name="Freeform 325"/>
              <p:cNvSpPr>
                <a:spLocks/>
              </p:cNvSpPr>
              <p:nvPr/>
            </p:nvSpPr>
            <p:spPr bwMode="gray">
              <a:xfrm>
                <a:off x="4466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1" name="Freeform 326"/>
              <p:cNvSpPr>
                <a:spLocks/>
              </p:cNvSpPr>
              <p:nvPr/>
            </p:nvSpPr>
            <p:spPr bwMode="gray">
              <a:xfrm>
                <a:off x="4470" y="2270"/>
                <a:ext cx="2" cy="3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0 w 6"/>
                  <a:gd name="T15" fmla="*/ 1 h 6"/>
                  <a:gd name="T16" fmla="*/ 0 w 6"/>
                  <a:gd name="T17" fmla="*/ 1 h 6"/>
                  <a:gd name="T18" fmla="*/ 0 w 6"/>
                  <a:gd name="T19" fmla="*/ 1 h 6"/>
                  <a:gd name="T20" fmla="*/ 0 w 6"/>
                  <a:gd name="T21" fmla="*/ 1 h 6"/>
                  <a:gd name="T22" fmla="*/ 0 w 6"/>
                  <a:gd name="T23" fmla="*/ 1 h 6"/>
                  <a:gd name="T24" fmla="*/ 0 w 6"/>
                  <a:gd name="T25" fmla="*/ 1 h 6"/>
                  <a:gd name="T26" fmla="*/ 0 w 6"/>
                  <a:gd name="T27" fmla="*/ 1 h 6"/>
                  <a:gd name="T28" fmla="*/ 0 w 6"/>
                  <a:gd name="T29" fmla="*/ 0 h 6"/>
                  <a:gd name="T30" fmla="*/ 0 w 6"/>
                  <a:gd name="T31" fmla="*/ 0 h 6"/>
                  <a:gd name="T32" fmla="*/ 0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2" name="Freeform 327"/>
              <p:cNvSpPr>
                <a:spLocks/>
              </p:cNvSpPr>
              <p:nvPr/>
            </p:nvSpPr>
            <p:spPr bwMode="gray">
              <a:xfrm>
                <a:off x="4475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3" name="Freeform 328"/>
              <p:cNvSpPr>
                <a:spLocks/>
              </p:cNvSpPr>
              <p:nvPr/>
            </p:nvSpPr>
            <p:spPr bwMode="gray">
              <a:xfrm>
                <a:off x="4479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4" name="Freeform 329"/>
              <p:cNvSpPr>
                <a:spLocks/>
              </p:cNvSpPr>
              <p:nvPr/>
            </p:nvSpPr>
            <p:spPr bwMode="gray">
              <a:xfrm>
                <a:off x="4483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5" name="Freeform 330"/>
              <p:cNvSpPr>
                <a:spLocks/>
              </p:cNvSpPr>
              <p:nvPr/>
            </p:nvSpPr>
            <p:spPr bwMode="gray">
              <a:xfrm>
                <a:off x="4488" y="2270"/>
                <a:ext cx="2" cy="3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0 w 6"/>
                  <a:gd name="T15" fmla="*/ 1 h 6"/>
                  <a:gd name="T16" fmla="*/ 0 w 6"/>
                  <a:gd name="T17" fmla="*/ 1 h 6"/>
                  <a:gd name="T18" fmla="*/ 0 w 6"/>
                  <a:gd name="T19" fmla="*/ 1 h 6"/>
                  <a:gd name="T20" fmla="*/ 0 w 6"/>
                  <a:gd name="T21" fmla="*/ 1 h 6"/>
                  <a:gd name="T22" fmla="*/ 0 w 6"/>
                  <a:gd name="T23" fmla="*/ 1 h 6"/>
                  <a:gd name="T24" fmla="*/ 0 w 6"/>
                  <a:gd name="T25" fmla="*/ 1 h 6"/>
                  <a:gd name="T26" fmla="*/ 0 w 6"/>
                  <a:gd name="T27" fmla="*/ 1 h 6"/>
                  <a:gd name="T28" fmla="*/ 0 w 6"/>
                  <a:gd name="T29" fmla="*/ 0 h 6"/>
                  <a:gd name="T30" fmla="*/ 0 w 6"/>
                  <a:gd name="T31" fmla="*/ 0 h 6"/>
                  <a:gd name="T32" fmla="*/ 0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6" name="Freeform 331"/>
              <p:cNvSpPr>
                <a:spLocks/>
              </p:cNvSpPr>
              <p:nvPr/>
            </p:nvSpPr>
            <p:spPr bwMode="gray">
              <a:xfrm>
                <a:off x="4492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7" name="Freeform 332"/>
              <p:cNvSpPr>
                <a:spLocks/>
              </p:cNvSpPr>
              <p:nvPr/>
            </p:nvSpPr>
            <p:spPr bwMode="gray">
              <a:xfrm>
                <a:off x="4497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8" name="Freeform 333"/>
              <p:cNvSpPr>
                <a:spLocks/>
              </p:cNvSpPr>
              <p:nvPr/>
            </p:nvSpPr>
            <p:spPr bwMode="gray">
              <a:xfrm>
                <a:off x="4501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9" name="Freeform 334"/>
              <p:cNvSpPr>
                <a:spLocks/>
              </p:cNvSpPr>
              <p:nvPr/>
            </p:nvSpPr>
            <p:spPr bwMode="gray">
              <a:xfrm>
                <a:off x="4506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0" name="Freeform 335"/>
              <p:cNvSpPr>
                <a:spLocks/>
              </p:cNvSpPr>
              <p:nvPr/>
            </p:nvSpPr>
            <p:spPr bwMode="gray">
              <a:xfrm>
                <a:off x="4510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1" name="Freeform 336"/>
              <p:cNvSpPr>
                <a:spLocks/>
              </p:cNvSpPr>
              <p:nvPr/>
            </p:nvSpPr>
            <p:spPr bwMode="gray">
              <a:xfrm>
                <a:off x="4515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2" name="Freeform 337"/>
              <p:cNvSpPr>
                <a:spLocks/>
              </p:cNvSpPr>
              <p:nvPr/>
            </p:nvSpPr>
            <p:spPr bwMode="gray">
              <a:xfrm>
                <a:off x="4519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3" name="Freeform 338"/>
              <p:cNvSpPr>
                <a:spLocks/>
              </p:cNvSpPr>
              <p:nvPr/>
            </p:nvSpPr>
            <p:spPr bwMode="gray">
              <a:xfrm>
                <a:off x="4523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4" name="Freeform 339"/>
              <p:cNvSpPr>
                <a:spLocks/>
              </p:cNvSpPr>
              <p:nvPr/>
            </p:nvSpPr>
            <p:spPr bwMode="gray">
              <a:xfrm>
                <a:off x="4528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5" name="Freeform 340"/>
              <p:cNvSpPr>
                <a:spLocks/>
              </p:cNvSpPr>
              <p:nvPr/>
            </p:nvSpPr>
            <p:spPr bwMode="gray">
              <a:xfrm>
                <a:off x="4532" y="2270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1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1 w 6"/>
                  <a:gd name="T15" fmla="*/ 1 h 6"/>
                  <a:gd name="T16" fmla="*/ 1 w 6"/>
                  <a:gd name="T17" fmla="*/ 1 h 6"/>
                  <a:gd name="T18" fmla="*/ 1 w 6"/>
                  <a:gd name="T19" fmla="*/ 1 h 6"/>
                  <a:gd name="T20" fmla="*/ 1 w 6"/>
                  <a:gd name="T21" fmla="*/ 1 h 6"/>
                  <a:gd name="T22" fmla="*/ 1 w 6"/>
                  <a:gd name="T23" fmla="*/ 1 h 6"/>
                  <a:gd name="T24" fmla="*/ 1 w 6"/>
                  <a:gd name="T25" fmla="*/ 1 h 6"/>
                  <a:gd name="T26" fmla="*/ 1 w 6"/>
                  <a:gd name="T27" fmla="*/ 1 h 6"/>
                  <a:gd name="T28" fmla="*/ 1 w 6"/>
                  <a:gd name="T29" fmla="*/ 0 h 6"/>
                  <a:gd name="T30" fmla="*/ 1 w 6"/>
                  <a:gd name="T31" fmla="*/ 0 h 6"/>
                  <a:gd name="T32" fmla="*/ 1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6" name="Freeform 341"/>
              <p:cNvSpPr>
                <a:spLocks/>
              </p:cNvSpPr>
              <p:nvPr/>
            </p:nvSpPr>
            <p:spPr bwMode="gray">
              <a:xfrm>
                <a:off x="4537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7" name="Freeform 342"/>
              <p:cNvSpPr>
                <a:spLocks/>
              </p:cNvSpPr>
              <p:nvPr/>
            </p:nvSpPr>
            <p:spPr bwMode="gray">
              <a:xfrm>
                <a:off x="4541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8" name="Freeform 343"/>
              <p:cNvSpPr>
                <a:spLocks/>
              </p:cNvSpPr>
              <p:nvPr/>
            </p:nvSpPr>
            <p:spPr bwMode="gray">
              <a:xfrm>
                <a:off x="4546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9" name="Freeform 344"/>
              <p:cNvSpPr>
                <a:spLocks/>
              </p:cNvSpPr>
              <p:nvPr/>
            </p:nvSpPr>
            <p:spPr bwMode="gray">
              <a:xfrm>
                <a:off x="4550" y="2270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1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1 w 6"/>
                  <a:gd name="T15" fmla="*/ 1 h 6"/>
                  <a:gd name="T16" fmla="*/ 1 w 6"/>
                  <a:gd name="T17" fmla="*/ 1 h 6"/>
                  <a:gd name="T18" fmla="*/ 1 w 6"/>
                  <a:gd name="T19" fmla="*/ 1 h 6"/>
                  <a:gd name="T20" fmla="*/ 1 w 6"/>
                  <a:gd name="T21" fmla="*/ 1 h 6"/>
                  <a:gd name="T22" fmla="*/ 1 w 6"/>
                  <a:gd name="T23" fmla="*/ 1 h 6"/>
                  <a:gd name="T24" fmla="*/ 1 w 6"/>
                  <a:gd name="T25" fmla="*/ 1 h 6"/>
                  <a:gd name="T26" fmla="*/ 1 w 6"/>
                  <a:gd name="T27" fmla="*/ 1 h 6"/>
                  <a:gd name="T28" fmla="*/ 1 w 6"/>
                  <a:gd name="T29" fmla="*/ 0 h 6"/>
                  <a:gd name="T30" fmla="*/ 1 w 6"/>
                  <a:gd name="T31" fmla="*/ 0 h 6"/>
                  <a:gd name="T32" fmla="*/ 1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0" name="Freeform 345"/>
              <p:cNvSpPr>
                <a:spLocks/>
              </p:cNvSpPr>
              <p:nvPr/>
            </p:nvSpPr>
            <p:spPr bwMode="gray">
              <a:xfrm>
                <a:off x="4555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1" name="Freeform 346"/>
              <p:cNvSpPr>
                <a:spLocks/>
              </p:cNvSpPr>
              <p:nvPr/>
            </p:nvSpPr>
            <p:spPr bwMode="gray">
              <a:xfrm>
                <a:off x="4559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2" name="Freeform 347"/>
              <p:cNvSpPr>
                <a:spLocks/>
              </p:cNvSpPr>
              <p:nvPr/>
            </p:nvSpPr>
            <p:spPr bwMode="gray">
              <a:xfrm>
                <a:off x="4564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3" name="Freeform 348"/>
              <p:cNvSpPr>
                <a:spLocks/>
              </p:cNvSpPr>
              <p:nvPr/>
            </p:nvSpPr>
            <p:spPr bwMode="gray">
              <a:xfrm>
                <a:off x="4568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4" name="Freeform 349"/>
              <p:cNvSpPr>
                <a:spLocks/>
              </p:cNvSpPr>
              <p:nvPr/>
            </p:nvSpPr>
            <p:spPr bwMode="gray">
              <a:xfrm>
                <a:off x="4572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2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5" name="Freeform 350"/>
              <p:cNvSpPr>
                <a:spLocks/>
              </p:cNvSpPr>
              <p:nvPr/>
            </p:nvSpPr>
            <p:spPr bwMode="gray">
              <a:xfrm>
                <a:off x="4577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6" name="Freeform 351"/>
              <p:cNvSpPr>
                <a:spLocks/>
              </p:cNvSpPr>
              <p:nvPr/>
            </p:nvSpPr>
            <p:spPr bwMode="gray">
              <a:xfrm>
                <a:off x="4582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7" name="Freeform 352"/>
              <p:cNvSpPr>
                <a:spLocks/>
              </p:cNvSpPr>
              <p:nvPr/>
            </p:nvSpPr>
            <p:spPr bwMode="gray">
              <a:xfrm>
                <a:off x="4586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8" name="Freeform 353"/>
              <p:cNvSpPr>
                <a:spLocks/>
              </p:cNvSpPr>
              <p:nvPr/>
            </p:nvSpPr>
            <p:spPr bwMode="gray">
              <a:xfrm>
                <a:off x="4590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9" name="Freeform 354"/>
              <p:cNvSpPr>
                <a:spLocks/>
              </p:cNvSpPr>
              <p:nvPr/>
            </p:nvSpPr>
            <p:spPr bwMode="gray">
              <a:xfrm>
                <a:off x="4595" y="2270"/>
                <a:ext cx="2" cy="3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0 w 6"/>
                  <a:gd name="T15" fmla="*/ 1 h 6"/>
                  <a:gd name="T16" fmla="*/ 0 w 6"/>
                  <a:gd name="T17" fmla="*/ 1 h 6"/>
                  <a:gd name="T18" fmla="*/ 0 w 6"/>
                  <a:gd name="T19" fmla="*/ 1 h 6"/>
                  <a:gd name="T20" fmla="*/ 0 w 6"/>
                  <a:gd name="T21" fmla="*/ 1 h 6"/>
                  <a:gd name="T22" fmla="*/ 0 w 6"/>
                  <a:gd name="T23" fmla="*/ 1 h 6"/>
                  <a:gd name="T24" fmla="*/ 0 w 6"/>
                  <a:gd name="T25" fmla="*/ 1 h 6"/>
                  <a:gd name="T26" fmla="*/ 0 w 6"/>
                  <a:gd name="T27" fmla="*/ 1 h 6"/>
                  <a:gd name="T28" fmla="*/ 0 w 6"/>
                  <a:gd name="T29" fmla="*/ 0 h 6"/>
                  <a:gd name="T30" fmla="*/ 0 w 6"/>
                  <a:gd name="T31" fmla="*/ 0 h 6"/>
                  <a:gd name="T32" fmla="*/ 0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0" name="Freeform 355"/>
              <p:cNvSpPr>
                <a:spLocks/>
              </p:cNvSpPr>
              <p:nvPr/>
            </p:nvSpPr>
            <p:spPr bwMode="gray">
              <a:xfrm>
                <a:off x="4600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1" name="Freeform 356"/>
              <p:cNvSpPr>
                <a:spLocks/>
              </p:cNvSpPr>
              <p:nvPr/>
            </p:nvSpPr>
            <p:spPr bwMode="gray">
              <a:xfrm>
                <a:off x="4604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2" name="Freeform 357"/>
              <p:cNvSpPr>
                <a:spLocks/>
              </p:cNvSpPr>
              <p:nvPr/>
            </p:nvSpPr>
            <p:spPr bwMode="gray">
              <a:xfrm>
                <a:off x="4608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3" name="Freeform 358"/>
              <p:cNvSpPr>
                <a:spLocks/>
              </p:cNvSpPr>
              <p:nvPr/>
            </p:nvSpPr>
            <p:spPr bwMode="gray">
              <a:xfrm>
                <a:off x="4613" y="2270"/>
                <a:ext cx="2" cy="3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0 w 6"/>
                  <a:gd name="T15" fmla="*/ 1 h 6"/>
                  <a:gd name="T16" fmla="*/ 0 w 6"/>
                  <a:gd name="T17" fmla="*/ 1 h 6"/>
                  <a:gd name="T18" fmla="*/ 0 w 6"/>
                  <a:gd name="T19" fmla="*/ 1 h 6"/>
                  <a:gd name="T20" fmla="*/ 0 w 6"/>
                  <a:gd name="T21" fmla="*/ 1 h 6"/>
                  <a:gd name="T22" fmla="*/ 0 w 6"/>
                  <a:gd name="T23" fmla="*/ 1 h 6"/>
                  <a:gd name="T24" fmla="*/ 0 w 6"/>
                  <a:gd name="T25" fmla="*/ 1 h 6"/>
                  <a:gd name="T26" fmla="*/ 0 w 6"/>
                  <a:gd name="T27" fmla="*/ 1 h 6"/>
                  <a:gd name="T28" fmla="*/ 0 w 6"/>
                  <a:gd name="T29" fmla="*/ 0 h 6"/>
                  <a:gd name="T30" fmla="*/ 0 w 6"/>
                  <a:gd name="T31" fmla="*/ 0 h 6"/>
                  <a:gd name="T32" fmla="*/ 0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4" name="Freeform 359"/>
              <p:cNvSpPr>
                <a:spLocks/>
              </p:cNvSpPr>
              <p:nvPr/>
            </p:nvSpPr>
            <p:spPr bwMode="gray">
              <a:xfrm>
                <a:off x="4617" y="2270"/>
                <a:ext cx="2" cy="3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0 h 6"/>
                  <a:gd name="T4" fmla="*/ 0 w 3"/>
                  <a:gd name="T5" fmla="*/ 0 h 6"/>
                  <a:gd name="T6" fmla="*/ 0 w 3"/>
                  <a:gd name="T7" fmla="*/ 1 h 6"/>
                  <a:gd name="T8" fmla="*/ 0 w 3"/>
                  <a:gd name="T9" fmla="*/ 1 h 6"/>
                  <a:gd name="T10" fmla="*/ 0 w 3"/>
                  <a:gd name="T11" fmla="*/ 1 h 6"/>
                  <a:gd name="T12" fmla="*/ 0 w 3"/>
                  <a:gd name="T13" fmla="*/ 1 h 6"/>
                  <a:gd name="T14" fmla="*/ 0 w 3"/>
                  <a:gd name="T15" fmla="*/ 1 h 6"/>
                  <a:gd name="T16" fmla="*/ 1 w 3"/>
                  <a:gd name="T17" fmla="*/ 1 h 6"/>
                  <a:gd name="T18" fmla="*/ 1 w 3"/>
                  <a:gd name="T19" fmla="*/ 1 h 6"/>
                  <a:gd name="T20" fmla="*/ 1 w 3"/>
                  <a:gd name="T21" fmla="*/ 1 h 6"/>
                  <a:gd name="T22" fmla="*/ 1 w 3"/>
                  <a:gd name="T23" fmla="*/ 1 h 6"/>
                  <a:gd name="T24" fmla="*/ 1 w 3"/>
                  <a:gd name="T25" fmla="*/ 1 h 6"/>
                  <a:gd name="T26" fmla="*/ 1 w 3"/>
                  <a:gd name="T27" fmla="*/ 1 h 6"/>
                  <a:gd name="T28" fmla="*/ 1 w 3"/>
                  <a:gd name="T29" fmla="*/ 0 h 6"/>
                  <a:gd name="T30" fmla="*/ 1 w 3"/>
                  <a:gd name="T31" fmla="*/ 0 h 6"/>
                  <a:gd name="T32" fmla="*/ 1 w 3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5" name="Freeform 360"/>
              <p:cNvSpPr>
                <a:spLocks/>
              </p:cNvSpPr>
              <p:nvPr/>
            </p:nvSpPr>
            <p:spPr bwMode="gray">
              <a:xfrm>
                <a:off x="4622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6" name="Freeform 361"/>
              <p:cNvSpPr>
                <a:spLocks/>
              </p:cNvSpPr>
              <p:nvPr/>
            </p:nvSpPr>
            <p:spPr bwMode="gray">
              <a:xfrm>
                <a:off x="4626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7" name="Freeform 362"/>
              <p:cNvSpPr>
                <a:spLocks/>
              </p:cNvSpPr>
              <p:nvPr/>
            </p:nvSpPr>
            <p:spPr bwMode="gray">
              <a:xfrm>
                <a:off x="4631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8" name="Freeform 363"/>
              <p:cNvSpPr>
                <a:spLocks/>
              </p:cNvSpPr>
              <p:nvPr/>
            </p:nvSpPr>
            <p:spPr bwMode="gray">
              <a:xfrm>
                <a:off x="4635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9" name="Freeform 364"/>
              <p:cNvSpPr>
                <a:spLocks/>
              </p:cNvSpPr>
              <p:nvPr/>
            </p:nvSpPr>
            <p:spPr bwMode="gray">
              <a:xfrm>
                <a:off x="4640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0" name="Freeform 365"/>
              <p:cNvSpPr>
                <a:spLocks/>
              </p:cNvSpPr>
              <p:nvPr/>
            </p:nvSpPr>
            <p:spPr bwMode="gray">
              <a:xfrm>
                <a:off x="4644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1" name="Freeform 366"/>
              <p:cNvSpPr>
                <a:spLocks/>
              </p:cNvSpPr>
              <p:nvPr/>
            </p:nvSpPr>
            <p:spPr bwMode="gray">
              <a:xfrm>
                <a:off x="4648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2" name="Freeform 367"/>
              <p:cNvSpPr>
                <a:spLocks/>
              </p:cNvSpPr>
              <p:nvPr/>
            </p:nvSpPr>
            <p:spPr bwMode="gray">
              <a:xfrm>
                <a:off x="4653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3" name="Freeform 368"/>
              <p:cNvSpPr>
                <a:spLocks/>
              </p:cNvSpPr>
              <p:nvPr/>
            </p:nvSpPr>
            <p:spPr bwMode="gray">
              <a:xfrm>
                <a:off x="4657" y="2270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1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1 w 6"/>
                  <a:gd name="T15" fmla="*/ 1 h 6"/>
                  <a:gd name="T16" fmla="*/ 1 w 6"/>
                  <a:gd name="T17" fmla="*/ 1 h 6"/>
                  <a:gd name="T18" fmla="*/ 1 w 6"/>
                  <a:gd name="T19" fmla="*/ 1 h 6"/>
                  <a:gd name="T20" fmla="*/ 1 w 6"/>
                  <a:gd name="T21" fmla="*/ 1 h 6"/>
                  <a:gd name="T22" fmla="*/ 1 w 6"/>
                  <a:gd name="T23" fmla="*/ 1 h 6"/>
                  <a:gd name="T24" fmla="*/ 1 w 6"/>
                  <a:gd name="T25" fmla="*/ 1 h 6"/>
                  <a:gd name="T26" fmla="*/ 1 w 6"/>
                  <a:gd name="T27" fmla="*/ 1 h 6"/>
                  <a:gd name="T28" fmla="*/ 1 w 6"/>
                  <a:gd name="T29" fmla="*/ 0 h 6"/>
                  <a:gd name="T30" fmla="*/ 1 w 6"/>
                  <a:gd name="T31" fmla="*/ 0 h 6"/>
                  <a:gd name="T32" fmla="*/ 1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4" name="Freeform 369"/>
              <p:cNvSpPr>
                <a:spLocks/>
              </p:cNvSpPr>
              <p:nvPr/>
            </p:nvSpPr>
            <p:spPr bwMode="gray">
              <a:xfrm>
                <a:off x="4662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5" name="Freeform 370"/>
              <p:cNvSpPr>
                <a:spLocks/>
              </p:cNvSpPr>
              <p:nvPr/>
            </p:nvSpPr>
            <p:spPr bwMode="gray">
              <a:xfrm>
                <a:off x="4666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6" name="Freeform 371"/>
              <p:cNvSpPr>
                <a:spLocks/>
              </p:cNvSpPr>
              <p:nvPr/>
            </p:nvSpPr>
            <p:spPr bwMode="gray">
              <a:xfrm>
                <a:off x="4671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7" name="Freeform 372"/>
              <p:cNvSpPr>
                <a:spLocks/>
              </p:cNvSpPr>
              <p:nvPr/>
            </p:nvSpPr>
            <p:spPr bwMode="gray">
              <a:xfrm>
                <a:off x="4675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8" name="Freeform 373"/>
              <p:cNvSpPr>
                <a:spLocks/>
              </p:cNvSpPr>
              <p:nvPr/>
            </p:nvSpPr>
            <p:spPr bwMode="gray">
              <a:xfrm>
                <a:off x="4679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2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9" name="Freeform 374"/>
              <p:cNvSpPr>
                <a:spLocks/>
              </p:cNvSpPr>
              <p:nvPr/>
            </p:nvSpPr>
            <p:spPr bwMode="gray">
              <a:xfrm>
                <a:off x="4684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0" name="Freeform 375"/>
              <p:cNvSpPr>
                <a:spLocks/>
              </p:cNvSpPr>
              <p:nvPr/>
            </p:nvSpPr>
            <p:spPr bwMode="gray">
              <a:xfrm>
                <a:off x="4689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1" name="Freeform 376"/>
              <p:cNvSpPr>
                <a:spLocks/>
              </p:cNvSpPr>
              <p:nvPr/>
            </p:nvSpPr>
            <p:spPr bwMode="gray">
              <a:xfrm>
                <a:off x="4693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2" name="Freeform 377"/>
              <p:cNvSpPr>
                <a:spLocks/>
              </p:cNvSpPr>
              <p:nvPr/>
            </p:nvSpPr>
            <p:spPr bwMode="gray">
              <a:xfrm>
                <a:off x="4697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3" name="Freeform 378"/>
              <p:cNvSpPr>
                <a:spLocks/>
              </p:cNvSpPr>
              <p:nvPr/>
            </p:nvSpPr>
            <p:spPr bwMode="gray">
              <a:xfrm>
                <a:off x="4702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4" name="Freeform 379"/>
              <p:cNvSpPr>
                <a:spLocks/>
              </p:cNvSpPr>
              <p:nvPr/>
            </p:nvSpPr>
            <p:spPr bwMode="gray">
              <a:xfrm>
                <a:off x="4707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5" name="Freeform 380"/>
              <p:cNvSpPr>
                <a:spLocks/>
              </p:cNvSpPr>
              <p:nvPr/>
            </p:nvSpPr>
            <p:spPr bwMode="gray">
              <a:xfrm>
                <a:off x="4711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6" name="Freeform 381"/>
              <p:cNvSpPr>
                <a:spLocks/>
              </p:cNvSpPr>
              <p:nvPr/>
            </p:nvSpPr>
            <p:spPr bwMode="gray">
              <a:xfrm>
                <a:off x="4715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7" name="Freeform 382"/>
              <p:cNvSpPr>
                <a:spLocks/>
              </p:cNvSpPr>
              <p:nvPr/>
            </p:nvSpPr>
            <p:spPr bwMode="gray">
              <a:xfrm>
                <a:off x="4720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8" name="Freeform 383"/>
              <p:cNvSpPr>
                <a:spLocks/>
              </p:cNvSpPr>
              <p:nvPr/>
            </p:nvSpPr>
            <p:spPr bwMode="gray">
              <a:xfrm>
                <a:off x="4724" y="2270"/>
                <a:ext cx="3" cy="3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1 w 5"/>
                  <a:gd name="T15" fmla="*/ 1 h 6"/>
                  <a:gd name="T16" fmla="*/ 1 w 5"/>
                  <a:gd name="T17" fmla="*/ 1 h 6"/>
                  <a:gd name="T18" fmla="*/ 1 w 5"/>
                  <a:gd name="T19" fmla="*/ 1 h 6"/>
                  <a:gd name="T20" fmla="*/ 1 w 5"/>
                  <a:gd name="T21" fmla="*/ 1 h 6"/>
                  <a:gd name="T22" fmla="*/ 1 w 5"/>
                  <a:gd name="T23" fmla="*/ 1 h 6"/>
                  <a:gd name="T24" fmla="*/ 1 w 5"/>
                  <a:gd name="T25" fmla="*/ 1 h 6"/>
                  <a:gd name="T26" fmla="*/ 1 w 5"/>
                  <a:gd name="T27" fmla="*/ 1 h 6"/>
                  <a:gd name="T28" fmla="*/ 1 w 5"/>
                  <a:gd name="T29" fmla="*/ 0 h 6"/>
                  <a:gd name="T30" fmla="*/ 1 w 5"/>
                  <a:gd name="T31" fmla="*/ 0 h 6"/>
                  <a:gd name="T32" fmla="*/ 1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9" name="Freeform 384"/>
              <p:cNvSpPr>
                <a:spLocks/>
              </p:cNvSpPr>
              <p:nvPr/>
            </p:nvSpPr>
            <p:spPr bwMode="gray">
              <a:xfrm>
                <a:off x="4729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0" name="Freeform 385"/>
              <p:cNvSpPr>
                <a:spLocks/>
              </p:cNvSpPr>
              <p:nvPr/>
            </p:nvSpPr>
            <p:spPr bwMode="gray">
              <a:xfrm>
                <a:off x="4733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1" name="Freeform 386"/>
              <p:cNvSpPr>
                <a:spLocks/>
              </p:cNvSpPr>
              <p:nvPr/>
            </p:nvSpPr>
            <p:spPr bwMode="gray">
              <a:xfrm>
                <a:off x="4738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2" name="Freeform 387"/>
              <p:cNvSpPr>
                <a:spLocks/>
              </p:cNvSpPr>
              <p:nvPr/>
            </p:nvSpPr>
            <p:spPr bwMode="gray">
              <a:xfrm>
                <a:off x="4742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3" name="Freeform 388"/>
              <p:cNvSpPr>
                <a:spLocks/>
              </p:cNvSpPr>
              <p:nvPr/>
            </p:nvSpPr>
            <p:spPr bwMode="gray">
              <a:xfrm>
                <a:off x="4747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4" name="Freeform 389"/>
              <p:cNvSpPr>
                <a:spLocks/>
              </p:cNvSpPr>
              <p:nvPr/>
            </p:nvSpPr>
            <p:spPr bwMode="gray">
              <a:xfrm>
                <a:off x="4751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5" name="Freeform 390"/>
              <p:cNvSpPr>
                <a:spLocks/>
              </p:cNvSpPr>
              <p:nvPr/>
            </p:nvSpPr>
            <p:spPr bwMode="gray">
              <a:xfrm>
                <a:off x="4756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6" name="Freeform 391"/>
              <p:cNvSpPr>
                <a:spLocks/>
              </p:cNvSpPr>
              <p:nvPr/>
            </p:nvSpPr>
            <p:spPr bwMode="gray">
              <a:xfrm>
                <a:off x="4760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7" name="Freeform 392"/>
              <p:cNvSpPr>
                <a:spLocks/>
              </p:cNvSpPr>
              <p:nvPr/>
            </p:nvSpPr>
            <p:spPr bwMode="gray">
              <a:xfrm>
                <a:off x="4765" y="2270"/>
                <a:ext cx="1" cy="3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0 w 4"/>
                  <a:gd name="T17" fmla="*/ 1 h 6"/>
                  <a:gd name="T18" fmla="*/ 0 w 4"/>
                  <a:gd name="T19" fmla="*/ 1 h 6"/>
                  <a:gd name="T20" fmla="*/ 0 w 4"/>
                  <a:gd name="T21" fmla="*/ 1 h 6"/>
                  <a:gd name="T22" fmla="*/ 0 w 4"/>
                  <a:gd name="T23" fmla="*/ 1 h 6"/>
                  <a:gd name="T24" fmla="*/ 0 w 4"/>
                  <a:gd name="T25" fmla="*/ 1 h 6"/>
                  <a:gd name="T26" fmla="*/ 0 w 4"/>
                  <a:gd name="T27" fmla="*/ 1 h 6"/>
                  <a:gd name="T28" fmla="*/ 0 w 4"/>
                  <a:gd name="T29" fmla="*/ 0 h 6"/>
                  <a:gd name="T30" fmla="*/ 0 w 4"/>
                  <a:gd name="T31" fmla="*/ 0 h 6"/>
                  <a:gd name="T32" fmla="*/ 0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8" name="Freeform 393"/>
              <p:cNvSpPr>
                <a:spLocks/>
              </p:cNvSpPr>
              <p:nvPr/>
            </p:nvSpPr>
            <p:spPr bwMode="gray">
              <a:xfrm>
                <a:off x="4769" y="2270"/>
                <a:ext cx="2" cy="3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0 w 6"/>
                  <a:gd name="T15" fmla="*/ 1 h 6"/>
                  <a:gd name="T16" fmla="*/ 0 w 6"/>
                  <a:gd name="T17" fmla="*/ 1 h 6"/>
                  <a:gd name="T18" fmla="*/ 0 w 6"/>
                  <a:gd name="T19" fmla="*/ 1 h 6"/>
                  <a:gd name="T20" fmla="*/ 0 w 6"/>
                  <a:gd name="T21" fmla="*/ 1 h 6"/>
                  <a:gd name="T22" fmla="*/ 0 w 6"/>
                  <a:gd name="T23" fmla="*/ 1 h 6"/>
                  <a:gd name="T24" fmla="*/ 0 w 6"/>
                  <a:gd name="T25" fmla="*/ 1 h 6"/>
                  <a:gd name="T26" fmla="*/ 0 w 6"/>
                  <a:gd name="T27" fmla="*/ 1 h 6"/>
                  <a:gd name="T28" fmla="*/ 0 w 6"/>
                  <a:gd name="T29" fmla="*/ 0 h 6"/>
                  <a:gd name="T30" fmla="*/ 0 w 6"/>
                  <a:gd name="T31" fmla="*/ 0 h 6"/>
                  <a:gd name="T32" fmla="*/ 0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9" name="Freeform 394"/>
              <p:cNvSpPr>
                <a:spLocks/>
              </p:cNvSpPr>
              <p:nvPr/>
            </p:nvSpPr>
            <p:spPr bwMode="gray">
              <a:xfrm>
                <a:off x="4773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80" name="Freeform 395"/>
              <p:cNvSpPr>
                <a:spLocks/>
              </p:cNvSpPr>
              <p:nvPr/>
            </p:nvSpPr>
            <p:spPr bwMode="gray">
              <a:xfrm>
                <a:off x="4778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81" name="Freeform 396"/>
              <p:cNvSpPr>
                <a:spLocks/>
              </p:cNvSpPr>
              <p:nvPr/>
            </p:nvSpPr>
            <p:spPr bwMode="gray">
              <a:xfrm>
                <a:off x="4782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82" name="Freeform 397"/>
              <p:cNvSpPr>
                <a:spLocks/>
              </p:cNvSpPr>
              <p:nvPr/>
            </p:nvSpPr>
            <p:spPr bwMode="gray">
              <a:xfrm>
                <a:off x="4786" y="2270"/>
                <a:ext cx="3" cy="3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1 w 5"/>
                  <a:gd name="T15" fmla="*/ 1 h 6"/>
                  <a:gd name="T16" fmla="*/ 1 w 5"/>
                  <a:gd name="T17" fmla="*/ 1 h 6"/>
                  <a:gd name="T18" fmla="*/ 1 w 5"/>
                  <a:gd name="T19" fmla="*/ 1 h 6"/>
                  <a:gd name="T20" fmla="*/ 1 w 5"/>
                  <a:gd name="T21" fmla="*/ 1 h 6"/>
                  <a:gd name="T22" fmla="*/ 1 w 5"/>
                  <a:gd name="T23" fmla="*/ 1 h 6"/>
                  <a:gd name="T24" fmla="*/ 1 w 5"/>
                  <a:gd name="T25" fmla="*/ 1 h 6"/>
                  <a:gd name="T26" fmla="*/ 1 w 5"/>
                  <a:gd name="T27" fmla="*/ 1 h 6"/>
                  <a:gd name="T28" fmla="*/ 1 w 5"/>
                  <a:gd name="T29" fmla="*/ 0 h 6"/>
                  <a:gd name="T30" fmla="*/ 1 w 5"/>
                  <a:gd name="T31" fmla="*/ 0 h 6"/>
                  <a:gd name="T32" fmla="*/ 1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83" name="Freeform 398"/>
              <p:cNvSpPr>
                <a:spLocks/>
              </p:cNvSpPr>
              <p:nvPr/>
            </p:nvSpPr>
            <p:spPr bwMode="gray">
              <a:xfrm>
                <a:off x="4791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84" name="Freeform 399"/>
              <p:cNvSpPr>
                <a:spLocks/>
              </p:cNvSpPr>
              <p:nvPr/>
            </p:nvSpPr>
            <p:spPr bwMode="gray">
              <a:xfrm>
                <a:off x="4796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85" name="Freeform 400"/>
              <p:cNvSpPr>
                <a:spLocks/>
              </p:cNvSpPr>
              <p:nvPr/>
            </p:nvSpPr>
            <p:spPr bwMode="gray">
              <a:xfrm>
                <a:off x="4800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86" name="Freeform 401"/>
              <p:cNvSpPr>
                <a:spLocks/>
              </p:cNvSpPr>
              <p:nvPr/>
            </p:nvSpPr>
            <p:spPr bwMode="gray">
              <a:xfrm>
                <a:off x="4804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2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87" name="Freeform 402"/>
              <p:cNvSpPr>
                <a:spLocks/>
              </p:cNvSpPr>
              <p:nvPr/>
            </p:nvSpPr>
            <p:spPr bwMode="gray">
              <a:xfrm>
                <a:off x="4809" y="2270"/>
                <a:ext cx="2" cy="3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0 h 6"/>
                  <a:gd name="T4" fmla="*/ 0 w 3"/>
                  <a:gd name="T5" fmla="*/ 0 h 6"/>
                  <a:gd name="T6" fmla="*/ 0 w 3"/>
                  <a:gd name="T7" fmla="*/ 1 h 6"/>
                  <a:gd name="T8" fmla="*/ 0 w 3"/>
                  <a:gd name="T9" fmla="*/ 1 h 6"/>
                  <a:gd name="T10" fmla="*/ 0 w 3"/>
                  <a:gd name="T11" fmla="*/ 1 h 6"/>
                  <a:gd name="T12" fmla="*/ 0 w 3"/>
                  <a:gd name="T13" fmla="*/ 1 h 6"/>
                  <a:gd name="T14" fmla="*/ 0 w 3"/>
                  <a:gd name="T15" fmla="*/ 1 h 6"/>
                  <a:gd name="T16" fmla="*/ 1 w 3"/>
                  <a:gd name="T17" fmla="*/ 1 h 6"/>
                  <a:gd name="T18" fmla="*/ 1 w 3"/>
                  <a:gd name="T19" fmla="*/ 1 h 6"/>
                  <a:gd name="T20" fmla="*/ 1 w 3"/>
                  <a:gd name="T21" fmla="*/ 1 h 6"/>
                  <a:gd name="T22" fmla="*/ 1 w 3"/>
                  <a:gd name="T23" fmla="*/ 1 h 6"/>
                  <a:gd name="T24" fmla="*/ 1 w 3"/>
                  <a:gd name="T25" fmla="*/ 1 h 6"/>
                  <a:gd name="T26" fmla="*/ 1 w 3"/>
                  <a:gd name="T27" fmla="*/ 1 h 6"/>
                  <a:gd name="T28" fmla="*/ 1 w 3"/>
                  <a:gd name="T29" fmla="*/ 0 h 6"/>
                  <a:gd name="T30" fmla="*/ 1 w 3"/>
                  <a:gd name="T31" fmla="*/ 0 h 6"/>
                  <a:gd name="T32" fmla="*/ 1 w 3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88" name="Freeform 403"/>
              <p:cNvSpPr>
                <a:spLocks/>
              </p:cNvSpPr>
              <p:nvPr/>
            </p:nvSpPr>
            <p:spPr bwMode="gray">
              <a:xfrm>
                <a:off x="4814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89" name="Freeform 404"/>
              <p:cNvSpPr>
                <a:spLocks/>
              </p:cNvSpPr>
              <p:nvPr/>
            </p:nvSpPr>
            <p:spPr bwMode="gray">
              <a:xfrm>
                <a:off x="4818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90" name="Freeform 405"/>
              <p:cNvSpPr>
                <a:spLocks/>
              </p:cNvSpPr>
              <p:nvPr/>
            </p:nvSpPr>
            <p:spPr bwMode="gray">
              <a:xfrm>
                <a:off x="4822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91" name="Freeform 406"/>
              <p:cNvSpPr>
                <a:spLocks/>
              </p:cNvSpPr>
              <p:nvPr/>
            </p:nvSpPr>
            <p:spPr bwMode="gray">
              <a:xfrm>
                <a:off x="4827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92" name="Freeform 407"/>
              <p:cNvSpPr>
                <a:spLocks/>
              </p:cNvSpPr>
              <p:nvPr/>
            </p:nvSpPr>
            <p:spPr bwMode="gray">
              <a:xfrm>
                <a:off x="4831" y="2270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1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1 w 6"/>
                  <a:gd name="T15" fmla="*/ 1 h 6"/>
                  <a:gd name="T16" fmla="*/ 1 w 6"/>
                  <a:gd name="T17" fmla="*/ 1 h 6"/>
                  <a:gd name="T18" fmla="*/ 1 w 6"/>
                  <a:gd name="T19" fmla="*/ 1 h 6"/>
                  <a:gd name="T20" fmla="*/ 1 w 6"/>
                  <a:gd name="T21" fmla="*/ 1 h 6"/>
                  <a:gd name="T22" fmla="*/ 1 w 6"/>
                  <a:gd name="T23" fmla="*/ 1 h 6"/>
                  <a:gd name="T24" fmla="*/ 1 w 6"/>
                  <a:gd name="T25" fmla="*/ 1 h 6"/>
                  <a:gd name="T26" fmla="*/ 1 w 6"/>
                  <a:gd name="T27" fmla="*/ 1 h 6"/>
                  <a:gd name="T28" fmla="*/ 1 w 6"/>
                  <a:gd name="T29" fmla="*/ 0 h 6"/>
                  <a:gd name="T30" fmla="*/ 1 w 6"/>
                  <a:gd name="T31" fmla="*/ 0 h 6"/>
                  <a:gd name="T32" fmla="*/ 1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93" name="Freeform 408"/>
              <p:cNvSpPr>
                <a:spLocks/>
              </p:cNvSpPr>
              <p:nvPr/>
            </p:nvSpPr>
            <p:spPr bwMode="gray">
              <a:xfrm>
                <a:off x="4836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94" name="Freeform 409"/>
              <p:cNvSpPr>
                <a:spLocks/>
              </p:cNvSpPr>
              <p:nvPr/>
            </p:nvSpPr>
            <p:spPr bwMode="gray">
              <a:xfrm>
                <a:off x="4840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95" name="Freeform 410"/>
              <p:cNvSpPr>
                <a:spLocks/>
              </p:cNvSpPr>
              <p:nvPr/>
            </p:nvSpPr>
            <p:spPr bwMode="gray">
              <a:xfrm>
                <a:off x="4845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96" name="Freeform 411"/>
              <p:cNvSpPr>
                <a:spLocks/>
              </p:cNvSpPr>
              <p:nvPr/>
            </p:nvSpPr>
            <p:spPr bwMode="gray">
              <a:xfrm>
                <a:off x="4849" y="2270"/>
                <a:ext cx="3" cy="3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1 w 5"/>
                  <a:gd name="T15" fmla="*/ 1 h 6"/>
                  <a:gd name="T16" fmla="*/ 1 w 5"/>
                  <a:gd name="T17" fmla="*/ 1 h 6"/>
                  <a:gd name="T18" fmla="*/ 1 w 5"/>
                  <a:gd name="T19" fmla="*/ 1 h 6"/>
                  <a:gd name="T20" fmla="*/ 1 w 5"/>
                  <a:gd name="T21" fmla="*/ 1 h 6"/>
                  <a:gd name="T22" fmla="*/ 1 w 5"/>
                  <a:gd name="T23" fmla="*/ 1 h 6"/>
                  <a:gd name="T24" fmla="*/ 1 w 5"/>
                  <a:gd name="T25" fmla="*/ 1 h 6"/>
                  <a:gd name="T26" fmla="*/ 1 w 5"/>
                  <a:gd name="T27" fmla="*/ 1 h 6"/>
                  <a:gd name="T28" fmla="*/ 1 w 5"/>
                  <a:gd name="T29" fmla="*/ 0 h 6"/>
                  <a:gd name="T30" fmla="*/ 1 w 5"/>
                  <a:gd name="T31" fmla="*/ 0 h 6"/>
                  <a:gd name="T32" fmla="*/ 1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97" name="Freeform 412"/>
              <p:cNvSpPr>
                <a:spLocks/>
              </p:cNvSpPr>
              <p:nvPr/>
            </p:nvSpPr>
            <p:spPr bwMode="gray">
              <a:xfrm>
                <a:off x="4854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98" name="Freeform 413"/>
              <p:cNvSpPr>
                <a:spLocks/>
              </p:cNvSpPr>
              <p:nvPr/>
            </p:nvSpPr>
            <p:spPr bwMode="gray">
              <a:xfrm>
                <a:off x="4858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99" name="Freeform 414"/>
              <p:cNvSpPr>
                <a:spLocks/>
              </p:cNvSpPr>
              <p:nvPr/>
            </p:nvSpPr>
            <p:spPr bwMode="gray">
              <a:xfrm>
                <a:off x="4863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0" name="Freeform 415"/>
              <p:cNvSpPr>
                <a:spLocks/>
              </p:cNvSpPr>
              <p:nvPr/>
            </p:nvSpPr>
            <p:spPr bwMode="gray">
              <a:xfrm>
                <a:off x="4867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1" name="Freeform 416"/>
              <p:cNvSpPr>
                <a:spLocks/>
              </p:cNvSpPr>
              <p:nvPr/>
            </p:nvSpPr>
            <p:spPr bwMode="gray">
              <a:xfrm>
                <a:off x="4871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2" name="Freeform 417"/>
              <p:cNvSpPr>
                <a:spLocks/>
              </p:cNvSpPr>
              <p:nvPr/>
            </p:nvSpPr>
            <p:spPr bwMode="gray">
              <a:xfrm>
                <a:off x="4876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3" name="Freeform 418"/>
              <p:cNvSpPr>
                <a:spLocks/>
              </p:cNvSpPr>
              <p:nvPr/>
            </p:nvSpPr>
            <p:spPr bwMode="gray">
              <a:xfrm>
                <a:off x="4881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4" name="Freeform 419"/>
              <p:cNvSpPr>
                <a:spLocks/>
              </p:cNvSpPr>
              <p:nvPr/>
            </p:nvSpPr>
            <p:spPr bwMode="gray">
              <a:xfrm>
                <a:off x="4885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5" name="Freeform 420"/>
              <p:cNvSpPr>
                <a:spLocks/>
              </p:cNvSpPr>
              <p:nvPr/>
            </p:nvSpPr>
            <p:spPr bwMode="gray">
              <a:xfrm>
                <a:off x="4889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6" name="Freeform 421"/>
              <p:cNvSpPr>
                <a:spLocks/>
              </p:cNvSpPr>
              <p:nvPr/>
            </p:nvSpPr>
            <p:spPr bwMode="gray">
              <a:xfrm>
                <a:off x="4894" y="2270"/>
                <a:ext cx="2" cy="3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0 w 6"/>
                  <a:gd name="T15" fmla="*/ 1 h 6"/>
                  <a:gd name="T16" fmla="*/ 0 w 6"/>
                  <a:gd name="T17" fmla="*/ 1 h 6"/>
                  <a:gd name="T18" fmla="*/ 0 w 6"/>
                  <a:gd name="T19" fmla="*/ 1 h 6"/>
                  <a:gd name="T20" fmla="*/ 0 w 6"/>
                  <a:gd name="T21" fmla="*/ 1 h 6"/>
                  <a:gd name="T22" fmla="*/ 0 w 6"/>
                  <a:gd name="T23" fmla="*/ 1 h 6"/>
                  <a:gd name="T24" fmla="*/ 0 w 6"/>
                  <a:gd name="T25" fmla="*/ 1 h 6"/>
                  <a:gd name="T26" fmla="*/ 0 w 6"/>
                  <a:gd name="T27" fmla="*/ 1 h 6"/>
                  <a:gd name="T28" fmla="*/ 0 w 6"/>
                  <a:gd name="T29" fmla="*/ 0 h 6"/>
                  <a:gd name="T30" fmla="*/ 0 w 6"/>
                  <a:gd name="T31" fmla="*/ 0 h 6"/>
                  <a:gd name="T32" fmla="*/ 0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7" name="Freeform 422"/>
              <p:cNvSpPr>
                <a:spLocks/>
              </p:cNvSpPr>
              <p:nvPr/>
            </p:nvSpPr>
            <p:spPr bwMode="gray">
              <a:xfrm>
                <a:off x="4898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8" name="Freeform 423"/>
              <p:cNvSpPr>
                <a:spLocks/>
              </p:cNvSpPr>
              <p:nvPr/>
            </p:nvSpPr>
            <p:spPr bwMode="gray">
              <a:xfrm>
                <a:off x="4903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9" name="Freeform 424"/>
              <p:cNvSpPr>
                <a:spLocks/>
              </p:cNvSpPr>
              <p:nvPr/>
            </p:nvSpPr>
            <p:spPr bwMode="gray">
              <a:xfrm>
                <a:off x="4907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10" name="Freeform 425"/>
              <p:cNvSpPr>
                <a:spLocks/>
              </p:cNvSpPr>
              <p:nvPr/>
            </p:nvSpPr>
            <p:spPr bwMode="gray">
              <a:xfrm>
                <a:off x="4911" y="2270"/>
                <a:ext cx="3" cy="3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1 w 5"/>
                  <a:gd name="T15" fmla="*/ 1 h 6"/>
                  <a:gd name="T16" fmla="*/ 1 w 5"/>
                  <a:gd name="T17" fmla="*/ 1 h 6"/>
                  <a:gd name="T18" fmla="*/ 1 w 5"/>
                  <a:gd name="T19" fmla="*/ 1 h 6"/>
                  <a:gd name="T20" fmla="*/ 1 w 5"/>
                  <a:gd name="T21" fmla="*/ 1 h 6"/>
                  <a:gd name="T22" fmla="*/ 1 w 5"/>
                  <a:gd name="T23" fmla="*/ 1 h 6"/>
                  <a:gd name="T24" fmla="*/ 1 w 5"/>
                  <a:gd name="T25" fmla="*/ 1 h 6"/>
                  <a:gd name="T26" fmla="*/ 1 w 5"/>
                  <a:gd name="T27" fmla="*/ 1 h 6"/>
                  <a:gd name="T28" fmla="*/ 1 w 5"/>
                  <a:gd name="T29" fmla="*/ 0 h 6"/>
                  <a:gd name="T30" fmla="*/ 1 w 5"/>
                  <a:gd name="T31" fmla="*/ 0 h 6"/>
                  <a:gd name="T32" fmla="*/ 1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11" name="Freeform 426"/>
              <p:cNvSpPr>
                <a:spLocks/>
              </p:cNvSpPr>
              <p:nvPr/>
            </p:nvSpPr>
            <p:spPr bwMode="gray">
              <a:xfrm>
                <a:off x="4916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12" name="Freeform 427"/>
              <p:cNvSpPr>
                <a:spLocks/>
              </p:cNvSpPr>
              <p:nvPr/>
            </p:nvSpPr>
            <p:spPr bwMode="gray">
              <a:xfrm>
                <a:off x="4921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13" name="Freeform 428"/>
              <p:cNvSpPr>
                <a:spLocks/>
              </p:cNvSpPr>
              <p:nvPr/>
            </p:nvSpPr>
            <p:spPr bwMode="gray">
              <a:xfrm>
                <a:off x="4925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14" name="Freeform 429"/>
              <p:cNvSpPr>
                <a:spLocks/>
              </p:cNvSpPr>
              <p:nvPr/>
            </p:nvSpPr>
            <p:spPr bwMode="gray">
              <a:xfrm>
                <a:off x="4929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2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15" name="Freeform 430"/>
              <p:cNvSpPr>
                <a:spLocks/>
              </p:cNvSpPr>
              <p:nvPr/>
            </p:nvSpPr>
            <p:spPr bwMode="gray">
              <a:xfrm>
                <a:off x="4934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16" name="Freeform 431"/>
              <p:cNvSpPr>
                <a:spLocks/>
              </p:cNvSpPr>
              <p:nvPr/>
            </p:nvSpPr>
            <p:spPr bwMode="gray">
              <a:xfrm>
                <a:off x="4939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17" name="Freeform 432"/>
              <p:cNvSpPr>
                <a:spLocks/>
              </p:cNvSpPr>
              <p:nvPr/>
            </p:nvSpPr>
            <p:spPr bwMode="gray">
              <a:xfrm>
                <a:off x="4943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18" name="Freeform 433"/>
              <p:cNvSpPr>
                <a:spLocks/>
              </p:cNvSpPr>
              <p:nvPr/>
            </p:nvSpPr>
            <p:spPr bwMode="gray">
              <a:xfrm>
                <a:off x="4947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19" name="Freeform 434"/>
              <p:cNvSpPr>
                <a:spLocks/>
              </p:cNvSpPr>
              <p:nvPr/>
            </p:nvSpPr>
            <p:spPr bwMode="gray">
              <a:xfrm>
                <a:off x="4952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20" name="Freeform 435"/>
              <p:cNvSpPr>
                <a:spLocks/>
              </p:cNvSpPr>
              <p:nvPr/>
            </p:nvSpPr>
            <p:spPr bwMode="gray">
              <a:xfrm>
                <a:off x="4956" y="2270"/>
                <a:ext cx="3" cy="3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1 w 6"/>
                  <a:gd name="T5" fmla="*/ 0 h 6"/>
                  <a:gd name="T6" fmla="*/ 0 w 6"/>
                  <a:gd name="T7" fmla="*/ 1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1 w 6"/>
                  <a:gd name="T15" fmla="*/ 1 h 6"/>
                  <a:gd name="T16" fmla="*/ 1 w 6"/>
                  <a:gd name="T17" fmla="*/ 1 h 6"/>
                  <a:gd name="T18" fmla="*/ 1 w 6"/>
                  <a:gd name="T19" fmla="*/ 1 h 6"/>
                  <a:gd name="T20" fmla="*/ 1 w 6"/>
                  <a:gd name="T21" fmla="*/ 1 h 6"/>
                  <a:gd name="T22" fmla="*/ 1 w 6"/>
                  <a:gd name="T23" fmla="*/ 1 h 6"/>
                  <a:gd name="T24" fmla="*/ 1 w 6"/>
                  <a:gd name="T25" fmla="*/ 1 h 6"/>
                  <a:gd name="T26" fmla="*/ 1 w 6"/>
                  <a:gd name="T27" fmla="*/ 1 h 6"/>
                  <a:gd name="T28" fmla="*/ 1 w 6"/>
                  <a:gd name="T29" fmla="*/ 0 h 6"/>
                  <a:gd name="T30" fmla="*/ 1 w 6"/>
                  <a:gd name="T31" fmla="*/ 0 h 6"/>
                  <a:gd name="T32" fmla="*/ 1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21" name="Freeform 436"/>
              <p:cNvSpPr>
                <a:spLocks/>
              </p:cNvSpPr>
              <p:nvPr/>
            </p:nvSpPr>
            <p:spPr bwMode="gray">
              <a:xfrm>
                <a:off x="4960" y="2270"/>
                <a:ext cx="3" cy="3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1 w 5"/>
                  <a:gd name="T15" fmla="*/ 1 h 6"/>
                  <a:gd name="T16" fmla="*/ 1 w 5"/>
                  <a:gd name="T17" fmla="*/ 1 h 6"/>
                  <a:gd name="T18" fmla="*/ 1 w 5"/>
                  <a:gd name="T19" fmla="*/ 1 h 6"/>
                  <a:gd name="T20" fmla="*/ 1 w 5"/>
                  <a:gd name="T21" fmla="*/ 1 h 6"/>
                  <a:gd name="T22" fmla="*/ 1 w 5"/>
                  <a:gd name="T23" fmla="*/ 1 h 6"/>
                  <a:gd name="T24" fmla="*/ 1 w 5"/>
                  <a:gd name="T25" fmla="*/ 1 h 6"/>
                  <a:gd name="T26" fmla="*/ 1 w 5"/>
                  <a:gd name="T27" fmla="*/ 1 h 6"/>
                  <a:gd name="T28" fmla="*/ 1 w 5"/>
                  <a:gd name="T29" fmla="*/ 0 h 6"/>
                  <a:gd name="T30" fmla="*/ 1 w 5"/>
                  <a:gd name="T31" fmla="*/ 0 h 6"/>
                  <a:gd name="T32" fmla="*/ 1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22" name="Freeform 437"/>
              <p:cNvSpPr>
                <a:spLocks/>
              </p:cNvSpPr>
              <p:nvPr/>
            </p:nvSpPr>
            <p:spPr bwMode="gray">
              <a:xfrm>
                <a:off x="4965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23" name="Freeform 438"/>
              <p:cNvSpPr>
                <a:spLocks/>
              </p:cNvSpPr>
              <p:nvPr/>
            </p:nvSpPr>
            <p:spPr bwMode="gray">
              <a:xfrm>
                <a:off x="4970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24" name="Freeform 439"/>
              <p:cNvSpPr>
                <a:spLocks/>
              </p:cNvSpPr>
              <p:nvPr/>
            </p:nvSpPr>
            <p:spPr bwMode="gray">
              <a:xfrm>
                <a:off x="4974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25" name="Freeform 440"/>
              <p:cNvSpPr>
                <a:spLocks/>
              </p:cNvSpPr>
              <p:nvPr/>
            </p:nvSpPr>
            <p:spPr bwMode="gray">
              <a:xfrm>
                <a:off x="4978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2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26" name="Freeform 441"/>
              <p:cNvSpPr>
                <a:spLocks/>
              </p:cNvSpPr>
              <p:nvPr/>
            </p:nvSpPr>
            <p:spPr bwMode="gray">
              <a:xfrm>
                <a:off x="4983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27" name="Freeform 442"/>
              <p:cNvSpPr>
                <a:spLocks/>
              </p:cNvSpPr>
              <p:nvPr/>
            </p:nvSpPr>
            <p:spPr bwMode="gray">
              <a:xfrm>
                <a:off x="4988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28" name="Freeform 443"/>
              <p:cNvSpPr>
                <a:spLocks/>
              </p:cNvSpPr>
              <p:nvPr/>
            </p:nvSpPr>
            <p:spPr bwMode="gray">
              <a:xfrm>
                <a:off x="4992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29" name="Freeform 444"/>
              <p:cNvSpPr>
                <a:spLocks/>
              </p:cNvSpPr>
              <p:nvPr/>
            </p:nvSpPr>
            <p:spPr bwMode="gray">
              <a:xfrm>
                <a:off x="4996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30" name="Freeform 445"/>
              <p:cNvSpPr>
                <a:spLocks/>
              </p:cNvSpPr>
              <p:nvPr/>
            </p:nvSpPr>
            <p:spPr bwMode="gray">
              <a:xfrm>
                <a:off x="5001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31" name="Freeform 446"/>
              <p:cNvSpPr>
                <a:spLocks/>
              </p:cNvSpPr>
              <p:nvPr/>
            </p:nvSpPr>
            <p:spPr bwMode="gray">
              <a:xfrm>
                <a:off x="5005" y="2270"/>
                <a:ext cx="3" cy="3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1 w 5"/>
                  <a:gd name="T15" fmla="*/ 1 h 6"/>
                  <a:gd name="T16" fmla="*/ 1 w 5"/>
                  <a:gd name="T17" fmla="*/ 1 h 6"/>
                  <a:gd name="T18" fmla="*/ 1 w 5"/>
                  <a:gd name="T19" fmla="*/ 1 h 6"/>
                  <a:gd name="T20" fmla="*/ 1 w 5"/>
                  <a:gd name="T21" fmla="*/ 1 h 6"/>
                  <a:gd name="T22" fmla="*/ 1 w 5"/>
                  <a:gd name="T23" fmla="*/ 1 h 6"/>
                  <a:gd name="T24" fmla="*/ 1 w 5"/>
                  <a:gd name="T25" fmla="*/ 1 h 6"/>
                  <a:gd name="T26" fmla="*/ 1 w 5"/>
                  <a:gd name="T27" fmla="*/ 1 h 6"/>
                  <a:gd name="T28" fmla="*/ 1 w 5"/>
                  <a:gd name="T29" fmla="*/ 0 h 6"/>
                  <a:gd name="T30" fmla="*/ 1 w 5"/>
                  <a:gd name="T31" fmla="*/ 0 h 6"/>
                  <a:gd name="T32" fmla="*/ 1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32" name="Freeform 447"/>
              <p:cNvSpPr>
                <a:spLocks/>
              </p:cNvSpPr>
              <p:nvPr/>
            </p:nvSpPr>
            <p:spPr bwMode="gray">
              <a:xfrm>
                <a:off x="5010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33" name="Freeform 448"/>
              <p:cNvSpPr>
                <a:spLocks/>
              </p:cNvSpPr>
              <p:nvPr/>
            </p:nvSpPr>
            <p:spPr bwMode="gray">
              <a:xfrm>
                <a:off x="5014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34" name="Freeform 449"/>
              <p:cNvSpPr>
                <a:spLocks/>
              </p:cNvSpPr>
              <p:nvPr/>
            </p:nvSpPr>
            <p:spPr bwMode="gray">
              <a:xfrm>
                <a:off x="5019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35" name="Freeform 450"/>
              <p:cNvSpPr>
                <a:spLocks/>
              </p:cNvSpPr>
              <p:nvPr/>
            </p:nvSpPr>
            <p:spPr bwMode="gray">
              <a:xfrm>
                <a:off x="5023" y="2270"/>
                <a:ext cx="3" cy="3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1 w 5"/>
                  <a:gd name="T15" fmla="*/ 1 h 6"/>
                  <a:gd name="T16" fmla="*/ 1 w 5"/>
                  <a:gd name="T17" fmla="*/ 1 h 6"/>
                  <a:gd name="T18" fmla="*/ 1 w 5"/>
                  <a:gd name="T19" fmla="*/ 1 h 6"/>
                  <a:gd name="T20" fmla="*/ 1 w 5"/>
                  <a:gd name="T21" fmla="*/ 1 h 6"/>
                  <a:gd name="T22" fmla="*/ 1 w 5"/>
                  <a:gd name="T23" fmla="*/ 1 h 6"/>
                  <a:gd name="T24" fmla="*/ 1 w 5"/>
                  <a:gd name="T25" fmla="*/ 1 h 6"/>
                  <a:gd name="T26" fmla="*/ 1 w 5"/>
                  <a:gd name="T27" fmla="*/ 1 h 6"/>
                  <a:gd name="T28" fmla="*/ 1 w 5"/>
                  <a:gd name="T29" fmla="*/ 0 h 6"/>
                  <a:gd name="T30" fmla="*/ 1 w 5"/>
                  <a:gd name="T31" fmla="*/ 0 h 6"/>
                  <a:gd name="T32" fmla="*/ 1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36" name="Freeform 451"/>
              <p:cNvSpPr>
                <a:spLocks/>
              </p:cNvSpPr>
              <p:nvPr/>
            </p:nvSpPr>
            <p:spPr bwMode="gray">
              <a:xfrm>
                <a:off x="5028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37" name="Freeform 452"/>
              <p:cNvSpPr>
                <a:spLocks/>
              </p:cNvSpPr>
              <p:nvPr/>
            </p:nvSpPr>
            <p:spPr bwMode="gray">
              <a:xfrm>
                <a:off x="5032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38" name="Freeform 453"/>
              <p:cNvSpPr>
                <a:spLocks/>
              </p:cNvSpPr>
              <p:nvPr/>
            </p:nvSpPr>
            <p:spPr bwMode="gray">
              <a:xfrm>
                <a:off x="5036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2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39" name="Freeform 454"/>
              <p:cNvSpPr>
                <a:spLocks/>
              </p:cNvSpPr>
              <p:nvPr/>
            </p:nvSpPr>
            <p:spPr bwMode="gray">
              <a:xfrm>
                <a:off x="5041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40" name="Freeform 455"/>
              <p:cNvSpPr>
                <a:spLocks/>
              </p:cNvSpPr>
              <p:nvPr/>
            </p:nvSpPr>
            <p:spPr bwMode="gray">
              <a:xfrm>
                <a:off x="5046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41" name="Freeform 456"/>
              <p:cNvSpPr>
                <a:spLocks/>
              </p:cNvSpPr>
              <p:nvPr/>
            </p:nvSpPr>
            <p:spPr bwMode="gray">
              <a:xfrm>
                <a:off x="5050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42" name="Freeform 457"/>
              <p:cNvSpPr>
                <a:spLocks/>
              </p:cNvSpPr>
              <p:nvPr/>
            </p:nvSpPr>
            <p:spPr bwMode="gray">
              <a:xfrm>
                <a:off x="5054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43" name="Freeform 458"/>
              <p:cNvSpPr>
                <a:spLocks/>
              </p:cNvSpPr>
              <p:nvPr/>
            </p:nvSpPr>
            <p:spPr bwMode="gray">
              <a:xfrm>
                <a:off x="5059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44" name="Freeform 459"/>
              <p:cNvSpPr>
                <a:spLocks/>
              </p:cNvSpPr>
              <p:nvPr/>
            </p:nvSpPr>
            <p:spPr bwMode="gray">
              <a:xfrm>
                <a:off x="5064" y="2270"/>
                <a:ext cx="1" cy="3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0 w 4"/>
                  <a:gd name="T17" fmla="*/ 1 h 6"/>
                  <a:gd name="T18" fmla="*/ 0 w 4"/>
                  <a:gd name="T19" fmla="*/ 1 h 6"/>
                  <a:gd name="T20" fmla="*/ 0 w 4"/>
                  <a:gd name="T21" fmla="*/ 1 h 6"/>
                  <a:gd name="T22" fmla="*/ 0 w 4"/>
                  <a:gd name="T23" fmla="*/ 1 h 6"/>
                  <a:gd name="T24" fmla="*/ 0 w 4"/>
                  <a:gd name="T25" fmla="*/ 1 h 6"/>
                  <a:gd name="T26" fmla="*/ 0 w 4"/>
                  <a:gd name="T27" fmla="*/ 1 h 6"/>
                  <a:gd name="T28" fmla="*/ 0 w 4"/>
                  <a:gd name="T29" fmla="*/ 0 h 6"/>
                  <a:gd name="T30" fmla="*/ 0 w 4"/>
                  <a:gd name="T31" fmla="*/ 0 h 6"/>
                  <a:gd name="T32" fmla="*/ 0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45" name="Freeform 460"/>
              <p:cNvSpPr>
                <a:spLocks/>
              </p:cNvSpPr>
              <p:nvPr/>
            </p:nvSpPr>
            <p:spPr bwMode="gray">
              <a:xfrm>
                <a:off x="5067" y="2270"/>
                <a:ext cx="3" cy="3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1 w 5"/>
                  <a:gd name="T15" fmla="*/ 1 h 6"/>
                  <a:gd name="T16" fmla="*/ 1 w 5"/>
                  <a:gd name="T17" fmla="*/ 1 h 6"/>
                  <a:gd name="T18" fmla="*/ 1 w 5"/>
                  <a:gd name="T19" fmla="*/ 1 h 6"/>
                  <a:gd name="T20" fmla="*/ 1 w 5"/>
                  <a:gd name="T21" fmla="*/ 1 h 6"/>
                  <a:gd name="T22" fmla="*/ 1 w 5"/>
                  <a:gd name="T23" fmla="*/ 1 h 6"/>
                  <a:gd name="T24" fmla="*/ 1 w 5"/>
                  <a:gd name="T25" fmla="*/ 1 h 6"/>
                  <a:gd name="T26" fmla="*/ 1 w 5"/>
                  <a:gd name="T27" fmla="*/ 1 h 6"/>
                  <a:gd name="T28" fmla="*/ 1 w 5"/>
                  <a:gd name="T29" fmla="*/ 0 h 6"/>
                  <a:gd name="T30" fmla="*/ 1 w 5"/>
                  <a:gd name="T31" fmla="*/ 0 h 6"/>
                  <a:gd name="T32" fmla="*/ 1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46" name="Freeform 461"/>
              <p:cNvSpPr>
                <a:spLocks/>
              </p:cNvSpPr>
              <p:nvPr/>
            </p:nvSpPr>
            <p:spPr bwMode="gray">
              <a:xfrm>
                <a:off x="5072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47" name="Freeform 462"/>
              <p:cNvSpPr>
                <a:spLocks/>
              </p:cNvSpPr>
              <p:nvPr/>
            </p:nvSpPr>
            <p:spPr bwMode="gray">
              <a:xfrm>
                <a:off x="5077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48" name="Freeform 463"/>
              <p:cNvSpPr>
                <a:spLocks/>
              </p:cNvSpPr>
              <p:nvPr/>
            </p:nvSpPr>
            <p:spPr bwMode="gray">
              <a:xfrm>
                <a:off x="5081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49" name="Freeform 464"/>
              <p:cNvSpPr>
                <a:spLocks/>
              </p:cNvSpPr>
              <p:nvPr/>
            </p:nvSpPr>
            <p:spPr bwMode="gray">
              <a:xfrm>
                <a:off x="5085" y="2270"/>
                <a:ext cx="3" cy="3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1 w 5"/>
                  <a:gd name="T15" fmla="*/ 1 h 6"/>
                  <a:gd name="T16" fmla="*/ 1 w 5"/>
                  <a:gd name="T17" fmla="*/ 1 h 6"/>
                  <a:gd name="T18" fmla="*/ 1 w 5"/>
                  <a:gd name="T19" fmla="*/ 1 h 6"/>
                  <a:gd name="T20" fmla="*/ 1 w 5"/>
                  <a:gd name="T21" fmla="*/ 1 h 6"/>
                  <a:gd name="T22" fmla="*/ 1 w 5"/>
                  <a:gd name="T23" fmla="*/ 1 h 6"/>
                  <a:gd name="T24" fmla="*/ 1 w 5"/>
                  <a:gd name="T25" fmla="*/ 1 h 6"/>
                  <a:gd name="T26" fmla="*/ 1 w 5"/>
                  <a:gd name="T27" fmla="*/ 1 h 6"/>
                  <a:gd name="T28" fmla="*/ 1 w 5"/>
                  <a:gd name="T29" fmla="*/ 0 h 6"/>
                  <a:gd name="T30" fmla="*/ 1 w 5"/>
                  <a:gd name="T31" fmla="*/ 0 h 6"/>
                  <a:gd name="T32" fmla="*/ 1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50" name="Freeform 465"/>
              <p:cNvSpPr>
                <a:spLocks/>
              </p:cNvSpPr>
              <p:nvPr/>
            </p:nvSpPr>
            <p:spPr bwMode="gray">
              <a:xfrm>
                <a:off x="5090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51" name="Freeform 466"/>
              <p:cNvSpPr>
                <a:spLocks/>
              </p:cNvSpPr>
              <p:nvPr/>
            </p:nvSpPr>
            <p:spPr bwMode="gray">
              <a:xfrm>
                <a:off x="5095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52" name="Freeform 467"/>
              <p:cNvSpPr>
                <a:spLocks/>
              </p:cNvSpPr>
              <p:nvPr/>
            </p:nvSpPr>
            <p:spPr bwMode="gray">
              <a:xfrm>
                <a:off x="5099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53" name="Freeform 468"/>
              <p:cNvSpPr>
                <a:spLocks/>
              </p:cNvSpPr>
              <p:nvPr/>
            </p:nvSpPr>
            <p:spPr bwMode="gray">
              <a:xfrm>
                <a:off x="5103" y="2270"/>
                <a:ext cx="3" cy="3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2 w 4"/>
                  <a:gd name="T17" fmla="*/ 1 h 6"/>
                  <a:gd name="T18" fmla="*/ 2 w 4"/>
                  <a:gd name="T19" fmla="*/ 1 h 6"/>
                  <a:gd name="T20" fmla="*/ 2 w 4"/>
                  <a:gd name="T21" fmla="*/ 1 h 6"/>
                  <a:gd name="T22" fmla="*/ 2 w 4"/>
                  <a:gd name="T23" fmla="*/ 1 h 6"/>
                  <a:gd name="T24" fmla="*/ 2 w 4"/>
                  <a:gd name="T25" fmla="*/ 1 h 6"/>
                  <a:gd name="T26" fmla="*/ 2 w 4"/>
                  <a:gd name="T27" fmla="*/ 1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54" name="Freeform 469"/>
              <p:cNvSpPr>
                <a:spLocks/>
              </p:cNvSpPr>
              <p:nvPr/>
            </p:nvSpPr>
            <p:spPr bwMode="gray">
              <a:xfrm>
                <a:off x="5108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55" name="Freeform 470"/>
              <p:cNvSpPr>
                <a:spLocks/>
              </p:cNvSpPr>
              <p:nvPr/>
            </p:nvSpPr>
            <p:spPr bwMode="gray">
              <a:xfrm>
                <a:off x="5113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56" name="Freeform 471"/>
              <p:cNvSpPr>
                <a:spLocks/>
              </p:cNvSpPr>
              <p:nvPr/>
            </p:nvSpPr>
            <p:spPr bwMode="gray">
              <a:xfrm>
                <a:off x="5117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57" name="Freeform 472"/>
              <p:cNvSpPr>
                <a:spLocks/>
              </p:cNvSpPr>
              <p:nvPr/>
            </p:nvSpPr>
            <p:spPr bwMode="gray">
              <a:xfrm>
                <a:off x="5121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58" name="Freeform 473"/>
              <p:cNvSpPr>
                <a:spLocks/>
              </p:cNvSpPr>
              <p:nvPr/>
            </p:nvSpPr>
            <p:spPr bwMode="gray">
              <a:xfrm>
                <a:off x="5126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59" name="Freeform 474"/>
              <p:cNvSpPr>
                <a:spLocks/>
              </p:cNvSpPr>
              <p:nvPr/>
            </p:nvSpPr>
            <p:spPr bwMode="gray">
              <a:xfrm>
                <a:off x="5130" y="2270"/>
                <a:ext cx="3" cy="3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1 w 5"/>
                  <a:gd name="T15" fmla="*/ 1 h 6"/>
                  <a:gd name="T16" fmla="*/ 1 w 5"/>
                  <a:gd name="T17" fmla="*/ 1 h 6"/>
                  <a:gd name="T18" fmla="*/ 1 w 5"/>
                  <a:gd name="T19" fmla="*/ 1 h 6"/>
                  <a:gd name="T20" fmla="*/ 1 w 5"/>
                  <a:gd name="T21" fmla="*/ 1 h 6"/>
                  <a:gd name="T22" fmla="*/ 1 w 5"/>
                  <a:gd name="T23" fmla="*/ 1 h 6"/>
                  <a:gd name="T24" fmla="*/ 1 w 5"/>
                  <a:gd name="T25" fmla="*/ 1 h 6"/>
                  <a:gd name="T26" fmla="*/ 1 w 5"/>
                  <a:gd name="T27" fmla="*/ 1 h 6"/>
                  <a:gd name="T28" fmla="*/ 1 w 5"/>
                  <a:gd name="T29" fmla="*/ 0 h 6"/>
                  <a:gd name="T30" fmla="*/ 1 w 5"/>
                  <a:gd name="T31" fmla="*/ 0 h 6"/>
                  <a:gd name="T32" fmla="*/ 1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60" name="Freeform 475"/>
              <p:cNvSpPr>
                <a:spLocks/>
              </p:cNvSpPr>
              <p:nvPr/>
            </p:nvSpPr>
            <p:spPr bwMode="gray">
              <a:xfrm>
                <a:off x="5135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61" name="Freeform 476"/>
              <p:cNvSpPr>
                <a:spLocks/>
              </p:cNvSpPr>
              <p:nvPr/>
            </p:nvSpPr>
            <p:spPr bwMode="gray">
              <a:xfrm>
                <a:off x="5139" y="2270"/>
                <a:ext cx="2" cy="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0 w 5"/>
                  <a:gd name="T15" fmla="*/ 1 h 6"/>
                  <a:gd name="T16" fmla="*/ 0 w 5"/>
                  <a:gd name="T17" fmla="*/ 1 h 6"/>
                  <a:gd name="T18" fmla="*/ 0 w 5"/>
                  <a:gd name="T19" fmla="*/ 1 h 6"/>
                  <a:gd name="T20" fmla="*/ 0 w 5"/>
                  <a:gd name="T21" fmla="*/ 1 h 6"/>
                  <a:gd name="T22" fmla="*/ 0 w 5"/>
                  <a:gd name="T23" fmla="*/ 1 h 6"/>
                  <a:gd name="T24" fmla="*/ 0 w 5"/>
                  <a:gd name="T25" fmla="*/ 1 h 6"/>
                  <a:gd name="T26" fmla="*/ 0 w 5"/>
                  <a:gd name="T27" fmla="*/ 1 h 6"/>
                  <a:gd name="T28" fmla="*/ 0 w 5"/>
                  <a:gd name="T29" fmla="*/ 0 h 6"/>
                  <a:gd name="T30" fmla="*/ 0 w 5"/>
                  <a:gd name="T31" fmla="*/ 0 h 6"/>
                  <a:gd name="T32" fmla="*/ 0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62" name="Freeform 477"/>
              <p:cNvSpPr>
                <a:spLocks/>
              </p:cNvSpPr>
              <p:nvPr/>
            </p:nvSpPr>
            <p:spPr bwMode="gray">
              <a:xfrm>
                <a:off x="5144" y="2270"/>
                <a:ext cx="2" cy="3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1 h 6"/>
                  <a:gd name="T8" fmla="*/ 0 w 4"/>
                  <a:gd name="T9" fmla="*/ 1 h 6"/>
                  <a:gd name="T10" fmla="*/ 0 w 4"/>
                  <a:gd name="T11" fmla="*/ 1 h 6"/>
                  <a:gd name="T12" fmla="*/ 0 w 4"/>
                  <a:gd name="T13" fmla="*/ 1 h 6"/>
                  <a:gd name="T14" fmla="*/ 1 w 4"/>
                  <a:gd name="T15" fmla="*/ 1 h 6"/>
                  <a:gd name="T16" fmla="*/ 1 w 4"/>
                  <a:gd name="T17" fmla="*/ 1 h 6"/>
                  <a:gd name="T18" fmla="*/ 1 w 4"/>
                  <a:gd name="T19" fmla="*/ 1 h 6"/>
                  <a:gd name="T20" fmla="*/ 1 w 4"/>
                  <a:gd name="T21" fmla="*/ 1 h 6"/>
                  <a:gd name="T22" fmla="*/ 1 w 4"/>
                  <a:gd name="T23" fmla="*/ 1 h 6"/>
                  <a:gd name="T24" fmla="*/ 1 w 4"/>
                  <a:gd name="T25" fmla="*/ 1 h 6"/>
                  <a:gd name="T26" fmla="*/ 1 w 4"/>
                  <a:gd name="T27" fmla="*/ 1 h 6"/>
                  <a:gd name="T28" fmla="*/ 1 w 4"/>
                  <a:gd name="T29" fmla="*/ 0 h 6"/>
                  <a:gd name="T30" fmla="*/ 1 w 4"/>
                  <a:gd name="T31" fmla="*/ 0 h 6"/>
                  <a:gd name="T32" fmla="*/ 1 w 4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63" name="Freeform 478"/>
              <p:cNvSpPr>
                <a:spLocks/>
              </p:cNvSpPr>
              <p:nvPr/>
            </p:nvSpPr>
            <p:spPr bwMode="gray">
              <a:xfrm>
                <a:off x="5148" y="2270"/>
                <a:ext cx="3" cy="3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1 w 5"/>
                  <a:gd name="T15" fmla="*/ 1 h 6"/>
                  <a:gd name="T16" fmla="*/ 1 w 5"/>
                  <a:gd name="T17" fmla="*/ 1 h 6"/>
                  <a:gd name="T18" fmla="*/ 1 w 5"/>
                  <a:gd name="T19" fmla="*/ 1 h 6"/>
                  <a:gd name="T20" fmla="*/ 1 w 5"/>
                  <a:gd name="T21" fmla="*/ 1 h 6"/>
                  <a:gd name="T22" fmla="*/ 1 w 5"/>
                  <a:gd name="T23" fmla="*/ 1 h 6"/>
                  <a:gd name="T24" fmla="*/ 1 w 5"/>
                  <a:gd name="T25" fmla="*/ 1 h 6"/>
                  <a:gd name="T26" fmla="*/ 1 w 5"/>
                  <a:gd name="T27" fmla="*/ 1 h 6"/>
                  <a:gd name="T28" fmla="*/ 1 w 5"/>
                  <a:gd name="T29" fmla="*/ 0 h 6"/>
                  <a:gd name="T30" fmla="*/ 1 w 5"/>
                  <a:gd name="T31" fmla="*/ 0 h 6"/>
                  <a:gd name="T32" fmla="*/ 1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576" name="Freeform 479"/>
            <p:cNvSpPr>
              <a:spLocks/>
            </p:cNvSpPr>
            <p:nvPr/>
          </p:nvSpPr>
          <p:spPr bwMode="gray">
            <a:xfrm>
              <a:off x="5153" y="2270"/>
              <a:ext cx="1" cy="3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0 h 6"/>
                <a:gd name="T6" fmla="*/ 0 w 3"/>
                <a:gd name="T7" fmla="*/ 1 h 6"/>
                <a:gd name="T8" fmla="*/ 0 w 3"/>
                <a:gd name="T9" fmla="*/ 1 h 6"/>
                <a:gd name="T10" fmla="*/ 0 w 3"/>
                <a:gd name="T11" fmla="*/ 1 h 6"/>
                <a:gd name="T12" fmla="*/ 0 w 3"/>
                <a:gd name="T13" fmla="*/ 1 h 6"/>
                <a:gd name="T14" fmla="*/ 0 w 3"/>
                <a:gd name="T15" fmla="*/ 1 h 6"/>
                <a:gd name="T16" fmla="*/ 0 w 3"/>
                <a:gd name="T17" fmla="*/ 1 h 6"/>
                <a:gd name="T18" fmla="*/ 0 w 3"/>
                <a:gd name="T19" fmla="*/ 1 h 6"/>
                <a:gd name="T20" fmla="*/ 0 w 3"/>
                <a:gd name="T21" fmla="*/ 1 h 6"/>
                <a:gd name="T22" fmla="*/ 0 w 3"/>
                <a:gd name="T23" fmla="*/ 1 h 6"/>
                <a:gd name="T24" fmla="*/ 0 w 3"/>
                <a:gd name="T25" fmla="*/ 1 h 6"/>
                <a:gd name="T26" fmla="*/ 0 w 3"/>
                <a:gd name="T27" fmla="*/ 1 h 6"/>
                <a:gd name="T28" fmla="*/ 0 w 3"/>
                <a:gd name="T29" fmla="*/ 0 h 6"/>
                <a:gd name="T30" fmla="*/ 0 w 3"/>
                <a:gd name="T31" fmla="*/ 0 h 6"/>
                <a:gd name="T32" fmla="*/ 0 w 3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77" name="Freeform 480"/>
            <p:cNvSpPr>
              <a:spLocks/>
            </p:cNvSpPr>
            <p:nvPr/>
          </p:nvSpPr>
          <p:spPr bwMode="gray">
            <a:xfrm>
              <a:off x="5157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78" name="Freeform 481"/>
            <p:cNvSpPr>
              <a:spLocks/>
            </p:cNvSpPr>
            <p:nvPr/>
          </p:nvSpPr>
          <p:spPr bwMode="gray">
            <a:xfrm>
              <a:off x="5161" y="2270"/>
              <a:ext cx="3" cy="3"/>
            </a:xfrm>
            <a:custGeom>
              <a:avLst/>
              <a:gdLst>
                <a:gd name="T0" fmla="*/ 2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  <a:gd name="T24" fmla="*/ 2 w 4"/>
                <a:gd name="T25" fmla="*/ 1 h 6"/>
                <a:gd name="T26" fmla="*/ 2 w 4"/>
                <a:gd name="T27" fmla="*/ 1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79" name="Freeform 482"/>
            <p:cNvSpPr>
              <a:spLocks/>
            </p:cNvSpPr>
            <p:nvPr/>
          </p:nvSpPr>
          <p:spPr bwMode="gray">
            <a:xfrm>
              <a:off x="5166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80" name="Freeform 483"/>
            <p:cNvSpPr>
              <a:spLocks/>
            </p:cNvSpPr>
            <p:nvPr/>
          </p:nvSpPr>
          <p:spPr bwMode="gray">
            <a:xfrm>
              <a:off x="5170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81" name="Freeform 484"/>
            <p:cNvSpPr>
              <a:spLocks/>
            </p:cNvSpPr>
            <p:nvPr/>
          </p:nvSpPr>
          <p:spPr bwMode="gray">
            <a:xfrm>
              <a:off x="5175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82" name="Freeform 485"/>
            <p:cNvSpPr>
              <a:spLocks/>
            </p:cNvSpPr>
            <p:nvPr/>
          </p:nvSpPr>
          <p:spPr bwMode="gray">
            <a:xfrm>
              <a:off x="5179" y="2270"/>
              <a:ext cx="3" cy="3"/>
            </a:xfrm>
            <a:custGeom>
              <a:avLst/>
              <a:gdLst>
                <a:gd name="T0" fmla="*/ 2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  <a:gd name="T24" fmla="*/ 2 w 4"/>
                <a:gd name="T25" fmla="*/ 1 h 6"/>
                <a:gd name="T26" fmla="*/ 2 w 4"/>
                <a:gd name="T27" fmla="*/ 1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83" name="Freeform 486"/>
            <p:cNvSpPr>
              <a:spLocks/>
            </p:cNvSpPr>
            <p:nvPr/>
          </p:nvSpPr>
          <p:spPr bwMode="gray">
            <a:xfrm>
              <a:off x="5184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84" name="Freeform 487"/>
            <p:cNvSpPr>
              <a:spLocks/>
            </p:cNvSpPr>
            <p:nvPr/>
          </p:nvSpPr>
          <p:spPr bwMode="gray">
            <a:xfrm>
              <a:off x="5188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85" name="Freeform 488"/>
            <p:cNvSpPr>
              <a:spLocks/>
            </p:cNvSpPr>
            <p:nvPr/>
          </p:nvSpPr>
          <p:spPr bwMode="gray">
            <a:xfrm>
              <a:off x="5192" y="2270"/>
              <a:ext cx="3" cy="3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86" name="Freeform 489"/>
            <p:cNvSpPr>
              <a:spLocks/>
            </p:cNvSpPr>
            <p:nvPr/>
          </p:nvSpPr>
          <p:spPr bwMode="gray">
            <a:xfrm>
              <a:off x="5197" y="2270"/>
              <a:ext cx="3" cy="3"/>
            </a:xfrm>
            <a:custGeom>
              <a:avLst/>
              <a:gdLst>
                <a:gd name="T0" fmla="*/ 2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  <a:gd name="T24" fmla="*/ 2 w 4"/>
                <a:gd name="T25" fmla="*/ 1 h 6"/>
                <a:gd name="T26" fmla="*/ 2 w 4"/>
                <a:gd name="T27" fmla="*/ 1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87" name="Freeform 490"/>
            <p:cNvSpPr>
              <a:spLocks/>
            </p:cNvSpPr>
            <p:nvPr/>
          </p:nvSpPr>
          <p:spPr bwMode="gray">
            <a:xfrm>
              <a:off x="5202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88" name="Freeform 491"/>
            <p:cNvSpPr>
              <a:spLocks/>
            </p:cNvSpPr>
            <p:nvPr/>
          </p:nvSpPr>
          <p:spPr bwMode="gray">
            <a:xfrm>
              <a:off x="5206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89" name="Freeform 492"/>
            <p:cNvSpPr>
              <a:spLocks/>
            </p:cNvSpPr>
            <p:nvPr/>
          </p:nvSpPr>
          <p:spPr bwMode="gray">
            <a:xfrm>
              <a:off x="5210" y="2270"/>
              <a:ext cx="3" cy="3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90" name="Freeform 493"/>
            <p:cNvSpPr>
              <a:spLocks/>
            </p:cNvSpPr>
            <p:nvPr/>
          </p:nvSpPr>
          <p:spPr bwMode="gray">
            <a:xfrm>
              <a:off x="5215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91" name="Freeform 494"/>
            <p:cNvSpPr>
              <a:spLocks/>
            </p:cNvSpPr>
            <p:nvPr/>
          </p:nvSpPr>
          <p:spPr bwMode="gray">
            <a:xfrm>
              <a:off x="5220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92" name="Freeform 495"/>
            <p:cNvSpPr>
              <a:spLocks/>
            </p:cNvSpPr>
            <p:nvPr/>
          </p:nvSpPr>
          <p:spPr bwMode="gray">
            <a:xfrm>
              <a:off x="5224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93" name="Freeform 496"/>
            <p:cNvSpPr>
              <a:spLocks/>
            </p:cNvSpPr>
            <p:nvPr/>
          </p:nvSpPr>
          <p:spPr bwMode="gray">
            <a:xfrm>
              <a:off x="5228" y="2270"/>
              <a:ext cx="3" cy="3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2 w 4"/>
                <a:gd name="T17" fmla="*/ 1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  <a:gd name="T24" fmla="*/ 2 w 4"/>
                <a:gd name="T25" fmla="*/ 1 h 6"/>
                <a:gd name="T26" fmla="*/ 2 w 4"/>
                <a:gd name="T27" fmla="*/ 1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94" name="Freeform 497"/>
            <p:cNvSpPr>
              <a:spLocks/>
            </p:cNvSpPr>
            <p:nvPr/>
          </p:nvSpPr>
          <p:spPr bwMode="gray">
            <a:xfrm>
              <a:off x="5233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95" name="Freeform 498"/>
            <p:cNvSpPr>
              <a:spLocks/>
            </p:cNvSpPr>
            <p:nvPr/>
          </p:nvSpPr>
          <p:spPr bwMode="gray">
            <a:xfrm>
              <a:off x="5238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96" name="Freeform 499"/>
            <p:cNvSpPr>
              <a:spLocks/>
            </p:cNvSpPr>
            <p:nvPr/>
          </p:nvSpPr>
          <p:spPr bwMode="gray">
            <a:xfrm>
              <a:off x="5242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97" name="Freeform 500"/>
            <p:cNvSpPr>
              <a:spLocks/>
            </p:cNvSpPr>
            <p:nvPr/>
          </p:nvSpPr>
          <p:spPr bwMode="gray">
            <a:xfrm>
              <a:off x="5246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98" name="Freeform 501"/>
            <p:cNvSpPr>
              <a:spLocks/>
            </p:cNvSpPr>
            <p:nvPr/>
          </p:nvSpPr>
          <p:spPr bwMode="gray">
            <a:xfrm>
              <a:off x="5251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99" name="Freeform 502"/>
            <p:cNvSpPr>
              <a:spLocks/>
            </p:cNvSpPr>
            <p:nvPr/>
          </p:nvSpPr>
          <p:spPr bwMode="gray">
            <a:xfrm>
              <a:off x="5255" y="2270"/>
              <a:ext cx="3" cy="3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0" name="Freeform 503"/>
            <p:cNvSpPr>
              <a:spLocks/>
            </p:cNvSpPr>
            <p:nvPr/>
          </p:nvSpPr>
          <p:spPr bwMode="gray">
            <a:xfrm>
              <a:off x="5259" y="2270"/>
              <a:ext cx="3" cy="3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1" name="Freeform 504"/>
            <p:cNvSpPr>
              <a:spLocks/>
            </p:cNvSpPr>
            <p:nvPr/>
          </p:nvSpPr>
          <p:spPr bwMode="gray">
            <a:xfrm>
              <a:off x="5264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2" name="Freeform 505"/>
            <p:cNvSpPr>
              <a:spLocks/>
            </p:cNvSpPr>
            <p:nvPr/>
          </p:nvSpPr>
          <p:spPr bwMode="gray">
            <a:xfrm>
              <a:off x="5269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3" name="Freeform 506"/>
            <p:cNvSpPr>
              <a:spLocks/>
            </p:cNvSpPr>
            <p:nvPr/>
          </p:nvSpPr>
          <p:spPr bwMode="gray">
            <a:xfrm>
              <a:off x="5273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4" name="Freeform 507"/>
            <p:cNvSpPr>
              <a:spLocks/>
            </p:cNvSpPr>
            <p:nvPr/>
          </p:nvSpPr>
          <p:spPr bwMode="gray">
            <a:xfrm>
              <a:off x="5277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5" name="Freeform 508"/>
            <p:cNvSpPr>
              <a:spLocks/>
            </p:cNvSpPr>
            <p:nvPr/>
          </p:nvSpPr>
          <p:spPr bwMode="gray">
            <a:xfrm>
              <a:off x="5282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6" name="Freeform 509"/>
            <p:cNvSpPr>
              <a:spLocks/>
            </p:cNvSpPr>
            <p:nvPr/>
          </p:nvSpPr>
          <p:spPr bwMode="gray">
            <a:xfrm>
              <a:off x="5286" y="2270"/>
              <a:ext cx="3" cy="3"/>
            </a:xfrm>
            <a:custGeom>
              <a:avLst/>
              <a:gdLst>
                <a:gd name="T0" fmla="*/ 2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  <a:gd name="T24" fmla="*/ 2 w 4"/>
                <a:gd name="T25" fmla="*/ 1 h 6"/>
                <a:gd name="T26" fmla="*/ 2 w 4"/>
                <a:gd name="T27" fmla="*/ 1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7" name="Freeform 510"/>
            <p:cNvSpPr>
              <a:spLocks/>
            </p:cNvSpPr>
            <p:nvPr/>
          </p:nvSpPr>
          <p:spPr bwMode="gray">
            <a:xfrm>
              <a:off x="5291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8" name="Freeform 511"/>
            <p:cNvSpPr>
              <a:spLocks/>
            </p:cNvSpPr>
            <p:nvPr/>
          </p:nvSpPr>
          <p:spPr bwMode="gray">
            <a:xfrm>
              <a:off x="5295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9" name="Freeform 512"/>
            <p:cNvSpPr>
              <a:spLocks/>
            </p:cNvSpPr>
            <p:nvPr/>
          </p:nvSpPr>
          <p:spPr bwMode="gray">
            <a:xfrm>
              <a:off x="5300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0" name="Freeform 513"/>
            <p:cNvSpPr>
              <a:spLocks/>
            </p:cNvSpPr>
            <p:nvPr/>
          </p:nvSpPr>
          <p:spPr bwMode="gray">
            <a:xfrm>
              <a:off x="5304" y="2270"/>
              <a:ext cx="3" cy="3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1" name="Freeform 514"/>
            <p:cNvSpPr>
              <a:spLocks/>
            </p:cNvSpPr>
            <p:nvPr/>
          </p:nvSpPr>
          <p:spPr bwMode="gray">
            <a:xfrm>
              <a:off x="5309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2" name="Freeform 515"/>
            <p:cNvSpPr>
              <a:spLocks/>
            </p:cNvSpPr>
            <p:nvPr/>
          </p:nvSpPr>
          <p:spPr bwMode="gray">
            <a:xfrm>
              <a:off x="5313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3" name="Freeform 516"/>
            <p:cNvSpPr>
              <a:spLocks/>
            </p:cNvSpPr>
            <p:nvPr/>
          </p:nvSpPr>
          <p:spPr bwMode="gray">
            <a:xfrm>
              <a:off x="5317" y="2270"/>
              <a:ext cx="3" cy="3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2 w 4"/>
                <a:gd name="T17" fmla="*/ 1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  <a:gd name="T24" fmla="*/ 2 w 4"/>
                <a:gd name="T25" fmla="*/ 1 h 6"/>
                <a:gd name="T26" fmla="*/ 2 w 4"/>
                <a:gd name="T27" fmla="*/ 1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4" name="Freeform 517"/>
            <p:cNvSpPr>
              <a:spLocks/>
            </p:cNvSpPr>
            <p:nvPr/>
          </p:nvSpPr>
          <p:spPr bwMode="gray">
            <a:xfrm>
              <a:off x="5322" y="2270"/>
              <a:ext cx="3" cy="3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5" name="Freeform 518"/>
            <p:cNvSpPr>
              <a:spLocks/>
            </p:cNvSpPr>
            <p:nvPr/>
          </p:nvSpPr>
          <p:spPr bwMode="gray">
            <a:xfrm>
              <a:off x="5327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6" name="Freeform 519"/>
            <p:cNvSpPr>
              <a:spLocks/>
            </p:cNvSpPr>
            <p:nvPr/>
          </p:nvSpPr>
          <p:spPr bwMode="gray">
            <a:xfrm>
              <a:off x="5331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7" name="Freeform 520"/>
            <p:cNvSpPr>
              <a:spLocks/>
            </p:cNvSpPr>
            <p:nvPr/>
          </p:nvSpPr>
          <p:spPr bwMode="gray">
            <a:xfrm>
              <a:off x="5335" y="2270"/>
              <a:ext cx="3" cy="3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2 w 4"/>
                <a:gd name="T17" fmla="*/ 1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  <a:gd name="T24" fmla="*/ 2 w 4"/>
                <a:gd name="T25" fmla="*/ 1 h 6"/>
                <a:gd name="T26" fmla="*/ 2 w 4"/>
                <a:gd name="T27" fmla="*/ 1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8" name="Freeform 521"/>
            <p:cNvSpPr>
              <a:spLocks/>
            </p:cNvSpPr>
            <p:nvPr/>
          </p:nvSpPr>
          <p:spPr bwMode="gray">
            <a:xfrm>
              <a:off x="5340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9" name="Freeform 522"/>
            <p:cNvSpPr>
              <a:spLocks/>
            </p:cNvSpPr>
            <p:nvPr/>
          </p:nvSpPr>
          <p:spPr bwMode="gray">
            <a:xfrm>
              <a:off x="5345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20" name="Freeform 523"/>
            <p:cNvSpPr>
              <a:spLocks/>
            </p:cNvSpPr>
            <p:nvPr/>
          </p:nvSpPr>
          <p:spPr bwMode="gray">
            <a:xfrm>
              <a:off x="5349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21" name="Freeform 524"/>
            <p:cNvSpPr>
              <a:spLocks/>
            </p:cNvSpPr>
            <p:nvPr/>
          </p:nvSpPr>
          <p:spPr bwMode="gray">
            <a:xfrm>
              <a:off x="5353" y="2270"/>
              <a:ext cx="3" cy="3"/>
            </a:xfrm>
            <a:custGeom>
              <a:avLst/>
              <a:gdLst>
                <a:gd name="T0" fmla="*/ 2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  <a:gd name="T24" fmla="*/ 2 w 4"/>
                <a:gd name="T25" fmla="*/ 1 h 6"/>
                <a:gd name="T26" fmla="*/ 2 w 4"/>
                <a:gd name="T27" fmla="*/ 1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22" name="Freeform 525"/>
            <p:cNvSpPr>
              <a:spLocks/>
            </p:cNvSpPr>
            <p:nvPr/>
          </p:nvSpPr>
          <p:spPr bwMode="gray">
            <a:xfrm>
              <a:off x="5358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23" name="Freeform 526"/>
            <p:cNvSpPr>
              <a:spLocks/>
            </p:cNvSpPr>
            <p:nvPr/>
          </p:nvSpPr>
          <p:spPr bwMode="gray">
            <a:xfrm>
              <a:off x="5363" y="2270"/>
              <a:ext cx="1" cy="3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0 h 6"/>
                <a:gd name="T6" fmla="*/ 0 w 3"/>
                <a:gd name="T7" fmla="*/ 1 h 6"/>
                <a:gd name="T8" fmla="*/ 0 w 3"/>
                <a:gd name="T9" fmla="*/ 1 h 6"/>
                <a:gd name="T10" fmla="*/ 0 w 3"/>
                <a:gd name="T11" fmla="*/ 1 h 6"/>
                <a:gd name="T12" fmla="*/ 0 w 3"/>
                <a:gd name="T13" fmla="*/ 1 h 6"/>
                <a:gd name="T14" fmla="*/ 0 w 3"/>
                <a:gd name="T15" fmla="*/ 1 h 6"/>
                <a:gd name="T16" fmla="*/ 0 w 3"/>
                <a:gd name="T17" fmla="*/ 1 h 6"/>
                <a:gd name="T18" fmla="*/ 0 w 3"/>
                <a:gd name="T19" fmla="*/ 1 h 6"/>
                <a:gd name="T20" fmla="*/ 0 w 3"/>
                <a:gd name="T21" fmla="*/ 1 h 6"/>
                <a:gd name="T22" fmla="*/ 0 w 3"/>
                <a:gd name="T23" fmla="*/ 1 h 6"/>
                <a:gd name="T24" fmla="*/ 0 w 3"/>
                <a:gd name="T25" fmla="*/ 1 h 6"/>
                <a:gd name="T26" fmla="*/ 0 w 3"/>
                <a:gd name="T27" fmla="*/ 1 h 6"/>
                <a:gd name="T28" fmla="*/ 0 w 3"/>
                <a:gd name="T29" fmla="*/ 0 h 6"/>
                <a:gd name="T30" fmla="*/ 0 w 3"/>
                <a:gd name="T31" fmla="*/ 0 h 6"/>
                <a:gd name="T32" fmla="*/ 0 w 3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24" name="Freeform 527"/>
            <p:cNvSpPr>
              <a:spLocks/>
            </p:cNvSpPr>
            <p:nvPr/>
          </p:nvSpPr>
          <p:spPr bwMode="gray">
            <a:xfrm>
              <a:off x="5366" y="2270"/>
              <a:ext cx="3" cy="3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25" name="Freeform 528"/>
            <p:cNvSpPr>
              <a:spLocks/>
            </p:cNvSpPr>
            <p:nvPr/>
          </p:nvSpPr>
          <p:spPr bwMode="gray">
            <a:xfrm>
              <a:off x="5371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26" name="Freeform 529"/>
            <p:cNvSpPr>
              <a:spLocks/>
            </p:cNvSpPr>
            <p:nvPr/>
          </p:nvSpPr>
          <p:spPr bwMode="gray">
            <a:xfrm>
              <a:off x="5376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27" name="Freeform 530"/>
            <p:cNvSpPr>
              <a:spLocks/>
            </p:cNvSpPr>
            <p:nvPr/>
          </p:nvSpPr>
          <p:spPr bwMode="gray">
            <a:xfrm>
              <a:off x="5380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28" name="Freeform 531"/>
            <p:cNvSpPr>
              <a:spLocks/>
            </p:cNvSpPr>
            <p:nvPr/>
          </p:nvSpPr>
          <p:spPr bwMode="gray">
            <a:xfrm>
              <a:off x="5384" y="2270"/>
              <a:ext cx="3" cy="3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29" name="Freeform 532"/>
            <p:cNvSpPr>
              <a:spLocks/>
            </p:cNvSpPr>
            <p:nvPr/>
          </p:nvSpPr>
          <p:spPr bwMode="gray">
            <a:xfrm>
              <a:off x="5389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30" name="Freeform 533"/>
            <p:cNvSpPr>
              <a:spLocks/>
            </p:cNvSpPr>
            <p:nvPr/>
          </p:nvSpPr>
          <p:spPr bwMode="gray">
            <a:xfrm>
              <a:off x="5394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31" name="Freeform 534"/>
            <p:cNvSpPr>
              <a:spLocks/>
            </p:cNvSpPr>
            <p:nvPr/>
          </p:nvSpPr>
          <p:spPr bwMode="gray">
            <a:xfrm>
              <a:off x="5398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32" name="Freeform 535"/>
            <p:cNvSpPr>
              <a:spLocks/>
            </p:cNvSpPr>
            <p:nvPr/>
          </p:nvSpPr>
          <p:spPr bwMode="gray">
            <a:xfrm>
              <a:off x="5402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33" name="Freeform 536"/>
            <p:cNvSpPr>
              <a:spLocks/>
            </p:cNvSpPr>
            <p:nvPr/>
          </p:nvSpPr>
          <p:spPr bwMode="gray">
            <a:xfrm>
              <a:off x="5407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34" name="Freeform 537"/>
            <p:cNvSpPr>
              <a:spLocks/>
            </p:cNvSpPr>
            <p:nvPr/>
          </p:nvSpPr>
          <p:spPr bwMode="gray">
            <a:xfrm>
              <a:off x="5411" y="2270"/>
              <a:ext cx="3" cy="3"/>
            </a:xfrm>
            <a:custGeom>
              <a:avLst/>
              <a:gdLst>
                <a:gd name="T0" fmla="*/ 2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  <a:gd name="T24" fmla="*/ 2 w 4"/>
                <a:gd name="T25" fmla="*/ 1 h 6"/>
                <a:gd name="T26" fmla="*/ 2 w 4"/>
                <a:gd name="T27" fmla="*/ 1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35" name="Freeform 538"/>
            <p:cNvSpPr>
              <a:spLocks/>
            </p:cNvSpPr>
            <p:nvPr/>
          </p:nvSpPr>
          <p:spPr bwMode="gray">
            <a:xfrm>
              <a:off x="5416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36" name="Freeform 539"/>
            <p:cNvSpPr>
              <a:spLocks/>
            </p:cNvSpPr>
            <p:nvPr/>
          </p:nvSpPr>
          <p:spPr bwMode="gray">
            <a:xfrm>
              <a:off x="5420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37" name="Freeform 540"/>
            <p:cNvSpPr>
              <a:spLocks/>
            </p:cNvSpPr>
            <p:nvPr/>
          </p:nvSpPr>
          <p:spPr bwMode="gray">
            <a:xfrm>
              <a:off x="5425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38" name="Freeform 541"/>
            <p:cNvSpPr>
              <a:spLocks/>
            </p:cNvSpPr>
            <p:nvPr/>
          </p:nvSpPr>
          <p:spPr bwMode="gray">
            <a:xfrm>
              <a:off x="5429" y="2270"/>
              <a:ext cx="3" cy="3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39" name="Freeform 542"/>
            <p:cNvSpPr>
              <a:spLocks/>
            </p:cNvSpPr>
            <p:nvPr/>
          </p:nvSpPr>
          <p:spPr bwMode="gray">
            <a:xfrm>
              <a:off x="5434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40" name="Freeform 543"/>
            <p:cNvSpPr>
              <a:spLocks/>
            </p:cNvSpPr>
            <p:nvPr/>
          </p:nvSpPr>
          <p:spPr bwMode="gray">
            <a:xfrm>
              <a:off x="5438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41" name="Freeform 544"/>
            <p:cNvSpPr>
              <a:spLocks/>
            </p:cNvSpPr>
            <p:nvPr/>
          </p:nvSpPr>
          <p:spPr bwMode="gray">
            <a:xfrm>
              <a:off x="5442" y="2270"/>
              <a:ext cx="3" cy="3"/>
            </a:xfrm>
            <a:custGeom>
              <a:avLst/>
              <a:gdLst>
                <a:gd name="T0" fmla="*/ 2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  <a:gd name="T24" fmla="*/ 2 w 4"/>
                <a:gd name="T25" fmla="*/ 1 h 6"/>
                <a:gd name="T26" fmla="*/ 2 w 4"/>
                <a:gd name="T27" fmla="*/ 1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42" name="Freeform 545"/>
            <p:cNvSpPr>
              <a:spLocks/>
            </p:cNvSpPr>
            <p:nvPr/>
          </p:nvSpPr>
          <p:spPr bwMode="gray">
            <a:xfrm>
              <a:off x="5447" y="2270"/>
              <a:ext cx="3" cy="3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43" name="Freeform 546"/>
            <p:cNvSpPr>
              <a:spLocks/>
            </p:cNvSpPr>
            <p:nvPr/>
          </p:nvSpPr>
          <p:spPr bwMode="gray">
            <a:xfrm>
              <a:off x="5452" y="2270"/>
              <a:ext cx="1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0 w 4"/>
                <a:gd name="T17" fmla="*/ 1 h 6"/>
                <a:gd name="T18" fmla="*/ 0 w 4"/>
                <a:gd name="T19" fmla="*/ 1 h 6"/>
                <a:gd name="T20" fmla="*/ 0 w 4"/>
                <a:gd name="T21" fmla="*/ 1 h 6"/>
                <a:gd name="T22" fmla="*/ 0 w 4"/>
                <a:gd name="T23" fmla="*/ 1 h 6"/>
                <a:gd name="T24" fmla="*/ 0 w 4"/>
                <a:gd name="T25" fmla="*/ 1 h 6"/>
                <a:gd name="T26" fmla="*/ 0 w 4"/>
                <a:gd name="T27" fmla="*/ 1 h 6"/>
                <a:gd name="T28" fmla="*/ 0 w 4"/>
                <a:gd name="T29" fmla="*/ 0 h 6"/>
                <a:gd name="T30" fmla="*/ 0 w 4"/>
                <a:gd name="T31" fmla="*/ 0 h 6"/>
                <a:gd name="T32" fmla="*/ 0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44" name="Freeform 547"/>
            <p:cNvSpPr>
              <a:spLocks/>
            </p:cNvSpPr>
            <p:nvPr/>
          </p:nvSpPr>
          <p:spPr bwMode="gray">
            <a:xfrm>
              <a:off x="5456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45" name="Freeform 548"/>
            <p:cNvSpPr>
              <a:spLocks/>
            </p:cNvSpPr>
            <p:nvPr/>
          </p:nvSpPr>
          <p:spPr bwMode="gray">
            <a:xfrm>
              <a:off x="5460" y="2270"/>
              <a:ext cx="3" cy="3"/>
            </a:xfrm>
            <a:custGeom>
              <a:avLst/>
              <a:gdLst>
                <a:gd name="T0" fmla="*/ 2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  <a:gd name="T24" fmla="*/ 2 w 4"/>
                <a:gd name="T25" fmla="*/ 1 h 6"/>
                <a:gd name="T26" fmla="*/ 2 w 4"/>
                <a:gd name="T27" fmla="*/ 1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46" name="Freeform 549"/>
            <p:cNvSpPr>
              <a:spLocks/>
            </p:cNvSpPr>
            <p:nvPr/>
          </p:nvSpPr>
          <p:spPr bwMode="gray">
            <a:xfrm>
              <a:off x="5465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47" name="Freeform 550"/>
            <p:cNvSpPr>
              <a:spLocks/>
            </p:cNvSpPr>
            <p:nvPr/>
          </p:nvSpPr>
          <p:spPr bwMode="gray">
            <a:xfrm>
              <a:off x="5469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48" name="Freeform 551"/>
            <p:cNvSpPr>
              <a:spLocks/>
            </p:cNvSpPr>
            <p:nvPr/>
          </p:nvSpPr>
          <p:spPr bwMode="gray">
            <a:xfrm>
              <a:off x="5474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49" name="Freeform 552"/>
            <p:cNvSpPr>
              <a:spLocks/>
            </p:cNvSpPr>
            <p:nvPr/>
          </p:nvSpPr>
          <p:spPr bwMode="gray">
            <a:xfrm>
              <a:off x="5478" y="2270"/>
              <a:ext cx="3" cy="3"/>
            </a:xfrm>
            <a:custGeom>
              <a:avLst/>
              <a:gdLst>
                <a:gd name="T0" fmla="*/ 2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2 w 4"/>
                <a:gd name="T19" fmla="*/ 1 h 6"/>
                <a:gd name="T20" fmla="*/ 2 w 4"/>
                <a:gd name="T21" fmla="*/ 1 h 6"/>
                <a:gd name="T22" fmla="*/ 2 w 4"/>
                <a:gd name="T23" fmla="*/ 1 h 6"/>
                <a:gd name="T24" fmla="*/ 2 w 4"/>
                <a:gd name="T25" fmla="*/ 1 h 6"/>
                <a:gd name="T26" fmla="*/ 2 w 4"/>
                <a:gd name="T27" fmla="*/ 1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50" name="Freeform 553"/>
            <p:cNvSpPr>
              <a:spLocks/>
            </p:cNvSpPr>
            <p:nvPr/>
          </p:nvSpPr>
          <p:spPr bwMode="gray">
            <a:xfrm>
              <a:off x="5483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51" name="Freeform 554"/>
            <p:cNvSpPr>
              <a:spLocks/>
            </p:cNvSpPr>
            <p:nvPr/>
          </p:nvSpPr>
          <p:spPr bwMode="gray">
            <a:xfrm>
              <a:off x="5487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52" name="Freeform 555"/>
            <p:cNvSpPr>
              <a:spLocks/>
            </p:cNvSpPr>
            <p:nvPr/>
          </p:nvSpPr>
          <p:spPr bwMode="gray">
            <a:xfrm>
              <a:off x="5491" y="2270"/>
              <a:ext cx="3" cy="3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53" name="Freeform 556"/>
            <p:cNvSpPr>
              <a:spLocks/>
            </p:cNvSpPr>
            <p:nvPr/>
          </p:nvSpPr>
          <p:spPr bwMode="gray">
            <a:xfrm>
              <a:off x="5496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54" name="Freeform 557"/>
            <p:cNvSpPr>
              <a:spLocks/>
            </p:cNvSpPr>
            <p:nvPr/>
          </p:nvSpPr>
          <p:spPr bwMode="gray">
            <a:xfrm>
              <a:off x="5501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55" name="Freeform 558"/>
            <p:cNvSpPr>
              <a:spLocks/>
            </p:cNvSpPr>
            <p:nvPr/>
          </p:nvSpPr>
          <p:spPr bwMode="gray">
            <a:xfrm>
              <a:off x="5505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56" name="Freeform 559"/>
            <p:cNvSpPr>
              <a:spLocks/>
            </p:cNvSpPr>
            <p:nvPr/>
          </p:nvSpPr>
          <p:spPr bwMode="gray">
            <a:xfrm>
              <a:off x="5509" y="2270"/>
              <a:ext cx="3" cy="3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1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57" name="Freeform 560"/>
            <p:cNvSpPr>
              <a:spLocks/>
            </p:cNvSpPr>
            <p:nvPr/>
          </p:nvSpPr>
          <p:spPr bwMode="gray">
            <a:xfrm>
              <a:off x="5514" y="2270"/>
              <a:ext cx="2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0 w 5"/>
                <a:gd name="T15" fmla="*/ 1 h 6"/>
                <a:gd name="T16" fmla="*/ 0 w 5"/>
                <a:gd name="T17" fmla="*/ 1 h 6"/>
                <a:gd name="T18" fmla="*/ 0 w 5"/>
                <a:gd name="T19" fmla="*/ 1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0 w 5"/>
                <a:gd name="T27" fmla="*/ 1 h 6"/>
                <a:gd name="T28" fmla="*/ 0 w 5"/>
                <a:gd name="T29" fmla="*/ 0 h 6"/>
                <a:gd name="T30" fmla="*/ 0 w 5"/>
                <a:gd name="T31" fmla="*/ 0 h 6"/>
                <a:gd name="T32" fmla="*/ 0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58" name="Freeform 561"/>
            <p:cNvSpPr>
              <a:spLocks/>
            </p:cNvSpPr>
            <p:nvPr/>
          </p:nvSpPr>
          <p:spPr bwMode="gray">
            <a:xfrm>
              <a:off x="5519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59" name="Freeform 562"/>
            <p:cNvSpPr>
              <a:spLocks/>
            </p:cNvSpPr>
            <p:nvPr/>
          </p:nvSpPr>
          <p:spPr bwMode="gray">
            <a:xfrm>
              <a:off x="5523" y="2270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0 w 4"/>
                <a:gd name="T7" fmla="*/ 1 h 6"/>
                <a:gd name="T8" fmla="*/ 0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0 w 4"/>
                <a:gd name="T15" fmla="*/ 1 h 6"/>
                <a:gd name="T16" fmla="*/ 1 w 4"/>
                <a:gd name="T17" fmla="*/ 1 h 6"/>
                <a:gd name="T18" fmla="*/ 1 w 4"/>
                <a:gd name="T19" fmla="*/ 1 h 6"/>
                <a:gd name="T20" fmla="*/ 1 w 4"/>
                <a:gd name="T21" fmla="*/ 1 h 6"/>
                <a:gd name="T22" fmla="*/ 1 w 4"/>
                <a:gd name="T23" fmla="*/ 1 h 6"/>
                <a:gd name="T24" fmla="*/ 1 w 4"/>
                <a:gd name="T25" fmla="*/ 1 h 6"/>
                <a:gd name="T26" fmla="*/ 1 w 4"/>
                <a:gd name="T27" fmla="*/ 1 h 6"/>
                <a:gd name="T28" fmla="*/ 1 w 4"/>
                <a:gd name="T29" fmla="*/ 0 h 6"/>
                <a:gd name="T30" fmla="*/ 1 w 4"/>
                <a:gd name="T31" fmla="*/ 0 h 6"/>
                <a:gd name="T32" fmla="*/ 1 w 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660" name="Group 563"/>
            <p:cNvGrpSpPr>
              <a:grpSpLocks/>
            </p:cNvGrpSpPr>
            <p:nvPr/>
          </p:nvGrpSpPr>
          <p:grpSpPr bwMode="auto">
            <a:xfrm>
              <a:off x="4083" y="2956"/>
              <a:ext cx="1786" cy="259"/>
              <a:chOff x="4083" y="2956"/>
              <a:chExt cx="1786" cy="259"/>
            </a:xfrm>
          </p:grpSpPr>
          <p:sp>
            <p:nvSpPr>
              <p:cNvPr id="55661" name="Line 564"/>
              <p:cNvSpPr>
                <a:spLocks noChangeShapeType="1"/>
              </p:cNvSpPr>
              <p:nvPr/>
            </p:nvSpPr>
            <p:spPr bwMode="gray">
              <a:xfrm>
                <a:off x="4261" y="2971"/>
                <a:ext cx="126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2" name="Freeform 565"/>
              <p:cNvSpPr>
                <a:spLocks/>
              </p:cNvSpPr>
              <p:nvPr/>
            </p:nvSpPr>
            <p:spPr bwMode="gray">
              <a:xfrm>
                <a:off x="5523" y="2956"/>
                <a:ext cx="23" cy="30"/>
              </a:xfrm>
              <a:custGeom>
                <a:avLst/>
                <a:gdLst>
                  <a:gd name="T0" fmla="*/ 0 w 47"/>
                  <a:gd name="T1" fmla="*/ 7 h 61"/>
                  <a:gd name="T2" fmla="*/ 5 w 47"/>
                  <a:gd name="T3" fmla="*/ 3 h 61"/>
                  <a:gd name="T4" fmla="*/ 0 w 47"/>
                  <a:gd name="T5" fmla="*/ 0 h 61"/>
                  <a:gd name="T6" fmla="*/ 0 w 47"/>
                  <a:gd name="T7" fmla="*/ 7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61">
                    <a:moveTo>
                      <a:pt x="0" y="61"/>
                    </a:moveTo>
                    <a:lnTo>
                      <a:pt x="47" y="31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3" name="Rectangle 566"/>
              <p:cNvSpPr>
                <a:spLocks noChangeArrowheads="1"/>
              </p:cNvSpPr>
              <p:nvPr/>
            </p:nvSpPr>
            <p:spPr bwMode="gray">
              <a:xfrm>
                <a:off x="4083" y="3111"/>
                <a:ext cx="178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pic>
        <p:nvPicPr>
          <p:cNvPr id="55574" name="Picture 62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292953"/>
            <a:ext cx="2736850" cy="1443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F0F0F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001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600" dirty="0" smtClean="0"/>
              <a:t>Combination </a:t>
            </a:r>
            <a:r>
              <a:rPr lang="sv-SE" sz="2600" dirty="0" err="1" smtClean="0"/>
              <a:t>of</a:t>
            </a:r>
            <a:r>
              <a:rPr lang="sv-SE" sz="2600" dirty="0" smtClean="0"/>
              <a:t> parameters </a:t>
            </a:r>
            <a:r>
              <a:rPr lang="sv-SE" sz="2600" dirty="0" err="1" smtClean="0"/>
              <a:t>give</a:t>
            </a:r>
            <a:r>
              <a:rPr lang="sv-SE" sz="2600" dirty="0" smtClean="0"/>
              <a:t> the exposure </a:t>
            </a:r>
            <a:r>
              <a:rPr lang="sv-SE" sz="2600" dirty="0" err="1" smtClean="0"/>
              <a:t>conversion</a:t>
            </a:r>
            <a:r>
              <a:rPr lang="sv-SE" sz="2600" dirty="0" smtClean="0"/>
              <a:t> </a:t>
            </a:r>
            <a:r>
              <a:rPr lang="sv-SE" sz="2600" dirty="0" err="1" smtClean="0"/>
              <a:t>factors</a:t>
            </a:r>
            <a:r>
              <a:rPr lang="sv-SE" sz="2600" dirty="0" smtClean="0"/>
              <a:t> – RWA </a:t>
            </a:r>
            <a:r>
              <a:rPr lang="sv-SE" sz="2600" dirty="0" err="1" smtClean="0"/>
              <a:t>percentages</a:t>
            </a:r>
            <a:endParaRPr lang="sv-SE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1A8CD-5612-40FC-A702-4F6E8B42861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0" y="1556740"/>
            <a:ext cx="7683615" cy="338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8944"/>
          <a:stretch/>
        </p:blipFill>
        <p:spPr>
          <a:xfrm>
            <a:off x="251401" y="5229250"/>
            <a:ext cx="1584220" cy="78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 bwMode="auto">
          <a:xfrm>
            <a:off x="1835621" y="2898645"/>
            <a:ext cx="1224170" cy="93613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cxnSp>
        <p:nvCxnSpPr>
          <p:cNvPr id="13" name="Straight Connector 12"/>
          <p:cNvCxnSpPr>
            <a:stCxn id="11" idx="3"/>
            <a:endCxn id="4" idx="0"/>
          </p:cNvCxnSpPr>
          <p:nvPr/>
        </p:nvCxnSpPr>
        <p:spPr bwMode="auto">
          <a:xfrm flipH="1">
            <a:off x="1043511" y="3697682"/>
            <a:ext cx="971386" cy="1531568"/>
          </a:xfrm>
          <a:prstGeom prst="line">
            <a:avLst/>
          </a:prstGeom>
          <a:solidFill>
            <a:srgbClr val="F0F0F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3373107" y="2114915"/>
            <a:ext cx="1224170" cy="93613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 bwMode="auto">
          <a:xfrm flipH="1">
            <a:off x="2591725" y="2913952"/>
            <a:ext cx="960658" cy="2426627"/>
          </a:xfrm>
          <a:prstGeom prst="line">
            <a:avLst/>
          </a:prstGeom>
          <a:solidFill>
            <a:srgbClr val="F0F0F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/>
          <p:nvPr/>
        </p:nvSpPr>
        <p:spPr bwMode="auto">
          <a:xfrm>
            <a:off x="3439262" y="3051045"/>
            <a:ext cx="1224170" cy="93613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 bwMode="auto">
          <a:xfrm>
            <a:off x="3618538" y="3850082"/>
            <a:ext cx="245143" cy="1517731"/>
          </a:xfrm>
          <a:prstGeom prst="line">
            <a:avLst/>
          </a:prstGeom>
          <a:solidFill>
            <a:srgbClr val="F0F0F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2793267" y="3619771"/>
            <a:ext cx="1224170" cy="93613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cxnSp>
        <p:nvCxnSpPr>
          <p:cNvPr id="23" name="Straight Connector 22"/>
          <p:cNvCxnSpPr>
            <a:endCxn id="28" idx="0"/>
          </p:cNvCxnSpPr>
          <p:nvPr/>
        </p:nvCxnSpPr>
        <p:spPr bwMode="auto">
          <a:xfrm>
            <a:off x="3863681" y="4418808"/>
            <a:ext cx="1320404" cy="954462"/>
          </a:xfrm>
          <a:prstGeom prst="line">
            <a:avLst/>
          </a:prstGeom>
          <a:solidFill>
            <a:srgbClr val="F0F0F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val 25"/>
          <p:cNvSpPr/>
          <p:nvPr/>
        </p:nvSpPr>
        <p:spPr bwMode="auto">
          <a:xfrm>
            <a:off x="1988021" y="3543885"/>
            <a:ext cx="1224170" cy="93613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cxnSp>
        <p:nvCxnSpPr>
          <p:cNvPr id="27" name="Straight Connector 26"/>
          <p:cNvCxnSpPr>
            <a:stCxn id="26" idx="5"/>
          </p:cNvCxnSpPr>
          <p:nvPr/>
        </p:nvCxnSpPr>
        <p:spPr bwMode="auto">
          <a:xfrm>
            <a:off x="3032915" y="4342922"/>
            <a:ext cx="3771395" cy="1071171"/>
          </a:xfrm>
          <a:prstGeom prst="line">
            <a:avLst/>
          </a:prstGeom>
          <a:solidFill>
            <a:srgbClr val="F0F0F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29"/>
          <p:cNvSpPr/>
          <p:nvPr/>
        </p:nvSpPr>
        <p:spPr bwMode="auto">
          <a:xfrm>
            <a:off x="4652056" y="2114915"/>
            <a:ext cx="1224170" cy="93613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cxnSp>
        <p:nvCxnSpPr>
          <p:cNvPr id="31" name="Straight Connector 30"/>
          <p:cNvCxnSpPr>
            <a:stCxn id="30" idx="4"/>
            <a:endCxn id="25" idx="0"/>
          </p:cNvCxnSpPr>
          <p:nvPr/>
        </p:nvCxnSpPr>
        <p:spPr bwMode="auto">
          <a:xfrm>
            <a:off x="5264141" y="3051045"/>
            <a:ext cx="2964378" cy="2312700"/>
          </a:xfrm>
          <a:prstGeom prst="line">
            <a:avLst/>
          </a:prstGeom>
          <a:solidFill>
            <a:srgbClr val="F0F0F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988022" y="5373270"/>
            <a:ext cx="122417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sz="1800" b="1" dirty="0" err="1" smtClean="0"/>
              <a:t>Large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Corp</a:t>
            </a:r>
            <a:endParaRPr lang="en-GB" sz="1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85345" y="5373061"/>
            <a:ext cx="122417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sz="1800" b="1" dirty="0" smtClean="0"/>
              <a:t>Mid </a:t>
            </a:r>
            <a:r>
              <a:rPr lang="sv-SE" sz="1800" b="1" dirty="0" err="1" smtClean="0"/>
              <a:t>Corp</a:t>
            </a:r>
            <a:endParaRPr lang="en-GB" sz="1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5373270"/>
            <a:ext cx="122417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 smtClean="0"/>
              <a:t>SME</a:t>
            </a:r>
            <a:endParaRPr lang="en-GB" sz="1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24238" y="5367638"/>
            <a:ext cx="1328162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 smtClean="0"/>
              <a:t>Real </a:t>
            </a:r>
            <a:r>
              <a:rPr lang="sv-SE" sz="1800" b="1" dirty="0" err="1" smtClean="0"/>
              <a:t>Estate</a:t>
            </a:r>
            <a:endParaRPr lang="en-GB" sz="1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64438" y="5363745"/>
            <a:ext cx="1328162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 smtClean="0"/>
              <a:t>Banks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992881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22" grpId="0" animBg="1"/>
      <p:bldP spid="26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On </a:t>
            </a:r>
            <a:r>
              <a:rPr lang="sv-SE" dirty="0" err="1" smtClean="0"/>
              <a:t>average</a:t>
            </a:r>
            <a:r>
              <a:rPr lang="sv-SE" dirty="0"/>
              <a:t> </a:t>
            </a:r>
            <a:r>
              <a:rPr lang="sv-SE" dirty="0" smtClean="0"/>
              <a:t>the risk </a:t>
            </a:r>
            <a:r>
              <a:rPr lang="sv-SE" dirty="0" err="1" smtClean="0"/>
              <a:t>weight</a:t>
            </a:r>
            <a:r>
              <a:rPr lang="sv-SE" dirty="0" smtClean="0"/>
              <a:t> is 25% for SEB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011419"/>
              </p:ext>
            </p:extLst>
          </p:nvPr>
        </p:nvGraphicFramePr>
        <p:xfrm>
          <a:off x="683460" y="1268700"/>
          <a:ext cx="7633060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ight Brace 7"/>
          <p:cNvSpPr/>
          <p:nvPr/>
        </p:nvSpPr>
        <p:spPr bwMode="auto">
          <a:xfrm>
            <a:off x="2411700" y="1916790"/>
            <a:ext cx="432060" cy="3672510"/>
          </a:xfrm>
          <a:prstGeom prst="rightBrace">
            <a:avLst>
              <a:gd name="adj1" fmla="val 8333"/>
              <a:gd name="adj2" fmla="val 7781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4211950" y="2204830"/>
            <a:ext cx="432060" cy="3384470"/>
          </a:xfrm>
          <a:prstGeom prst="rightBrace">
            <a:avLst>
              <a:gd name="adj1" fmla="val 8333"/>
              <a:gd name="adj2" fmla="val 76234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6228230" y="4653170"/>
            <a:ext cx="360050" cy="936130"/>
          </a:xfrm>
          <a:prstGeom prst="rightBrace">
            <a:avLst>
              <a:gd name="adj1" fmla="val 8333"/>
              <a:gd name="adj2" fmla="val 93885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>
            <a:off x="5018665" y="4844372"/>
            <a:ext cx="213840" cy="786172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28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Market Risk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1A8CD-5612-40FC-A702-4F6E8B42861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30606" r="42411" b="7761"/>
          <a:stretch/>
        </p:blipFill>
        <p:spPr bwMode="auto">
          <a:xfrm>
            <a:off x="2699740" y="908649"/>
            <a:ext cx="3941159" cy="52249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50" y="188550"/>
            <a:ext cx="1813176" cy="155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450" y="724570"/>
            <a:ext cx="6097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much</a:t>
            </a:r>
            <a:r>
              <a:rPr lang="sv-SE" sz="2000" dirty="0" smtClean="0"/>
              <a:t> </a:t>
            </a:r>
            <a:r>
              <a:rPr lang="sv-SE" sz="2000" dirty="0" err="1" smtClean="0"/>
              <a:t>could</a:t>
            </a:r>
            <a:r>
              <a:rPr lang="sv-SE" sz="2000" dirty="0" smtClean="0"/>
              <a:t> SEB </a:t>
            </a:r>
            <a:r>
              <a:rPr lang="sv-SE" sz="2000" dirty="0" err="1" smtClean="0"/>
              <a:t>lose</a:t>
            </a:r>
            <a:r>
              <a:rPr lang="sv-SE" sz="2000" dirty="0" smtClean="0"/>
              <a:t> </a:t>
            </a:r>
            <a:r>
              <a:rPr lang="sv-SE" sz="2000" dirty="0" err="1" smtClean="0"/>
              <a:t>due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changes</a:t>
            </a:r>
            <a:r>
              <a:rPr lang="sv-SE" sz="2000" dirty="0" smtClean="0"/>
              <a:t> in market </a:t>
            </a:r>
            <a:r>
              <a:rPr lang="sv-SE" sz="2000" dirty="0" err="1" smtClean="0"/>
              <a:t>values</a:t>
            </a:r>
            <a:r>
              <a:rPr lang="sv-SE" sz="2000" dirty="0" smtClean="0"/>
              <a:t>?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175524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Value</a:t>
            </a:r>
            <a:r>
              <a:rPr lang="sv-SE" dirty="0" smtClean="0"/>
              <a:t> at Risk is the </a:t>
            </a:r>
            <a:r>
              <a:rPr lang="sv-SE" dirty="0" err="1" smtClean="0"/>
              <a:t>method</a:t>
            </a:r>
            <a:r>
              <a:rPr lang="sv-SE" dirty="0" smtClean="0"/>
              <a:t> chosen as the </a:t>
            </a:r>
            <a:r>
              <a:rPr lang="sv-SE" dirty="0" err="1" smtClean="0"/>
              <a:t>foundation</a:t>
            </a:r>
            <a:r>
              <a:rPr lang="sv-SE" dirty="0" smtClean="0"/>
              <a:t> for </a:t>
            </a:r>
            <a:r>
              <a:rPr lang="sv-SE" dirty="0" err="1" smtClean="0"/>
              <a:t>capital</a:t>
            </a:r>
            <a:r>
              <a:rPr lang="sv-SE" dirty="0" smtClean="0"/>
              <a:t> </a:t>
            </a:r>
            <a:r>
              <a:rPr lang="sv-SE" dirty="0" err="1" smtClean="0"/>
              <a:t>requirement</a:t>
            </a:r>
            <a:r>
              <a:rPr lang="sv-SE" dirty="0" smtClean="0"/>
              <a:t> </a:t>
            </a:r>
            <a:r>
              <a:rPr lang="sv-SE" dirty="0" err="1" smtClean="0"/>
              <a:t>but</a:t>
            </a:r>
            <a:r>
              <a:rPr lang="sv-SE" dirty="0" smtClean="0"/>
              <a:t> the process is </a:t>
            </a:r>
            <a:r>
              <a:rPr lang="sv-SE" dirty="0" err="1" smtClean="0"/>
              <a:t>generic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1A8CD-5612-40FC-A702-4F6E8B4286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r="22679"/>
          <a:stretch/>
        </p:blipFill>
        <p:spPr bwMode="auto">
          <a:xfrm>
            <a:off x="116958" y="2060810"/>
            <a:ext cx="176781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77" y="1660525"/>
            <a:ext cx="3009900" cy="1514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10" y="1631950"/>
            <a:ext cx="2962275" cy="1543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ight Arrow 3"/>
          <p:cNvSpPr/>
          <p:nvPr/>
        </p:nvSpPr>
        <p:spPr bwMode="auto">
          <a:xfrm>
            <a:off x="4572000" y="2060810"/>
            <a:ext cx="1080150" cy="800100"/>
          </a:xfrm>
          <a:prstGeom prst="right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55" y="3861060"/>
            <a:ext cx="2978079" cy="16766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Right Arrow 11"/>
          <p:cNvSpPr/>
          <p:nvPr/>
        </p:nvSpPr>
        <p:spPr bwMode="auto">
          <a:xfrm rot="5400000">
            <a:off x="6294583" y="3136965"/>
            <a:ext cx="1080150" cy="800100"/>
          </a:xfrm>
          <a:prstGeom prst="right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6543" y="3861060"/>
            <a:ext cx="2661487" cy="14496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800" dirty="0" err="1" smtClean="0"/>
              <a:t>Value</a:t>
            </a:r>
            <a:r>
              <a:rPr lang="sv-SE" sz="1800" dirty="0" smtClean="0"/>
              <a:t> at Risk</a:t>
            </a:r>
          </a:p>
          <a:p>
            <a:r>
              <a:rPr lang="sv-SE" sz="1800" dirty="0" err="1" smtClean="0"/>
              <a:t>Expected</a:t>
            </a:r>
            <a:r>
              <a:rPr lang="sv-SE" sz="1800" dirty="0" smtClean="0"/>
              <a:t> </a:t>
            </a:r>
            <a:r>
              <a:rPr lang="sv-SE" sz="1800" dirty="0" err="1" smtClean="0"/>
              <a:t>Shortfall</a:t>
            </a:r>
            <a:endParaRPr lang="sv-SE" sz="1800" dirty="0" smtClean="0"/>
          </a:p>
          <a:p>
            <a:r>
              <a:rPr lang="sv-SE" sz="1800" dirty="0" smtClean="0"/>
              <a:t>Delta1</a:t>
            </a:r>
          </a:p>
          <a:p>
            <a:r>
              <a:rPr lang="sv-SE" sz="1800" dirty="0" smtClean="0"/>
              <a:t>Stress </a:t>
            </a:r>
            <a:r>
              <a:rPr lang="sv-SE" sz="1800" dirty="0" err="1" smtClean="0"/>
              <a:t>testing</a:t>
            </a:r>
            <a:endParaRPr lang="sv-SE" sz="1800" dirty="0"/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4566667" y="4221549"/>
            <a:ext cx="1080150" cy="800100"/>
          </a:xfrm>
          <a:prstGeom prst="right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88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827480" y="908650"/>
            <a:ext cx="3312460" cy="5019457"/>
          </a:xfrm>
          <a:prstGeom prst="rect">
            <a:avLst/>
          </a:prstGeom>
          <a:noFill/>
          <a:ln w="19050" cap="flat" cmpd="sng" algn="ctr">
            <a:solidFill>
              <a:srgbClr val="E3F5F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6" t="82491" r="14812" b="11873"/>
          <a:stretch/>
        </p:blipFill>
        <p:spPr bwMode="auto">
          <a:xfrm>
            <a:off x="5111681" y="5552656"/>
            <a:ext cx="2808390" cy="2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building blocks of a universal 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550" y="6472600"/>
            <a:ext cx="360362" cy="196850"/>
          </a:xfrm>
        </p:spPr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041427" y="1373230"/>
            <a:ext cx="2880400" cy="261610"/>
            <a:chOff x="1041427" y="1373230"/>
            <a:chExt cx="2880400" cy="261610"/>
          </a:xfrm>
        </p:grpSpPr>
        <p:sp>
          <p:nvSpPr>
            <p:cNvPr id="27" name="TextBox 26"/>
            <p:cNvSpPr txBox="1"/>
            <p:nvPr/>
          </p:nvSpPr>
          <p:spPr>
            <a:xfrm>
              <a:off x="1041427" y="1373230"/>
              <a:ext cx="2880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A lender</a:t>
              </a:r>
            </a:p>
          </p:txBody>
        </p:sp>
        <p:pic>
          <p:nvPicPr>
            <p:cNvPr id="8" name="Picture 7" descr="Little-white-man-with-bags-of-mon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07781" y="1392280"/>
              <a:ext cx="175696" cy="208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9" descr="iStock_000004374786X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4818433"/>
            <a:ext cx="511321" cy="5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5" descr="15066838-3d-small-person-looking-through-binoculars-3d-image-isolated-white-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63" y="3930897"/>
            <a:ext cx="361603" cy="5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39131" r="13573" b="43930"/>
          <a:stretch/>
        </p:blipFill>
        <p:spPr bwMode="auto">
          <a:xfrm>
            <a:off x="5151700" y="1952839"/>
            <a:ext cx="2696361" cy="7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7" name="Group 50176"/>
          <p:cNvGrpSpPr/>
          <p:nvPr/>
        </p:nvGrpSpPr>
        <p:grpSpPr>
          <a:xfrm>
            <a:off x="1041427" y="1581346"/>
            <a:ext cx="2880400" cy="261610"/>
            <a:chOff x="1041427" y="1581346"/>
            <a:chExt cx="2880400" cy="261610"/>
          </a:xfrm>
        </p:grpSpPr>
        <p:sp>
          <p:nvSpPr>
            <p:cNvPr id="63" name="TextBox 62"/>
            <p:cNvSpPr txBox="1"/>
            <p:nvPr/>
          </p:nvSpPr>
          <p:spPr>
            <a:xfrm>
              <a:off x="1041427" y="1581346"/>
              <a:ext cx="2880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A borrower</a:t>
              </a:r>
            </a:p>
          </p:txBody>
        </p:sp>
        <p:pic>
          <p:nvPicPr>
            <p:cNvPr id="7" name="Picture 10" descr="http://images.clipartof.com/thumbnails/1111024-Clipart-3d-Teeny-White-Man-Carrying-A-Little-House-Royalty-Free-CGI-Illustratio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169"/>
            <a:stretch/>
          </p:blipFill>
          <p:spPr bwMode="auto">
            <a:xfrm>
              <a:off x="2116182" y="1625890"/>
              <a:ext cx="124767" cy="162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32" descr="sad-3D-man-300x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35" y="3943347"/>
            <a:ext cx="515035" cy="5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041427" y="2013406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Lender’s capital now referred to as equity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41427" y="2229436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Liquidity reserve to tackle deposit volatility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41427" y="2445466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Long term funding to fund liquidity reserve</a:t>
            </a:r>
          </a:p>
        </p:txBody>
      </p:sp>
      <p:sp>
        <p:nvSpPr>
          <p:cNvPr id="39" name="Right Brace 38"/>
          <p:cNvSpPr/>
          <p:nvPr/>
        </p:nvSpPr>
        <p:spPr bwMode="auto">
          <a:xfrm>
            <a:off x="7632031" y="3208390"/>
            <a:ext cx="216030" cy="1745871"/>
          </a:xfrm>
          <a:prstGeom prst="rightBrace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40" name="Left Brace 39"/>
          <p:cNvSpPr/>
          <p:nvPr/>
        </p:nvSpPr>
        <p:spPr bwMode="auto">
          <a:xfrm>
            <a:off x="5206384" y="3212970"/>
            <a:ext cx="193337" cy="1018049"/>
          </a:xfrm>
          <a:prstGeom prst="leftBrace">
            <a:avLst/>
          </a:prstGeom>
          <a:noFill/>
          <a:ln w="19050" cap="flat" cmpd="sng" algn="ctr">
            <a:solidFill>
              <a:srgbClr val="DAA79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41427" y="2661496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Some bond origination, market making </a:t>
            </a:r>
            <a:r>
              <a:rPr lang="en-US" sz="1050" dirty="0" err="1" smtClean="0"/>
              <a:t>etc</a:t>
            </a:r>
            <a:endParaRPr lang="en-US" sz="105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1041427" y="2877526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Short term funding to fund net trading assets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41427" y="3093556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Some “</a:t>
            </a:r>
            <a:r>
              <a:rPr lang="en-US" sz="1050" dirty="0" err="1" smtClean="0"/>
              <a:t>bancassurance</a:t>
            </a:r>
            <a:r>
              <a:rPr lang="en-US" sz="1050" dirty="0" smtClean="0"/>
              <a:t>”</a:t>
            </a:r>
          </a:p>
        </p:txBody>
      </p:sp>
      <p:grpSp>
        <p:nvGrpSpPr>
          <p:cNvPr id="50191" name="Group 50190"/>
          <p:cNvGrpSpPr/>
          <p:nvPr/>
        </p:nvGrpSpPr>
        <p:grpSpPr>
          <a:xfrm>
            <a:off x="1041427" y="1797376"/>
            <a:ext cx="2880400" cy="261610"/>
            <a:chOff x="1041427" y="1797376"/>
            <a:chExt cx="2880400" cy="261610"/>
          </a:xfrm>
        </p:grpSpPr>
        <p:sp>
          <p:nvSpPr>
            <p:cNvPr id="64" name="TextBox 63"/>
            <p:cNvSpPr txBox="1"/>
            <p:nvPr/>
          </p:nvSpPr>
          <p:spPr>
            <a:xfrm>
              <a:off x="1041427" y="1797376"/>
              <a:ext cx="2880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A depositor</a:t>
              </a:r>
            </a:p>
          </p:txBody>
        </p:sp>
        <p:pic>
          <p:nvPicPr>
            <p:cNvPr id="74" name="Picture 10" descr="viperchill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0" r="4733" b="49556"/>
            <a:stretch>
              <a:fillRect/>
            </a:stretch>
          </p:blipFill>
          <p:spPr bwMode="auto">
            <a:xfrm>
              <a:off x="2107920" y="1814089"/>
              <a:ext cx="143928" cy="205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Left Brace 74"/>
          <p:cNvSpPr/>
          <p:nvPr/>
        </p:nvSpPr>
        <p:spPr bwMode="auto">
          <a:xfrm>
            <a:off x="5206384" y="2719941"/>
            <a:ext cx="193337" cy="472304"/>
          </a:xfrm>
          <a:prstGeom prst="leftBrace">
            <a:avLst/>
          </a:prstGeom>
          <a:noFill/>
          <a:ln w="19050" cap="flat" cmpd="sng" algn="ctr">
            <a:solidFill>
              <a:srgbClr val="9090E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21" y="2708900"/>
            <a:ext cx="1080151" cy="48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1" y="2708900"/>
            <a:ext cx="1080150" cy="48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20" y="3212970"/>
            <a:ext cx="1080151" cy="48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1" y="3212970"/>
            <a:ext cx="1080150" cy="48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19" y="3717040"/>
            <a:ext cx="1080151" cy="51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2" y="3717040"/>
            <a:ext cx="1080150" cy="51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20" y="4257609"/>
            <a:ext cx="1080151" cy="6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2" y="4257610"/>
            <a:ext cx="1080150" cy="6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20" y="4954261"/>
            <a:ext cx="1080151" cy="51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1" y="4954262"/>
            <a:ext cx="1080150" cy="51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Left Brace 76"/>
          <p:cNvSpPr/>
          <p:nvPr/>
        </p:nvSpPr>
        <p:spPr bwMode="auto">
          <a:xfrm>
            <a:off x="5206384" y="4264545"/>
            <a:ext cx="193337" cy="1187526"/>
          </a:xfrm>
          <a:prstGeom prst="leftBrac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78" name="Right Brace 77"/>
          <p:cNvSpPr/>
          <p:nvPr/>
        </p:nvSpPr>
        <p:spPr bwMode="auto">
          <a:xfrm rot="16200000">
            <a:off x="6328506" y="658792"/>
            <a:ext cx="330622" cy="2473413"/>
          </a:xfrm>
          <a:prstGeom prst="rightBrac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41427" y="3324975"/>
            <a:ext cx="288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Vulnerable systems and processes</a:t>
            </a:r>
          </a:p>
        </p:txBody>
      </p:sp>
      <p:pic>
        <p:nvPicPr>
          <p:cNvPr id="81" name="Picture 6" descr="http://arttechlaw.com/wp-content/uploads/2012/04/white-little-pirate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31" y="1428593"/>
            <a:ext cx="368130" cy="36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9" descr="viperchill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3" r="31934" b="49556"/>
          <a:stretch>
            <a:fillRect/>
          </a:stretch>
        </p:blipFill>
        <p:spPr bwMode="auto">
          <a:xfrm>
            <a:off x="6304624" y="1365865"/>
            <a:ext cx="427676" cy="4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7" descr="0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94" y="1440821"/>
            <a:ext cx="289447" cy="3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8" descr="http://us.cdn1.123rf.com/168nwm/anatolymas/anatolymas1008/anatolymas100800011/7637191-3d-small-people-with-percent-3d-image-isolated-white-background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4126"/>
            <a:ext cx="418395" cy="4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93"/>
          <p:cNvSpPr/>
          <p:nvPr/>
        </p:nvSpPr>
        <p:spPr bwMode="auto">
          <a:xfrm>
            <a:off x="4355970" y="908650"/>
            <a:ext cx="4176580" cy="5019457"/>
          </a:xfrm>
          <a:prstGeom prst="rect">
            <a:avLst/>
          </a:prstGeom>
          <a:noFill/>
          <a:ln w="19050" cap="flat" cmpd="sng" algn="ctr">
            <a:solidFill>
              <a:srgbClr val="E3F5F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graphicFrame>
        <p:nvGraphicFramePr>
          <p:cNvPr id="95" name="Diagram 94"/>
          <p:cNvGraphicFramePr/>
          <p:nvPr>
            <p:extLst>
              <p:ext uri="{D42A27DB-BD31-4B8C-83A1-F6EECF244321}">
                <p14:modId xmlns:p14="http://schemas.microsoft.com/office/powerpoint/2010/main" val="95909819"/>
              </p:ext>
            </p:extLst>
          </p:nvPr>
        </p:nvGraphicFramePr>
        <p:xfrm>
          <a:off x="4624047" y="2492870"/>
          <a:ext cx="540840" cy="43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03" name="TextBox 102"/>
          <p:cNvSpPr txBox="1"/>
          <p:nvPr/>
        </p:nvSpPr>
        <p:spPr>
          <a:xfrm>
            <a:off x="4499990" y="3522253"/>
            <a:ext cx="611691" cy="33855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Market risk</a:t>
            </a:r>
            <a:endParaRPr lang="en-US" sz="8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499990" y="2658133"/>
            <a:ext cx="602693" cy="33855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Insurance risk</a:t>
            </a:r>
            <a:endParaRPr lang="en-US" sz="8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4499990" y="4458383"/>
            <a:ext cx="611691" cy="33855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Credit risk</a:t>
            </a:r>
            <a:endParaRPr lang="en-US" sz="8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7818718" y="3592343"/>
            <a:ext cx="611691" cy="33855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Liquidity risk</a:t>
            </a:r>
            <a:endParaRPr lang="en-US" sz="8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6156220" y="1052670"/>
            <a:ext cx="705452" cy="33855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Operational risk</a:t>
            </a:r>
            <a:endParaRPr lang="en-US" sz="800" b="1" dirty="0"/>
          </a:p>
        </p:txBody>
      </p:sp>
      <p:grpSp>
        <p:nvGrpSpPr>
          <p:cNvPr id="50176" name="Group 50175"/>
          <p:cNvGrpSpPr/>
          <p:nvPr/>
        </p:nvGrpSpPr>
        <p:grpSpPr>
          <a:xfrm>
            <a:off x="1041427" y="4594725"/>
            <a:ext cx="2880400" cy="1211791"/>
            <a:chOff x="1041427" y="4594725"/>
            <a:chExt cx="2880400" cy="1211791"/>
          </a:xfrm>
        </p:grpSpPr>
        <p:pic>
          <p:nvPicPr>
            <p:cNvPr id="84" name="Picture 11" descr="white-little-man-victorious-laptop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022" y="5085230"/>
              <a:ext cx="553209" cy="55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2" name="Picture 16" descr="Google"/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4" t="-1136" r="11797" b="88975"/>
            <a:stretch/>
          </p:blipFill>
          <p:spPr bwMode="auto">
            <a:xfrm rot="20820545">
              <a:off x="1870462" y="5521385"/>
              <a:ext cx="792018" cy="285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1041427" y="4594725"/>
              <a:ext cx="2880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Threats that could take our business away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816570" y="4869901"/>
              <a:ext cx="908111" cy="215444"/>
            </a:xfrm>
            <a:prstGeom prst="rect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Business risk</a:t>
              </a:r>
              <a:endParaRPr lang="en-US" sz="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41427" y="3541005"/>
            <a:ext cx="2880400" cy="1026590"/>
            <a:chOff x="1041427" y="3541005"/>
            <a:chExt cx="2880400" cy="1026590"/>
          </a:xfrm>
        </p:grpSpPr>
        <p:sp>
          <p:nvSpPr>
            <p:cNvPr id="88" name="TextBox 87"/>
            <p:cNvSpPr txBox="1"/>
            <p:nvPr/>
          </p:nvSpPr>
          <p:spPr>
            <a:xfrm>
              <a:off x="1041427" y="3541005"/>
              <a:ext cx="2880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Pension liabilities to employees</a:t>
              </a:r>
            </a:p>
          </p:txBody>
        </p:sp>
        <p:pic>
          <p:nvPicPr>
            <p:cNvPr id="89" name="Picture 25" descr="AXX0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527" y="4118973"/>
              <a:ext cx="1008140" cy="44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1811541" y="3861060"/>
              <a:ext cx="908111" cy="215444"/>
            </a:xfrm>
            <a:prstGeom prst="rect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Pension risk</a:t>
              </a:r>
              <a:endParaRPr lang="en-US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20351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39" grpId="0" animBg="1"/>
      <p:bldP spid="40" grpId="0" animBg="1"/>
      <p:bldP spid="71" grpId="0"/>
      <p:bldP spid="72" grpId="0"/>
      <p:bldP spid="73" grpId="0"/>
      <p:bldP spid="75" grpId="0" animBg="1"/>
      <p:bldP spid="77" grpId="0" animBg="1"/>
      <p:bldP spid="78" grpId="0" animBg="1"/>
      <p:bldP spid="79" grpId="0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Measuring</a:t>
            </a:r>
            <a:r>
              <a:rPr lang="sv-SE" dirty="0" smtClean="0"/>
              <a:t> market risk, </a:t>
            </a:r>
            <a:r>
              <a:rPr lang="sv-SE" dirty="0" err="1" smtClean="0"/>
              <a:t>Value</a:t>
            </a:r>
            <a:r>
              <a:rPr lang="sv-SE" dirty="0" smtClean="0"/>
              <a:t> at Risk (</a:t>
            </a:r>
            <a:r>
              <a:rPr lang="sv-SE" dirty="0" err="1" smtClean="0"/>
              <a:t>VaR</a:t>
            </a:r>
            <a:r>
              <a:rPr lang="sv-SE" dirty="0" smtClean="0"/>
              <a:t>)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980061"/>
            <a:ext cx="7921362" cy="792709"/>
          </a:xfrm>
        </p:spPr>
        <p:txBody>
          <a:bodyPr/>
          <a:lstStyle/>
          <a:p>
            <a:pPr marL="0" indent="0"/>
            <a:r>
              <a:rPr lang="en-US" dirty="0" smtClean="0"/>
              <a:t>We look at the last one year and measure </a:t>
            </a:r>
            <a:r>
              <a:rPr lang="en-US" dirty="0"/>
              <a:t>the maximum loss that </a:t>
            </a:r>
            <a:r>
              <a:rPr lang="en-US" dirty="0" smtClean="0"/>
              <a:t>the Current portfolio would have caused in 1 day with </a:t>
            </a:r>
            <a:r>
              <a:rPr lang="en-US" dirty="0"/>
              <a:t>a </a:t>
            </a:r>
            <a:r>
              <a:rPr lang="en-US" dirty="0" smtClean="0"/>
              <a:t>99% </a:t>
            </a:r>
            <a:r>
              <a:rPr lang="en-US" dirty="0"/>
              <a:t>probability </a:t>
            </a:r>
            <a:r>
              <a:rPr lang="en-US" dirty="0" smtClean="0"/>
              <a:t>level. </a:t>
            </a:r>
            <a:endParaRPr lang="sv-SE" dirty="0"/>
          </a:p>
          <a:p>
            <a:pPr algn="ctr"/>
            <a:r>
              <a:rPr lang="sv-SE" dirty="0" smtClean="0"/>
              <a:t>		</a:t>
            </a:r>
            <a:endParaRPr lang="sv-SE" dirty="0"/>
          </a:p>
          <a:p>
            <a:pPr algn="ctr"/>
            <a:endParaRPr lang="sv-SE" dirty="0" smtClean="0"/>
          </a:p>
        </p:txBody>
      </p:sp>
      <p:sp>
        <p:nvSpPr>
          <p:cNvPr id="14" name="Oval 13"/>
          <p:cNvSpPr/>
          <p:nvPr/>
        </p:nvSpPr>
        <p:spPr bwMode="auto">
          <a:xfrm>
            <a:off x="4928316" y="3541007"/>
            <a:ext cx="288040" cy="288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50" y="3348437"/>
            <a:ext cx="65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-11,4%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63563" y="4606567"/>
            <a:ext cx="1260000" cy="127077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99% change event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Multiply 18"/>
          <p:cNvSpPr/>
          <p:nvPr/>
        </p:nvSpPr>
        <p:spPr bwMode="auto">
          <a:xfrm>
            <a:off x="2679612" y="4881903"/>
            <a:ext cx="1008140" cy="720100"/>
          </a:xfrm>
          <a:prstGeom prst="mathMultiply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839407" y="4595448"/>
            <a:ext cx="1260000" cy="1260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Current value of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position</a:t>
            </a:r>
          </a:p>
        </p:txBody>
      </p:sp>
      <p:sp>
        <p:nvSpPr>
          <p:cNvPr id="20" name="Equal 19"/>
          <p:cNvSpPr/>
          <p:nvPr/>
        </p:nvSpPr>
        <p:spPr bwMode="auto">
          <a:xfrm>
            <a:off x="5292100" y="4881903"/>
            <a:ext cx="1084317" cy="784917"/>
          </a:xfrm>
          <a:prstGeom prst="mathEqual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624460" y="4595447"/>
            <a:ext cx="1260000" cy="1260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err="1" smtClean="0"/>
              <a:t>VaR</a:t>
            </a:r>
            <a:endParaRPr lang="en-US" sz="4000" dirty="0" smtClean="0"/>
          </a:p>
        </p:txBody>
      </p:sp>
      <p:cxnSp>
        <p:nvCxnSpPr>
          <p:cNvPr id="5" name="Straight Connector 4"/>
          <p:cNvCxnSpPr>
            <a:endCxn id="18" idx="7"/>
          </p:cNvCxnSpPr>
          <p:nvPr/>
        </p:nvCxnSpPr>
        <p:spPr bwMode="auto">
          <a:xfrm flipH="1">
            <a:off x="2439040" y="3708489"/>
            <a:ext cx="2493010" cy="1084178"/>
          </a:xfrm>
          <a:prstGeom prst="line">
            <a:avLst/>
          </a:prstGeom>
          <a:solidFill>
            <a:srgbClr val="F0F0F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360362" cy="196850"/>
          </a:xfrm>
        </p:spPr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28" name="Chart 27" title="Potential loss from Trading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136158"/>
              </p:ext>
            </p:extLst>
          </p:nvPr>
        </p:nvGraphicFramePr>
        <p:xfrm>
          <a:off x="921344" y="1916790"/>
          <a:ext cx="7096125" cy="253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9" name="Straight Connector 28"/>
          <p:cNvCxnSpPr/>
          <p:nvPr/>
        </p:nvCxnSpPr>
        <p:spPr bwMode="auto">
          <a:xfrm>
            <a:off x="1363563" y="3708489"/>
            <a:ext cx="467780" cy="939987"/>
          </a:xfrm>
          <a:prstGeom prst="line">
            <a:avLst/>
          </a:prstGeom>
          <a:solidFill>
            <a:srgbClr val="F0F0F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30"/>
          <p:cNvSpPr/>
          <p:nvPr/>
        </p:nvSpPr>
        <p:spPr bwMode="auto">
          <a:xfrm>
            <a:off x="1132938" y="3466174"/>
            <a:ext cx="288040" cy="288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294243" y="4033465"/>
            <a:ext cx="288040" cy="28804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84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31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affects</a:t>
            </a:r>
            <a:r>
              <a:rPr lang="sv-SE" dirty="0" smtClean="0"/>
              <a:t> market risk RWA?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8685" y="5271654"/>
            <a:ext cx="112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Position</a:t>
            </a:r>
            <a:endParaRPr lang="sv-SE" sz="2400" dirty="0"/>
          </a:p>
        </p:txBody>
      </p:sp>
      <p:sp>
        <p:nvSpPr>
          <p:cNvPr id="6" name="Up Arrow 5"/>
          <p:cNvSpPr/>
          <p:nvPr/>
        </p:nvSpPr>
        <p:spPr bwMode="auto">
          <a:xfrm>
            <a:off x="2699740" y="1202792"/>
            <a:ext cx="864120" cy="7201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30" y="1461227"/>
            <a:ext cx="131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VaR</a:t>
            </a:r>
            <a:r>
              <a:rPr lang="sv-SE" sz="2400" dirty="0" smtClean="0"/>
              <a:t>/RWA</a:t>
            </a:r>
            <a:endParaRPr lang="sv-SE" sz="2400" dirty="0"/>
          </a:p>
        </p:txBody>
      </p:sp>
      <p:sp>
        <p:nvSpPr>
          <p:cNvPr id="8" name="Up Arrow 7"/>
          <p:cNvSpPr/>
          <p:nvPr/>
        </p:nvSpPr>
        <p:spPr bwMode="auto">
          <a:xfrm>
            <a:off x="6228230" y="1202792"/>
            <a:ext cx="864120" cy="7201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0586" y="2462944"/>
            <a:ext cx="1198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Volatility</a:t>
            </a:r>
            <a:endParaRPr lang="sv-SE" sz="2400" dirty="0"/>
          </a:p>
        </p:txBody>
      </p:sp>
      <p:sp>
        <p:nvSpPr>
          <p:cNvPr id="10" name="Up Arrow 9"/>
          <p:cNvSpPr/>
          <p:nvPr/>
        </p:nvSpPr>
        <p:spPr bwMode="auto">
          <a:xfrm>
            <a:off x="2699740" y="2204509"/>
            <a:ext cx="864120" cy="7201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30" y="2462944"/>
            <a:ext cx="131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VaR</a:t>
            </a:r>
            <a:r>
              <a:rPr lang="sv-SE" sz="2400" dirty="0" smtClean="0"/>
              <a:t>/RWA</a:t>
            </a:r>
            <a:endParaRPr lang="sv-SE" sz="2400" dirty="0"/>
          </a:p>
        </p:txBody>
      </p:sp>
      <p:sp>
        <p:nvSpPr>
          <p:cNvPr id="12" name="Up Arrow 11"/>
          <p:cNvSpPr/>
          <p:nvPr/>
        </p:nvSpPr>
        <p:spPr bwMode="auto">
          <a:xfrm>
            <a:off x="6228230" y="2204509"/>
            <a:ext cx="864120" cy="7201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5625" y="3384592"/>
            <a:ext cx="1848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Concentration</a:t>
            </a:r>
            <a:endParaRPr lang="sv-SE" sz="2400" dirty="0"/>
          </a:p>
        </p:txBody>
      </p:sp>
      <p:sp>
        <p:nvSpPr>
          <p:cNvPr id="15" name="Up Arrow 14"/>
          <p:cNvSpPr/>
          <p:nvPr/>
        </p:nvSpPr>
        <p:spPr bwMode="auto">
          <a:xfrm>
            <a:off x="2699740" y="3126157"/>
            <a:ext cx="864120" cy="7201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30" y="3384592"/>
            <a:ext cx="131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VaR</a:t>
            </a:r>
            <a:r>
              <a:rPr lang="sv-SE" sz="2400" dirty="0" smtClean="0"/>
              <a:t>/RWA</a:t>
            </a:r>
            <a:endParaRPr lang="sv-SE" sz="2400" dirty="0"/>
          </a:p>
        </p:txBody>
      </p:sp>
      <p:sp>
        <p:nvSpPr>
          <p:cNvPr id="17" name="Up Arrow 16"/>
          <p:cNvSpPr/>
          <p:nvPr/>
        </p:nvSpPr>
        <p:spPr bwMode="auto">
          <a:xfrm>
            <a:off x="6228230" y="3126157"/>
            <a:ext cx="864120" cy="7201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1757" y="4392732"/>
            <a:ext cx="83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Value</a:t>
            </a:r>
            <a:endParaRPr lang="sv-SE" sz="2400" dirty="0"/>
          </a:p>
        </p:txBody>
      </p:sp>
      <p:sp>
        <p:nvSpPr>
          <p:cNvPr id="19" name="Up Arrow 18"/>
          <p:cNvSpPr/>
          <p:nvPr/>
        </p:nvSpPr>
        <p:spPr bwMode="auto">
          <a:xfrm>
            <a:off x="2699740" y="4134297"/>
            <a:ext cx="864120" cy="7201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30" y="4392732"/>
            <a:ext cx="131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VaR</a:t>
            </a:r>
            <a:r>
              <a:rPr lang="sv-SE" sz="2400" dirty="0" smtClean="0"/>
              <a:t>/RWA</a:t>
            </a:r>
            <a:endParaRPr lang="sv-SE" sz="2400" dirty="0"/>
          </a:p>
        </p:txBody>
      </p:sp>
      <p:sp>
        <p:nvSpPr>
          <p:cNvPr id="21" name="Up Arrow 20"/>
          <p:cNvSpPr/>
          <p:nvPr/>
        </p:nvSpPr>
        <p:spPr bwMode="auto">
          <a:xfrm>
            <a:off x="6228230" y="4134297"/>
            <a:ext cx="864120" cy="7201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0296" y="1421514"/>
            <a:ext cx="143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Credit Risk</a:t>
            </a:r>
            <a:endParaRPr lang="sv-SE" sz="2400" dirty="0"/>
          </a:p>
        </p:txBody>
      </p:sp>
      <p:sp>
        <p:nvSpPr>
          <p:cNvPr id="23" name="Up Arrow 22"/>
          <p:cNvSpPr/>
          <p:nvPr/>
        </p:nvSpPr>
        <p:spPr bwMode="auto">
          <a:xfrm>
            <a:off x="2699740" y="5142437"/>
            <a:ext cx="864120" cy="7201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8030" y="5400872"/>
            <a:ext cx="131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VaR</a:t>
            </a:r>
            <a:r>
              <a:rPr lang="sv-SE" sz="2400" dirty="0" smtClean="0"/>
              <a:t>/RWA</a:t>
            </a:r>
            <a:endParaRPr lang="sv-SE" sz="2400" dirty="0"/>
          </a:p>
        </p:txBody>
      </p:sp>
      <p:sp>
        <p:nvSpPr>
          <p:cNvPr id="25" name="Up Arrow 24"/>
          <p:cNvSpPr/>
          <p:nvPr/>
        </p:nvSpPr>
        <p:spPr bwMode="auto">
          <a:xfrm>
            <a:off x="6228230" y="5142437"/>
            <a:ext cx="864120" cy="720100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27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Operational</a:t>
            </a:r>
            <a:r>
              <a:rPr lang="sv-SE" dirty="0" smtClean="0"/>
              <a:t> Risk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1A8CD-5612-40FC-A702-4F6E8B42861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30711" r="42687" b="10619"/>
          <a:stretch/>
        </p:blipFill>
        <p:spPr bwMode="auto">
          <a:xfrm>
            <a:off x="2546513" y="1052670"/>
            <a:ext cx="3897747" cy="48964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50" y="188550"/>
            <a:ext cx="1811260" cy="155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450" y="724570"/>
            <a:ext cx="5680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much</a:t>
            </a:r>
            <a:r>
              <a:rPr lang="sv-SE" sz="2000" dirty="0" smtClean="0"/>
              <a:t> </a:t>
            </a:r>
            <a:r>
              <a:rPr lang="sv-SE" sz="2000" dirty="0" err="1" smtClean="0"/>
              <a:t>could</a:t>
            </a:r>
            <a:r>
              <a:rPr lang="sv-SE" sz="2000" dirty="0" smtClean="0"/>
              <a:t> SEB </a:t>
            </a:r>
            <a:r>
              <a:rPr lang="sv-SE" sz="2000" dirty="0" err="1" smtClean="0"/>
              <a:t>lose</a:t>
            </a:r>
            <a:r>
              <a:rPr lang="sv-SE" sz="2000" dirty="0" smtClean="0"/>
              <a:t> </a:t>
            </a:r>
            <a:r>
              <a:rPr lang="sv-SE" sz="2000" dirty="0" err="1" smtClean="0"/>
              <a:t>due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operational</a:t>
            </a:r>
            <a:r>
              <a:rPr lang="sv-SE" sz="2000" dirty="0" smtClean="0"/>
              <a:t> </a:t>
            </a:r>
            <a:r>
              <a:rPr lang="sv-SE" sz="2000" dirty="0" err="1" smtClean="0"/>
              <a:t>mistakes</a:t>
            </a:r>
            <a:r>
              <a:rPr lang="sv-SE" sz="2000" dirty="0" smtClean="0"/>
              <a:t>?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813075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Operational</a:t>
            </a:r>
            <a:r>
              <a:rPr lang="sv-SE" dirty="0" smtClean="0"/>
              <a:t> risks </a:t>
            </a:r>
            <a:r>
              <a:rPr lang="sv-SE" dirty="0" err="1" smtClean="0"/>
              <a:t>stem</a:t>
            </a:r>
            <a:r>
              <a:rPr lang="sv-SE" dirty="0" smtClean="0"/>
              <a:t> from </a:t>
            </a:r>
            <a:r>
              <a:rPr lang="sv-SE" dirty="0" err="1" smtClean="0"/>
              <a:t>many</a:t>
            </a:r>
            <a:r>
              <a:rPr lang="sv-SE" dirty="0" smtClean="0"/>
              <a:t> different </a:t>
            </a:r>
            <a:r>
              <a:rPr lang="sv-SE" dirty="0" err="1" smtClean="0"/>
              <a:t>sources</a:t>
            </a:r>
            <a:r>
              <a:rPr lang="sv-SE" dirty="0" smtClean="0"/>
              <a:t> – all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idiosyncratic</a:t>
            </a:r>
            <a:r>
              <a:rPr lang="sv-SE" dirty="0" smtClean="0"/>
              <a:t> and non-profitable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15032"/>
              </p:ext>
            </p:extLst>
          </p:nvPr>
        </p:nvGraphicFramePr>
        <p:xfrm>
          <a:off x="611188" y="1268413"/>
          <a:ext cx="792162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26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5292100" y="5157788"/>
            <a:ext cx="3293100" cy="3706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dirty="0" err="1" smtClean="0"/>
              <a:t>Disaster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347912" y="5157788"/>
            <a:ext cx="2944188" cy="370675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dirty="0" err="1" smtClean="0"/>
              <a:t>Fewer</a:t>
            </a:r>
            <a:r>
              <a:rPr lang="sv-SE" dirty="0" smtClean="0"/>
              <a:t> </a:t>
            </a:r>
            <a:r>
              <a:rPr lang="sv-SE" dirty="0" err="1" smtClean="0"/>
              <a:t>larger</a:t>
            </a:r>
            <a:r>
              <a:rPr lang="sv-SE" dirty="0" smtClean="0"/>
              <a:t> </a:t>
            </a:r>
            <a:r>
              <a:rPr lang="sv-SE" dirty="0" err="1" smtClean="0"/>
              <a:t>losses</a:t>
            </a:r>
            <a:r>
              <a:rPr lang="sv-SE" dirty="0" smtClean="0"/>
              <a:t> </a:t>
            </a:r>
            <a:r>
              <a:rPr lang="sv-SE" dirty="0" err="1" smtClean="0"/>
              <a:t>but</a:t>
            </a:r>
            <a:r>
              <a:rPr lang="sv-SE" dirty="0" smtClean="0"/>
              <a:t> still </a:t>
            </a:r>
            <a:r>
              <a:rPr lang="sv-SE" dirty="0" err="1" smtClean="0"/>
              <a:t>manageable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63600" y="5157788"/>
            <a:ext cx="1484312" cy="3706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dirty="0" err="1" smtClean="0"/>
              <a:t>Many</a:t>
            </a:r>
            <a:r>
              <a:rPr lang="sv-SE" dirty="0" smtClean="0"/>
              <a:t> small </a:t>
            </a:r>
            <a:r>
              <a:rPr lang="sv-SE" dirty="0" err="1" smtClean="0"/>
              <a:t>losses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Capital for operational risk losses is estimated by looking at historical events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D2EE9-FD9C-4D19-96CC-A086024345ED}" type="slidenum">
              <a:rPr lang="en-US"/>
              <a:pPr>
                <a:defRPr/>
              </a:pPr>
              <a:t>34</a:t>
            </a:fld>
            <a:endParaRPr lang="en-US"/>
          </a:p>
        </p:txBody>
      </p:sp>
      <p:cxnSp>
        <p:nvCxnSpPr>
          <p:cNvPr id="3076" name="Straight Arrow Connector 7"/>
          <p:cNvCxnSpPr>
            <a:cxnSpLocks noChangeShapeType="1"/>
          </p:cNvCxnSpPr>
          <p:nvPr/>
        </p:nvCxnSpPr>
        <p:spPr bwMode="auto">
          <a:xfrm flipV="1">
            <a:off x="850900" y="1557338"/>
            <a:ext cx="12700" cy="36004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Straight Arrow Connector 9"/>
          <p:cNvCxnSpPr>
            <a:cxnSpLocks noChangeShapeType="1"/>
          </p:cNvCxnSpPr>
          <p:nvPr/>
        </p:nvCxnSpPr>
        <p:spPr bwMode="auto">
          <a:xfrm>
            <a:off x="863600" y="5157788"/>
            <a:ext cx="774065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79388" y="1196975"/>
            <a:ext cx="16557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 err="1" smtClean="0">
                <a:latin typeface="+mj-lt"/>
              </a:rPr>
              <a:t>How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often</a:t>
            </a:r>
            <a:endParaRPr lang="sv-SE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8263" y="5229225"/>
            <a:ext cx="13477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 smtClean="0">
                <a:latin typeface="+mj-lt"/>
              </a:rPr>
              <a:t>Loss</a:t>
            </a:r>
            <a:endParaRPr lang="sv-SE" dirty="0">
              <a:latin typeface="+mj-lt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889000" y="2219325"/>
            <a:ext cx="7696200" cy="2865438"/>
          </a:xfrm>
          <a:custGeom>
            <a:avLst/>
            <a:gdLst>
              <a:gd name="connsiteX0" fmla="*/ 0 w 7696200"/>
              <a:gd name="connsiteY0" fmla="*/ 2835918 h 2865143"/>
              <a:gd name="connsiteX1" fmla="*/ 381000 w 7696200"/>
              <a:gd name="connsiteY1" fmla="*/ 3818 h 2865143"/>
              <a:gd name="connsiteX2" fmla="*/ 914400 w 7696200"/>
              <a:gd name="connsiteY2" fmla="*/ 2239018 h 2865143"/>
              <a:gd name="connsiteX3" fmla="*/ 3060700 w 7696200"/>
              <a:gd name="connsiteY3" fmla="*/ 2772418 h 2865143"/>
              <a:gd name="connsiteX4" fmla="*/ 7696200 w 7696200"/>
              <a:gd name="connsiteY4" fmla="*/ 2861318 h 286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2865143">
                <a:moveTo>
                  <a:pt x="0" y="2835918"/>
                </a:moveTo>
                <a:cubicBezTo>
                  <a:pt x="114300" y="1469609"/>
                  <a:pt x="228600" y="103301"/>
                  <a:pt x="381000" y="3818"/>
                </a:cubicBezTo>
                <a:cubicBezTo>
                  <a:pt x="533400" y="-95665"/>
                  <a:pt x="467783" y="1777585"/>
                  <a:pt x="914400" y="2239018"/>
                </a:cubicBezTo>
                <a:cubicBezTo>
                  <a:pt x="1361017" y="2700451"/>
                  <a:pt x="1930400" y="2668701"/>
                  <a:pt x="3060700" y="2772418"/>
                </a:cubicBezTo>
                <a:cubicBezTo>
                  <a:pt x="4191000" y="2876135"/>
                  <a:pt x="5943600" y="2868726"/>
                  <a:pt x="7696200" y="2861318"/>
                </a:cubicBezTo>
              </a:path>
            </a:pathLst>
          </a:cu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sv-SE" dirty="0">
              <a:latin typeface="+mj-lt"/>
            </a:endParaRPr>
          </a:p>
        </p:txBody>
      </p:sp>
      <p:cxnSp>
        <p:nvCxnSpPr>
          <p:cNvPr id="3081" name="Straight Connector 23"/>
          <p:cNvCxnSpPr>
            <a:cxnSpLocks noChangeShapeType="1"/>
          </p:cNvCxnSpPr>
          <p:nvPr/>
        </p:nvCxnSpPr>
        <p:spPr bwMode="auto">
          <a:xfrm>
            <a:off x="6516688" y="4724400"/>
            <a:ext cx="0" cy="433388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2" name="Straight Connector 27"/>
          <p:cNvCxnSpPr>
            <a:cxnSpLocks noChangeShapeType="1"/>
          </p:cNvCxnSpPr>
          <p:nvPr/>
        </p:nvCxnSpPr>
        <p:spPr bwMode="auto">
          <a:xfrm>
            <a:off x="6669088" y="4724400"/>
            <a:ext cx="0" cy="433388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3" name="Straight Connector 28"/>
          <p:cNvCxnSpPr>
            <a:cxnSpLocks noChangeShapeType="1"/>
          </p:cNvCxnSpPr>
          <p:nvPr/>
        </p:nvCxnSpPr>
        <p:spPr bwMode="auto">
          <a:xfrm>
            <a:off x="7451725" y="4724400"/>
            <a:ext cx="0" cy="433388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4" name="Straight Connector 29"/>
          <p:cNvCxnSpPr>
            <a:cxnSpLocks noChangeShapeType="1"/>
          </p:cNvCxnSpPr>
          <p:nvPr/>
        </p:nvCxnSpPr>
        <p:spPr bwMode="auto">
          <a:xfrm>
            <a:off x="8027988" y="4724400"/>
            <a:ext cx="0" cy="433388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5" name="Straight Connector 30"/>
          <p:cNvCxnSpPr>
            <a:cxnSpLocks noChangeShapeType="1"/>
          </p:cNvCxnSpPr>
          <p:nvPr/>
        </p:nvCxnSpPr>
        <p:spPr bwMode="auto">
          <a:xfrm>
            <a:off x="6948488" y="4724400"/>
            <a:ext cx="0" cy="433388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Caisse d'Epargne, la banque nouvelle défini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91" y="2019300"/>
            <a:ext cx="20383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HBhUUEhIVFRUXGBgYFxcXFhggIBwXGBwbGh4dGB0fICggHholHxYaLTEhJSktLjouGSQzODMsNygtLisBCgoKDg0OGxAQGzEmICUvLCwsLCwtLDIsNCwsLC8sLCwsLCwtLDQsLCwsLSwsLCwsLCwsLCwsLCwsLCwsLCwsLP/AABEIAGYB7QMBEQACEQEDEQH/xAAcAAEAAgMBAQEAAAAAAAAAAAAABQcEBggDAQL/xABNEAABAwIEAgIJDg0EAwEAAAABAAIDBBEFBhIhBzFBUQgTIjU2YXFzshQVFzJSU3J0gZGSsbPRFiMzN1RVYpOhpMLS4yRCg8E0Q9Oi/8QAGgEBAAIDAQAAAAAAAAAAAAAAAAEDAgUGBP/EADcRAAIBAgMEBwcEAgMBAAAAAAABAgMRBAUxEhMhcTNBUWGBobEVMjRSkcHhFHLR8CJiI0LxU//aAAwDAQACEQMRAD8AvFAEAQBAEAQBAEAQBAEAQBAEAQBAEAQBAEAQBAEAQBAEAQBAEAQBAEAQBAEAQBAEAQBAEAQBAEAQBAEAQBAEBUvZE94Kbzx9Arc5L0suX3K6mhQq6QpCAIAgCAIAgCAIAgCA7UXBHqCAIAgCAIAgCAIAgCAIAgCAIAgCAIAgCAIAgCAIAgCAIAgCAIAgCAIAgCAIAgCAIAgCAIAgCAIAgCAIAgCAqXsie8FN54+gVucl6WXL7ldTQoVdIUlrYPwVkxTCIZxWMaJY2SBpiJtraHWvq3tdaarnChNw2NG1r2Fip3Mz2B5f05n7p39yr9tx+TzJ3Y9geX9OZ+6d/cntuPyeY3Y9geX9OZ+6d/cntuPyeY3Y9geX9OZ+6d/cntuPyeY3Y9geX9OZ+6d/cntuPyeY3Y9geX9OZ+6d/cntuPyeY3Y9geX9OZ+6d/cntuPyeY3ZUlfTeo66SMm+h7mX69JIv/BbqEtqKl2lZ4LMg7UXBHqCAIAgCAIAgCAIAgCAIAgCAIAgCAIAgCAIAgCAIAgCAIAgCAIAgCAIAgCAIAgCAIAgCAIAgCAIAgCAIAgCAqXsie8FN54+gVucl6WXL7ldTQoVdIUnXeSvA2i+LQfZtXE4rp5/ufqemOhMqgkIAgPhNggK9quMuG01S5l5n6SRqYxpabbXadQuPGtnHKcRJJ8DDeI8m8acNcbBtST5pv8Aep9kYju+o3iLDpZvVFM1xa5moA6X21NuL2cASLjyrWSVnYzOQMwd/qjz0vpldvQ6KPJHmepHq0g7UXBHqCAIAgCAIAgCAIAgCAIAgCAIAgCAIAgCAIAgCAIAgCAIAgCAIAgCAIAgCAIAgCAIAgCAIAgCAIAgCAIAgCAqXsie8FN54+gVucl6WXL7ldTQoVdIUnXeSvA2i+LQfZtXE4rp5/ufqemOhMqgkIAgKl43Z59b6U0NO/8AGyD8e4H2kbh7TxOcDv8As/CFtzlWC23vprgtOf49SucuooVdIUlu8EMjerqgV9Q38Ww/iGke2kad3+RpG37Xwd9JmuN2VuYavXl2eJbCPWXuudLTjvMHf6o89L6ZXcUOijyR5nqR6tIO1FwR6ggCAIAgCAIAgCAIAgCAIAgCAIAgCAIAgCAIAgCAIAgCAIAgCAIAgCAIAgCAIAgCAIAgCAIAgCAIAgCAIAgKl7InvBTeePoFbnJelly+5XU0KFXSFJ13krwNovi0H2bVxOK6ef7n6npjoTKoJCA1fiFm5mT8BMhsZX3bCw/7n25ke5bzPyDmQvXg8K8RU2errMZSsjlqtq319W6SVxe97i5zjzLjuSuwhBQiox0RQbHw6yg/OGPCPcQss6Z46GX9qP2nWIHyney8uNxaw9O/W9P73ExjdnUtJTMo6VscbQ1jGhrWjkGgWAC4+UnJtvU9B6qAcd5g7/VHnpfTK7ih0UeSPM9SPVpB2ouCPUEAQBAEAQBAEAQBAEAQBAEAQBAEAQBAEAQBAEAQBAEAQBAEAQBAEAQBAEAQBAEAQBAEAQBAEAQBAEAQBAEBUvZE94Kbzx9Arc5L0suX3K6mhQq6QpOu8leBtF8Wg+zauJxXTz/c/U9MdCZVBJi4nXx4Vh75pnBscbS5zj0AfWeoDcnZZ04SnJRjqw3Y5Wz1mqTN2POmfcMHcxM9xGOQ+EeZPWeoBdhhMNHD01Fa9b7zzyd2RGF4fJi2IshhaXSSODWgdZ6+oDmT0AEq+pUjTi5S0RCVzqvJGV48pYCyBm7vbSPt7eQ8z5OgDqAXHYrEyxFRzfhyPRFWRPrzEhAcd5g7/VHnpfTK7ih0UeSPM9SPVpBd3s9M/QHfvx/81z/sR/P5fkt3h+mceWF29A4DxTg/0BQ8kl8/l+RvCfwPjJh+JTBsnbKcm28jQW3P7TSbeUgBearlNeCurPkZKaLChlbPEHMcHNcAQ5pBBB5EEbELWtNOzMz9qAEAQBAEAQBAEAQBAEAQBAEAQBAEBpPEHiE3JVTE11OZe2tc64eG20kD3JvzXvweBeJTalaxjKViYyTmUZswEVAjMYLnN0l2r2pte9gqMVh9xU2G7kxd1cnl5yQgCAIAgCAIDGxKq9Q4dJLbV2tj32va+kE2v8iyhHako9oKl9nmP9Bf++H9i3XsSXz+RXvD63jxFfehf+9b/ansSfzr6DeGwZe4wYfi9SI366dx2BlDdBJ6NYJt5XWC81bKq9NXXHlr9CVNMsJawzCAIAgCAIAgCA17POaBlHA/VDojKNbWaQ7T7a+97HqXpwuGeIqbCdiJOyI3h5n5udpJg2AxdqDDu8Ovr1eIWto/ircZgXhrXd73IjK5ua8JkEAQBAEAQFS9kT3gpvPH0CtzkvSy5fcrqaFCrpCk67yV4G0XxaD7Nq4nFdPP9z9T0x0JlUEnPnGnPPrziHqOB34iJ34xwO0ko+tjf4m53sCulyvBbuO9nq9O5fkpnK/Aq5bgrOhuDGRvWLDvVc7bVEze5aRvHEd/ke7YnqFhtuuYzTG72W7h7q82XwjbiWctSZhAEBx3mDv9Ueel9MruKHRR5I8z1I9WkEllmBtVmOmY8amPnia4Hpa57QR8oKpxEnGlJrWz9CVqdKT8MsKmZY0TB8F0gPzhwXKrMcSv+/oX7CK04lcJ24Lhzqqic4xs3kicblrfdMPMtHSDvbe62uBzR1JKnV1ejMJQtxR5cC83PosYFDI4mGW5iB/2SAF1h1NcAduu3Wb5ZthVKG+jqteX4IhLqL+XNlxE4rmajweXTPVQxu56XSNDrfBve3yK6nh6tRXhFvwIbSPmFZnosXl0wVUMjvctkbqt8Hnb5EqYerTV5Ra8AmmS6pJMSXE4IJC100TXDmC9oI8oJWapyfFJi5lNcHtBBuDuCOkeJYAx6ivipZLSSxsNr2c9oNuuxPLZZKEnogfr1bH6nD+2M0Hk7ULHo2N7dCbMr2sCnuMmf6nDsSFNSTNZG6IPdJGQXkuLwWh1zpHcg9zY+NbvLMDTnHeVFd30ehVOT0RvnD3FIvwKpNc7Nfam6tUgvc873N7rXYynLfzsuszi+Bti8ZkQ2I5qocMmLJquBjxzaZG6h5W3uFfDDVpq8Yt+BF0emF5ko8Xl0wVUMruelsjS63Xpveyiph6tNXnFrwCaZKqkkxsQxCLDKfXPKyJnupHBov5SeayhCU3aKu+4XIWPPmGSSaRXU9/HIAPnOy9DwWISvsP6GO0jYYpBNGHNIcDuCDcEeIrzNNcGZFHdkZ3ypPgSek1b/JPdn4FVQ27gpOyl4ctfI5rGtklJc4gADV0k7BeLNE5YppdxlDQ26izRRV9SGRVlO955NbMwk+QA7/IvFLD1Yq8otLkzK6JdUknwmwQEBVZ3w6ll0vrqcEbECRpseo2vYr0xwdeSuoP6EbSJTDMVgxaHVTzRytGxMb2useo2Ox8qpnTnTdpprmE7mYsCQgI3M3g5U+Yl9Byto9JHmvUh6HMvDLDosWzzTwzsEkbjJqab2No3kcvGB8y6zH1JU8PKUXZ8PUoirs6Ak4a4VIwg0Ue/U54Pzh1wuaWYYlf92XbCKG4pZWjylmjtULiY3xtlYHblocXN0k9Niw2PURzO56PL8TLEUtqWqdiqSsy9eElc/EOH9M6QkuAey56WxvcxvzBoHyLncxgoYmSX9ui2GhtVXVR0UBfK9sbBzc9waB5SdgvJGLk7RV2ZEN+G+G67er6b98y3z3sr/wBHX+R/RkbSJmlqmVkAfE9r2Hk5jg4HyEbKiUXF2krMk/c0rYIy5zg1o5kkADykqEm+CB40+IQ1Mmlksbzzs17SbeQFS4SXFoGFXZnosOqCyarp43jm10rAR5QTcKyGHqzV4xbXJkXRIUdXHXU4fFIyRh5OY4OB8hGyrlGUXaSsyTQOPPgH/wA0f9S2OUfEeDMKmhq/Y4/l63yQfXKvZnekPH7GNMumedtNHqe5rW9biAPnK0KTfBFp4wYlDUShrJo3OPINe0nbxAqXCSV2hcyliAgCAICpeyJ7wU3nj6BW5yXpZcvuV1NChV0hSdd5K8DaL4tB9m1cTiunn+5+p6Y6GncZc8fg/hnqWB3+omabuB3jjOxPWHO3A+U7WF/dlmD3095L3V5sxnK3A51XUFBZvBnI3r7iPqqdv+nhcNAPKSUb28bG7E9BNhvutRmmN3Ud3B/5PyX5LIRvxOh1zJcEAQBAcd5g7/VHnpfTK7ih0UeSPM9SPVpBL5Q8LKT4xB9o1UYnoZ8n6ErU69XEnpPKrgbVUr2OF2va5rgekOFiPmKmMnFpoHI2VZTTZqpXDm2ohPzPau1xCvRku5+h5lqX9xjzg/K+BNZA7TPOXNa7pYxoGpw/a7poHlJ6FzeWYRV6jctEXTlZFbcMOHIzlDJU1UsjYg8tGk929+znOLnA9zuOgkkncW32uPx/6ZqnTXHySMIxvxZ84o8O25MiiqKWWQxF4aQ8jWySxc0hzQNu5PQCCBub7MBj3iW6dRcfKwlG3FFmcHc3PzPl5zZnap4CGud0uY4dw4/tbOB+DfpWqzLCqhUvHR/1mcJXRTHFr84lX8Jn2bFvct+Gj/esrnqdK5e7wU/mYvQC5St0kubLloUT2QfhrF8WZ9pKuiyboHzfoiqpqbhl7LBzbwYpadsgiJc52otv7WWTouOteGviNxjpTav/AOIySvGxUufMqHJ2NCB0olJjbJqDdPti4Wtc+5/it1g8V+oht2txsVyVmbhlrg6/GcGhqRVsaJGtfpMRNr9BOrdeGvmypzlDY04a/gyULq5ufHXMs+CYJDFA5zDUOeHSN2IYwNu0HoLtY3HQ0rw5Th4VajlPjbq5mc3ZGi8KMgUmbqCSSonfrY/T2mNzQQ2wIe64JsSSBbbuTueQ2GY46rh5KMFwfWzCEUz7mnhLWYVjg9bmSTRANe2Qvja5jwTte7bkWB1ADmOpMPmlKpT/AOayfZxsHBp8C68NxCSgye2auBbJHBrn5X1Mbdx22ubX261oJwjOs40tG+HiWp8OJz1BJU8Uc8MZJIW6y63MtiibuQ0eQfKSL810zVPA4duK/LKeMmb/AJl4LU1NgEj6aWbt0bHOAeWEP0i5BAaLE2sDf51raGb1HUSmlZmbpq3A1/gfmCfDsxtpH6+0Th1muvZsjWl4Lb8rhpBA53HUvTmtCE6W8Wq9NDGD42M7sjO+VJ8CT0mqvJPdn4E1CL4e5OqM84G1ktQYaKB7tLWi5fK7unHc2uA4DUb9QG5KuxuLhhajcY3m/JERjtIjeJnDw5LMcjJTLDIS0FwAc14F7Otsbi5BFuR267cBj/1N4tWaIlGxavBLMkuPZZcydxfJA8M1nm5hF26j0kWIv1ALT5ph40qt46Msg7o0rjjnOWfFjQwvLYowO3aTbW9wB0nra0EbdZN+Qt78pwkVDfSXF6dxjOXUSuVOC0FVgbJKyWYSyNDtMZaAwOFwDdpu4Dn0X28ZpxGbzVRqmlZdvWSqfDiaFmCgqOGOdbQTG4AfG/3cTie5kHIi7SCPFfbo2VGcMdQ/zXc+fcYO8WdIZdxZuO4FDUMFhKwOt1Hpb8hBHyLlq1J0qjg+ouTuiRVRJG5m8HKnzEvoOVtHpI816kPQ5Qy3jcmXMbjqYgxz49WkPBLe6aWm4BB5OPSuyr0Y1qbhLRnnTs7m+HjjiFvyNJ+7l/8Aqtd7Godr+q/gz3jNbo5fw7zVrxCujg1Wu94IGkcmR7aG2/aI533N7+qS/S0bUYN8vV9Zj7z4nTuEYfHhWFxwwi0bGhrN77Dpv0k87+NclUnKc3KWrL1wKO4oYLi2Zs0yFtNO6CM6IQPa6RsXAXtdxub87WHQF0GArYajSV5LaepVJNs3Gn4KYe3DAx7pnS23lD7d11httNr9Bvt09K8Ms3r7d1a3YZ7tFT5ZxWfI+eTGyQlrJzDK3fTI1r9B26+ZB6FucRShicPtNdV13cLladmX3xR/N/Web/qC5zAfEQ5lstDnnh9DVVmYRDRv7XJMx0bpN+4jNnPcCORs21+e9hYkFdPjXSjT26iulxt2vqKY3vwN/wAx8ExQ4G+WnqXSTRtLy17QA/SLkNsbtda9r33225rW0M42qijONk/IzdPgaxwYx6XC85xRNce1TkskZ0E2OlwHQ4EDfqJC9eaUIzoOXWtDGDsy0uPPgH/zR/1LT5R8R4MsqaGo9j5VMomV8kjgxjGQuc4mwAHbbkr3ZzFydNLXj9jGn1mt59zbPxCzAyCma8wh2mCIc3u5a3jrtfns0X8ZPqweFhhKbnPXrf2/upjKW0y4uGuQo8nUGp1n1Tx+Mk6hz0R9TR0nmSLnkANHjsdLESsuEVovu/7wLYxsbqvAZBAEAQFS9kT3gpvPH0CtzkvSy5fcrqaFCrpCk67yV4G0XxaD7Nq4nFdPP9z9T0x0NPxfg9TYxiUk81VVOkkcXON4/mHcbACwA6AAvbTzWpTgoRirLn/Ji4JmJ7BlD+kVPzx/2Kz21W+Vef8AJG7RZOFYdHhGHMhhaGxxtDWgdQ6+sk7k9JJK1VSpKpJylqyxKxlrABAEAQHHeYO/1R56X0yu4odFHkjzPUj1aQS+UPCyk+MQfaNVGJ6GfJ+hK1OvVxJ6SHzdjbMvZdmneQNLDpB/3SEWa0eMm38T0K/D0XWqKC/qIbsjmXh7hzsUztSRtH/uY8/BjOt38GldZjaihh5t9lvrwKIq7N77IoO9eqX3Pan28urf+la7JLbE+aM6hG5KyxjOI5eZJRVnaoHF+lgne2xDiD3IFhchWYrE4SFVxqwu+SIipW4EliXDjHsVptE9W2VlwdL6iRwuORsW891VTzDBU3eELPkiXGTNr4R5Gq8oVk7qgx6ZGsA0OJ3aTzuB1rx5jjaeIUdi/DtMoRaKm4tfnEq/hM+zYt1lvw0f71lc9TpXL3eCn8zF6AXKVuklzZctCieyD8NYvizPtJV0WTdA+b9EVVNS1OD/AObik8kn2si0+ZfFT8PRFkPdKo7IDw3Z8Xj9ORbnJugfN+iK6mpcnDbwDo/MtWixvxE+ZZHQ9s65Uhzfg3aZSWkHVG9vNjwCL26RYkEfUbERhcTLDz24+KJkropLEuEGJ4TUaqfRNY3a6KTQ4eOzi2x8hK38M1w9RWnw5q6KnBowoM74zk+vEc0ktxuYqkF1xv0u7rTtza7oWbweExEdqKXNf37EbUkWxjmYBmrhBPUxtLS6F2pl76XNNni/SNjY9RHJaalQdDGxhLqf/hY3eNyteATg3PLr8zBIB5dTD9QK2ucdAua+5hT1OiidIuVzBcYkOLQTzBrZ4nOPJokaSenYA3WbpzSu0/oRcpjsjO+VJ8CT0mre5J7s/ArqG6cDfzfR+cl9JeHNfiX4GUNCL7IbwTg+MN+zkV2S9NLl90RU0MHsc+91X8OL6nLPO/fhyYplWZ/a5ueK3Xz9US8/clx0/wD5stxg7fp4W7EVy1LGbkrMYbtiBt0f6qX7lqv1mA/+fkjPZl2kbifCnGcXnD6ieKV4GkOkne4hoJNrlvK5Pzq6nmeFpq0ItLuRDhJltcOMDmy5lGKnnLdbDJ7U3FnPc4WNh7paXG1o1qznHR29CyKsrGzLymRG5m8HKnzEvoOVtHpI816kPQ5t4RRiXiJShwBBMmxFx+SkXU5k7YaVu71RTDU6aOGwkfkY/oN+5cpvJdpfYozjxlqmweqp5qdjYjL2wPYwAAlmk6g0bA91vbxeO/QZRiKlRSjN3tbiU1EkbfwDxeSvytJFI4uEEmlhPQxwuG+QEH5DboXizelGFZSXWjOm+BpmeeJtZjOPOpqB7oo9famdrtrldfSDq5gE8gCNjv4vdhMupU6e8rK7146IwlNt2RM0nCjEqyAOqMUc153LQ6WS3lJc3fyfxVEszw8XaFPh4InYfaVZPRHDc4mEv1mOpMZf7osk0k7352W4U9uhtJWvG/kYdZ0lxR/N/Web/wCwuVwHxEOZdLQp3gF4cu+LyekxbzOOgXNfcrp6nQlf/wCDJ8B31Fc1H3kXHLPDPw+o/Ot/7XX4/wCGnyPPHUujjz4B/wDNH/UtDlHxHgy2poVNkXLkuZstYhHA9wez1PIIwbCXT23uHePpHRqA8o3WLxEaNWnKS4cVfs04lcVdM/HC/NDMo5n1TxjQ8dre4t7qPf2zemwPth1eMAKcfhniKVoPiuK7H/eoRdmdPxyCWMOaQWkAgg3BB3BB6QuSatwZefpQAgCAICpeyJ7wU3nj6BW5yXpZcvuV1NChV0hSW7gvGz1rweGD1Bq7VFHHq9UWvoaG3t2s2vbldaSrk+8nKe3q29O3xLVUsjM9ns/q/wDmf8Sw9if7+X5G87h7PZ/V/wDM/wCJPYn+/l+RvO4ez2f1f/M/4k9if7+X5G87h7PZ/V/8z/iT2J/v5fkbzuHs9n9X/wAz/iT2J/v5fkbzuHs9n9X/AMz/AIk9if7+X5G87h7PZ/V/8z/iT2J/v5fkbzuKexCp9WV8klra3ufa97aiTa/TzW7hHZio9hWY6zIMnDqx2H4hHKyxdG9r235XYQ4X8VwsJxU4uL6+BJYb+N2Iub+TpR4xG/8A7kWr9j0O1/VfwZ7xmv1dVivEKsFxNUWPchrLRsv5AGN+Ed+sr1RjhsJHqXr/ACY8ZFzcKuHn4IwumnLXVMg09zu2NnPSD0uNhc8tgB0k6LMMf+oezH3V5lsI2Pbi9k9+a8BaYQDPAS5g901w7pg8Zs0jxtt03WOW4tUKn+Wj1/kTjdFYcOuIrsjxyUtVBI6PWXWGz437Bw0utsbDbaxv1rbY3ALFNVKbV/JmEZW4M/PEviN+GkMdPTwvZEHh3dWL3vsWtADbgDujtc3JHKynA4D9M3Ob4+VhKV+BZfBbKsmXMvPfOwslncHFh5tY0EMDup3dONujVY2N1qs0xMa1VKLul69ZnCNkV1x0y3JQZoNUGkwzhvdAbNka0NLSei4aCL87m3IrZ5TiIypbvrXoYTXG5n5X40nCsBjhmpTK+JgY17ZLag0WbqBabGwFzvfqVeIyjbqOUZWT7iVUsjSuIVXVYljbairZ2t08bZI49+4h1OYwWO++gnx3v02XvwUaUKexTd7Ozff1mEr34l98HzfhxSeST7WRc5mXxU/D0RdD3SteyFwySPMMNRpPanxCPV0B7HPcQeq4cCOux6ltcmqR3codd7+BXUXE+5L4wDAsux08tM6QxDS17XgXbc2DgRsRe10xWUurUc4ytcRnZG28cMPrJcMhqKR8wEWsStic4HS7SQ4hp3DdJv8ACvyBXiyqdJTcKiXHS5nNPqNK4fcWTl7D3Q1bJZxqLmyB93C4HcnUdxtcb9JXvxmV72W1TaXd1GEZ21IjiFnB/ELFoWwUzgGamxtHdPeX2JuGj9kWAv0777X4LCrCQk5y117CJS2i6MgZSOE5CFJUjupWyGZoPLtosW35XDbA22vdaHGYreYjeQ6rW8C2MbKxR9Th9XwwziyRzNXa3ExvsdErCCCAeglpNxzBPkXQRqUsdQcU9de1Mqs4s3jMXGyOtwGSOnp5GTSMLNTy3SzULEixJcRfa4H/AEtfRyeUaic5KyMnU4EbwNyhNNjra6RhZDG13ay4Ea3uaW3aOlga53dddrX3tbm2Kgqe6i+L17iIR43MnsjO+VJ8CT0mrDJPdn4E1DdOBv5vo/OS+kV4M1+JfgZQ0IvshvBOD4w37ORX5N00uX3RFTQwexz73Vnw4vqcs879+HJimRvHDJEvrka+Bhex4Hbw0XLHNFtdvcFoFz0EEnmrcqxkdnczfHq/gicesyMr8bGUmDMjrIJHyMaG649NngbAuDiLOtztfffa9hjiMncpt02rPtCqcOJo2YsSqeJmbw6GA6i0MjjbvpjaSbvdyAu4kuNhuthQp08FQtKXe+Zi25M6RyzhPrHl+CnvftUbWkjpcB3RHiJuuWr1d7UlPtZclZEmqiSNzN4N1PmJfQcraHSR5r1IehyhlvG5MuY3HUxNY58erSHglvdNLTcAg8nHpXZV6Ma1N05aM86dnc3z2csQ95pP3cv/ANVrvY1Dtf1X8Ge8ZrOI1mI8RcXDix87x3LWxssxgO/kaOtzj1XPJeqEcPg4WvbnqzHjI6A4a5T/AAQy2InEOle4ySkctRAGlviAA+W56VzeOxX6irtLTRF0Y2RzxilBNkbOIDmHVBK2SMuGz2sdqY4dbXW6PGOYXT05wxVDg9VZ93aUv/FlqS8cWVFIG09FK6odYNYSC3WdhbT3Tt+iwJ8S06yaSlec1slm8Klq6Saizfpqfy/bmOl3Ht3lrze21+63tstzGcJULw0s7eHAr6+J0fxR/N/Web/qC5bAfEQ5l0tCnuAPhy74vJ6TFvM46Bc19yunqdB1/wD4MnwHfUVzUfeRccs8M/D2j863/tdfj/hp8jzx1Lo48+Af/NH/AFLQ5R8R4MtqaGr9jj+XrfJB9cq9md6Q8fsY0zx435G9TTGvp29w4/6ho6HnlIB1OPtvHY9JtOVY263M3y/j+BOPWfrgpn71O9tBVP7km1O9x5OP/rJ6j/t8e3SLM0wN/wDmprn/AD/IhLqZeK58tCAIAgKl7InvBTeed6BW5yXpZcvuV1NChV0hSEAQBAEAQBAEAQBAEB2X63xe9R/Qb9y4Tbl2nqPooYgdomfQb9ybcu0HuBYLEH1AEBgYlglNipBnp4ZSORkjY4jyEgqyFapD3JNcmRZM+YdgdLhbrwU0MR644mNPzgBJ1qk/ek3zYskSCrJPxNC2eIte0OaRYtcAQR4wealNp3QIqlyrQ0lQHx0VMx43Dmwxgg+IgbfIrZYmtJWc39WRZElLSsmddzGuPK5aDt8qqUmtGSekcYiZZoAA6ALBG76g/NRA2phLXta9p2LXAEEeMHYom07oEXT5VoaaXUyipmu6xBGD8h0q6WJrSVnN/VkWRMKgkia3LNFXy6paOne7pc6FhPyki6ujiKsVaMmvFkWRk4dhFPhbSIIIogefa42tv5bALGdWc/fbfNi1jNVZJ5VNOyqhLZGNe082uAIPlB2UqTi7oEZBlShppg5lFTNcOREEYI8h07K54mtJWc39WRZEwNlQSeU1Myc90xrrcrtB+tSpNaA/UUTYWWa0NHUAAjbeoPk0LZ22c0OHjAP1om1oBDAyC+hrW356QB9SNt6g9FAIiqytQ1cxfJRUz3Hm50MZJ8pI3V0cTWirKb+rIsjPoqGLD4dMMTI2+5YxrR8wACrlOU3eTvzJMhYgID45oc2x3B5hAY/rfF71H9Bv3LLbl2g+igiB/JR/Qb9ybcu0Hu1oaLAWCxB9QGJiOGQ4pDpnhjlaNwJGNcAfECDus4VJwd4trkLXPDDcv0mFS6oKWCJ3LVHExpt1XAvZZTr1Jq0pN82RZIy30cb33MbCestF/nWG0+0k9ZGCRlnAEHmCLhYp2B5xUscL7tY1p6w0D6lLk3qwepFwoB4Mooo3AiNgI5ENH3LLal2g9ZYmzNs5ocOogH61CbWgPzDTsgvoY1t+ekAfUjk3qD9vaHtIIBB5gqAeHqCL3qP6DfuWW3LtBkrEBAEAQHnNA2cd01rrcrgH61KbWgPL1vi96j+g37lO3LtA9b4veo/oN+5NuXaB63xe9R/Qb9ybcu0D1vi96j+g37k25doHrfF71H9Bv3Jty7QPW+L3qP6DfuTbl2get8XvUf0G/cm3LtA9b4veo/oN+5NuXaB63xe9R/Qb9ybcu0D1vi96j+g37k25doHrfF71H9Bv3Jty7QZKx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0" y="-703263"/>
            <a:ext cx="469582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65" y="3940169"/>
            <a:ext cx="1843843" cy="38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2.gstatic.com/images?q=tbn:ANd9GcSgz8C0X5d4uUuuyNwCj1XppczyrQU9xqxGD0ERLJQcHJdLLGIO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20" y="2647950"/>
            <a:ext cx="8382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MQEhUSExQWFBUXGRYaGRcYGBgbGRoaHR0aGyAfGB0iHCghHBwlHBoaIjMhJikrLi4uGCAzODMtNygtLisBCgoKDg0OGxAQGzckICYvNDQsMC8sLCwvLS80MjQ0LzQvLy8tLywsLCw1LCwtLCwsLC4tLCwsLCwsNC4sLCwsLP/AABEIAIoBbgMBEQACEQEDEQH/xAAcAAEAAgMBAQEAAAAAAAAAAAAABgcEBQgDAgH/xABHEAACAQMABwMHCAkDBAIDAAABAgMABBEFBgcSITFBUWFxEyIycoGRsRQ0QlJzobLBCBcjMzVUYpLRgqKzFSTh8NLxQ0RT/8QAGwEBAAIDAQEAAAAAAAAAAAAAAAQFAwYHAgH/xAA7EQACAQIBBwgJBQACAwAAAAAAAQIDBBEFBhIhMVFxMzRBgZGxwdETFCIyUmFyoeEWI0JT8EPxJGKi/9oADAMBAAIRAxEAPwC8aAUAoBQCgI/rTrnZ6MMYu5TGZAxXCO2d3GfRU45jnQHxrNrxY6NZFupTGZFLLhHbIHD6KnFAVL+knJmaz4nHk5Djp6Q44oCf7DHJ0PBkk+dMOPZ5RqAn1AKAUAoBQCgFAKAUAoBQCgFAKAUAoBQCgFAKAUAoBQCgFAKAUAoBQCgFAKAUAoBQCgFAKAUAoBQCgKI/SY/eWPqz/GOgIFrPdaU0lCt7dRu0MICrKY1jXDEYxwG/k44jNAavWfWu60kY2unDmNSq4VVwD4AZ5UB0RsK/g8HrTf8AI1AWBQCgFAKAUAoBQCgFAKAUAoBQCgFAKAUAoBQCgFAKAUAoBQCgFAKAUAoBQCgFAKAUAoBQCgFAV7pva7Y2l98jcOQp3ZZlwUjbsxzbB4HHLv40BPbW5SVFkjZXRgCrKQVYHkQRzFAetARLXu0lYJNbWdveXEYfcEzgFM7vFFIwxyBx3lIwOPGgOeNe9ZNK3DmG/MsYznyJUxpw7Fx5wHQnPjQEQoDqPYV/B4PWm/5GoCwKAUAoDUazayW+joTPcyBF5Ac2dvqovMn4czgUBpNn20O30wHVFaKWPi0bEElc4DKRzHQ9hPeCQJlQCgFAKA0Ot+sy6OjSRozJvtu4BAxwJ7O6sNesqSTaLPJeTZX9SUIywwWJFP1tR/yz/wB4/wAVF9fXwl3+kqn9q7H5j9bUf8s/94/xT19fCP0lU/tXY/Mfraj/AJZ/7x/inr6+EfpKp/aux+Z9xbV42IX5M/EgemOvsr6r9PoPMs1KkU36Rdj8yxqnmpigIXrNtASxuGgaFnKhTvBgOYzyxUSrdqnLRwNhyfm/O8oKsppY46sNxqv1tR/yz/3j/FYvX18JN/SVT+1dj8x+tqP+Wf8AvH+Kevr4R+kqn9q7H5km1O1rXSQkKxmPye7zYHO9nu7qk0K6q44LYU+VMlSsHFSlpaWPRu/7NHpTadHBNJCbd2Mbsud8cd04zyrDO9UZOOGwsbbNmpXoxqqolpJPZvMX9bUf8s/94/xXj19fCZ/0lU/tXY/Mfraj/ln/ALx/inr6+EfpKp/aux+Y/W1H/LP/AHj/ABT19fCP0lU/tXY/Mfraj/ln/vH+Kevr4R+kqn9q7H5nrDtZgPpQSjwKt8cV9V/HpR4nmnXXu1E+OK8yS6F1ys7shY5QHPJH81j4Z4H2E1Ip3FOepMp7vI95arSnDVvWtfjrN/WcrBQCgFAafTus1tZD9tIA3RBxc+zoO84FYqlaFP3mT7PJlzdv9qOrfsXb5EHvtrXHENvw7Xfj/aB+dQ5X/wAKNjo5p6satTsXi/I1/wCta6z+6hx4P/8AKsfr09yJf6UtcPfl9vIzbTa02f2lsCO1H/Ij869xv96I1TNJYft1e1fklGiNoVlcEAuYWPSUYH9wJX3mpMLunLpw4lNdZv3tDWo6S/8AXX9tv2JUrAjIOQetSSlaa1M/aHwUBQe1TZZhp76xbygDM88O9lkJG+xXqRx3ip48eGRwAEP2d7RrjRLhOMtsx8+Inl2tGfot3cj94A6Y1c1gt9IQie2kDoef1lP1XHRh2UBUX6Rt08U1g8btG4WfDIxVhxj5EcRQEF1l1w0o9p8iv42KvusjzRMko3SD5rEDeHQkgnjzoCJaQ0ZPbkCaGSIsMqJEZMjtGQMigOmNhX8Hg9ab/kagLAoBQEO2g7QrbRKYYiS4YZSEHj3Fz9Fe/rjhQHNmmNMXmmbtTITLNId2ONeCrk8FQZwB/wCk0BfOynZwmi2Ms0gkvCgDKrebEjHljmxJU+ceHm4A4EkCy6AUAoBQGFpTRUN0oWaNZADkBuh5V4nTjPVJYki3uq1u3KlLRb3EW1v1Ws4rKeSO3RXVCQwzkH31Hr0KcabaRdZMypeVbunCdRtN6ylqqDohL9l+jIrm7dJkEiiJmAPLO8gz7iffUqzhGc2pLoKDOK5q29rGdKWi9JLVwZaa6nWIORbR+4/5qy9XpfCaU8sXzWHpWb2sxWigNTf6tWlw5klgR3OMsc54cB1rFKjCTxaJtDKV1QhoU5tLcVztW0Jb2q25giWPeMm9u9cBcZ95qBeU4QS0Vgbbm1e17mVT003LDDDHrM/Zhq/bXNozzQpIwlYZOc43UOPvNe7SlCcMZLpI2cOULm3ulClNpaK2cWT7RehoLXe8hGse9je3euM4+JqdCnGHurA1e4vK9zh6aTlhsxMS41TspGZ3t0ZmJLE5ySeJPOvDoU28WjPTyteU4qEajSWpFa7VdEQWskAgjWMMrk7vXBFV95TjBrRWBuGbV3WuIVHVk5YNYYkEqGbMXLqTqvZzWMEkkCO7Kcsc5PnMO2ra3oU5U02jn2V8qXdK8qQhUaSepdSNzLqRYMCDbIM9m8D7wc1ldtSf8Sujlu/i8fSv7PwIDrxs++So1xbEtEvFkPFlHaD1Xx4jv6Qri00FpR2G0ZHzg9YmqNdYSex9D+XyfeV/UE2ktbZjri0pFnOxZsHyTk8TjiVY9TjiD3HuqytLhy9iXUaRnDkeNJes0Vgv5Ld814lk1YGoigIftC1u+QxiOLBnkBx/QvLeI7c8APHswYtzcejWC2l9kPJPrs9Op7kfu93mVfqzoKXSlwVLn60krZYgfmx6f+KraNKVafebnlC+pZOoJpfKMVq/6SLh0RqdZ2ygLCrsPpyAOx7+PAewCrWFvThsRoN1li8uG3KbS3LUv9xNu9lEwwY0I7CqkfCsuitxBVaonipPtZEtaNnlvcIWgUQS9N3gjdzLyHiPvqNWtISXs6mXmTs4bihJKs9OHTjtXB+D+xTNzbtG7RuCrKSGB5gjnVS008GdBp1I1IqcHinsLs2VyZ0fGOxpB/uJ/Orezf7SOdZyRwv5fNLuJfUoojR6xa12li0UdxMIWmJCE9P6m4YVc4GTwyfGgOadYre5gv7mytrp7sztuuYy2ZiTvbrjkzA8DjI5jPEigIg6FSQQQQcEHgQe+gNxqprRc6MmE1u+DyZDxRx2OOvxHSgLpKWGt6ws00lvPAr70A3SfO3clSR5y5XmO3iBQEp172bw6XeJ5ZpI/JKVG4F45OcnI7qArf8ASSXE9mOyKT8QoCf7Cv4PB603/I1AWBQFU7TtrcdlvW1kVlueIZ+aRHke5nHZyB58sUBzzfXkk8jSyuzyOcszHJJ7zQH3o63mkf8AYK5dA0mUzvKEG8WyOWMZzQFm7Hb8fK7nSd3fiMxqTKrnLzBuGWzzUHdAC5Od0cOGQL80BpmG+gS5gbejcZB6g8iGHQg8CKA2FAKAUAoDRa9fMLn7M/lWG45KRZZH59S4nPtUZ1QnWxz57J9g/wCOOpljyj4Gs51czj9a7mXLVsc/FAKAUBWe2r0bbxl+CVX3+yJuGaXvVerxNlse+ZP9s/4Ur3Y8m+JEzp55H6V3snVTTWhQFUbaf3tv6snxWqy/2xN3zS5OrxXiVvUA28v3Z5/Drf1W/E1XdtyUTl+XOf1ePgiRVnKk+XQMCCMgjBHaKH1Np4o5y1h0f8muZoRyR2A9XmPuxVBVhoTcTrVjcesW8Kr6UsePSeGjLswTRyjOUdW4dxBr5CWjJMyXNFVqUqb6U0dKg1sByA/aA531t0kbq7mlJyC5C+qvmr9wz7TVFXnpzbOrZLtlbWsKfy18XrZZ2yC0CWbSfSkkbJ7lAAHxPtqxsYpU8d5pudFVyu1Doiu8nVTDWxQCgKd2waMEdyk6jAmU59ZMDP8AaV91VV9DCalvN+zWunUt5Un/ABerg/ziS/ZN8wH2kn5VKsuSKHObnz+lEzqWa+V/tP2ax6WXy0Z8ndIuFYk7jgZIVx04k4Ycs9aArLZRq3JZaQubi9jMYsIXkYN9ZgwUjoQVEhBHYKAjGiNVb/Tk8txHHwd3d5pCViBJJI3iOPZgZxw5CgNDZaGlmultECmVpPJjzlK72cekCQR3jPdQGfpjRF7oW6AfehmQ70ciE4YfWjbqOh8cEdKAvDZltajvt22vCsVzwCtySXw6K5+ryPTsoCKfpK/OLT7OT8QoCdbEp1j0JE7sFVTOWZiAAA7Ekk8hQEC2nbYGn37WwYpFxV5+TP0Ij+qv9XM93UCBaA1Gvb63luoY/wBlErMWY7ofd4kR/WIAPdw554UBiaqaszaTm8hAYw+6W/aOFGB2dSe4A9+BxoCYbNI5tE6YS2vImiE6tA4f0WD43Sp5MC4UZB6mgMOy2X3VzpG4s4huxQyFWmYHdVOa+sxQqd0dvQcaA6J1O1Wg0Xbi3gBxneZmOWd8AFj0HAAYHDhQG8oBQCgFAaLXr5hc/Zn8qw3HJSLLI/PqXE59qjOqE62OfPZPsH/HHUyx5R8DWc6uZx+tdzLlq2OfigFAKArPbV6Nt4y/BKr7/ZE3DNL3qvV4my2PfMn+2f8ACle7Hk3xImdPPI/Su9k6qaa0KAqjbT+9t/Vk+K1WX+2Ju+aXJ1eK8St6gG3l+7PP4db+q34mq7tuSicvy5z+rx8ESKs5UigKD2itnSNxj6y/ciiqS65VnT8hLDJ9Pg+9kdRCxAHEkgDxNYEWsmorFnTcKbqgdgArYUcck8W2flwcIx7j8KPYfYLGSRzJWvHYy3dj2lVaB7YkB0YsB2q2OPsbPvFWljNOLiaJnTayjXjX6GsOtfjxLCqcaqKAUBEdo+r0t9DGsIUuj54nHmlSD9+Ki3VGVSKUS9yDlGlZVpSq7GujXrx/7PfZ7oaaztjFOAG8ozDBBG6Qv5g16tqcqcMJGLLl5Ru7lVKOzBLdr1knqQU4oDF0jo+K4jaKVQ6PgMv1gDnBxzGenXJHWgOfts+kNKQv8lkVbex5Qrb5ETqOQc8MkDmhwOHAdaAxdVNmMWk7OGa0vV+UBx8oRgf2YJ4boHnbwAJ48G6EYoC99Kap213aJZ3IMyIqqHc5lBUY3w/Pf7T1yc8DQHOG0LZzc6JcvxltifMmA5dgkH0W7+R6dgA0GnNZLi9SFLh/KeQUojn0ypIOGP0sY5njQH1cazXD2cdhv7tvGWbcXI3yzb2X4+dg8hyHjxoCxtmOyB7ndur9SkPBkh4h5O9+qJ3cz3dQLX1+1QN9o42duwg3d0xqvmxnd5I4H0D9xAPHFAUDtF1Rg0Q1vHFd+VucZmUDG43NWUj0fAnPDPWgLP2VrfaTtgNJRJNajBgmkyJ94HgyEcSB9fgeHM9ALbAoD9oBQCgFAKA0WvXzC5+zP5VhuOSkWWR+fUuJz7VGdUJ1sc+eyfYP+OOpljyj4Gs51czj9a7mXLVsc/FAKAUBWe2r0bbxl+CVX3+yJuGaXvVerxNlse+ZP9s/4Ur3Y8m+JEzp55H6V3snVTTWhQFUbaf3tv6snxWqy/2xN3zS5OrxXiVvUA28v3Z5/Drf1W/E1XdtyUTl+XOf1ePgiRVnKkxtI3qW8TyyHdRAST/jvPLFeZSUVizLQozr1FTgsW9hzlpO9M80kzc5HZvDJzj2cqoZycpNs61bUVQpRpR2JJEj2b6Aa6ulkK/soSHY9Cw4qo784PgKz2tJznj0IqMv5QjbWzgn7UtS4dL/AN0l51cnNz8YZGKDHA5t0zYm3nlhP0HZfZngfaMH21r9SOjJxOu2ldV6EKq6UmfGjb+S3kWWJijryI+B7QeykJuDxR6uLencU3TqLFMtfVzabBKAl0PIv9YZMZ/Nfbw76s6V7GWqeo0e/wA2a9JuVv7Ud3SvB/7UTm1uklUPG6up5MpBHvFTFJNYo1upTnTlozTT3PUe1fTwKAUAoBQCgMLTGiYbyFoLiNZI3GCp+IPMEdCOIoDU6l6mW2iY3jtwSXYsztguee6pOPRUcAPE8yaAkdARDaPrjZ6Ot2W4VZmkUhbfgTIDw84HknaSPDJ4UByhdyh3dlUIrMxCDOFBOQozxwOXHsoDd6i6chsLyO4nt1uEX6J5qejoD5pYcxn7jggDrPQWmoL6FZ7eQSRt1HMHsYc1YdhoDYUBEtN7O7G8vEvZo951GGT6EhGN0yD6RA4d4xnOKAliqAMDgByFAftAKAUAoBQCgNFr18wufsz+VYbjkpFlkfn1Lic+1RnVCdbHPnsn2D/jjqZY8o+BrOdXM4/Wu5ly1bHPxQCgFAVntq9G28ZfglV9/sibhml71Xq8TZbHvmT/AGz/AIUr3Y8m+JEzp55H6V3snVTTWhQFUbaf3tv6snxWqy/2xN3zS5OrxXiVvUA28s3VbaHbWlrFA8cxZAQSoTHFieGXB69lWFG7hCCi0zTco5vXNzczrQlHB728dnA2FxtYtgPMhmY9jbij3hj8KyO/h0JkWGaly37c4pfLF+CIfpnTl7phtxUxGDwjUgDPazEjeP8A7iotSrUrvBLUX1pY2eSo6cpe0+l+CWxG30BsulchrpxGv1EIZz7fRX2ZrJTsZPXNkC9zppQTjbxxe96l2bX9i0dGaOito1iiUIi8gPiTzJ7zVlCCgsImmXFxUuKjqVXi2ZVejCKArzadqi1wPlUC70ijEiAcXUciO1hyx1Hhxg3du5e3HabVm9leNB+r1nhF7Hue7g/s+JUdVZvYofTJsNIy27b0MjxntViM+PaPGvUZyi8YswV7alXjo1YqS+aJ1oLalMmFukEq/XTCv7vRP3VMp30lqmsTWrzNalPGVvLRe56127V9yzNC6agvE8pC4cdRyZT2MOYNWNOpGaxizT7uzrWs9CtHB/Z8GbCvZFFAfMjhQSxAA5knAFAaxtZrIHBu7YHljy0ec/3UBsoZlcbysGB5EEEe8UBDb/ahYQ3y2DOxctuPIAPJRv0VmznOcA4BAJ4ngcAanaZtVi0dvW9tuzXXXqkXr9rf0+/HIgUPovRd7pq7ITenmc5eRjwUct525Ko7B0GAOQoDebUtSo9EfJIlYySPG7SueTMCB5o6KPfQGz0JsuOkNERXlqf+5zKGjY+bIFdgN0n0WwMdhx050BFdV9Z7zQtySm8hBxLA4IVscw6nk3Y3MeGQQOjdXNpFjeWkl3v+SEK700b+mnsHpA9COeQOfCgPfUbX210ur+Q30dPSjkADAHkwwSCPbw92QJFeX8UI3pZEjHa7Ko95NAY1tp+0lbdjuYHbsWVGPuBoDY0AoBQCgFAaLXr5hc/Zn8qw3HJSLLI/PqXE59qjOqE62OfPZPsH/HHUyx5R8DWc6uZx+tdzLlq2OfigFAKArPbV6Nt4y/BKr7/ZE3DNL3qvV4my2PfMn+2f8KV7seTfEiZ088j9K72TqpprQoCqNtP7239WT4rVZf7Ym75pcnV4rxK3qAbeW1qfqTZXFnDNLGWdwSx33GfOI5A45CrOhbU5U02jRcqZbvKF3OlTlgk9WpbuBt32caPIwImHeJHz95NZfU6W4gLOO/T95diInrLswaJTJauZAOJjbG/j+kjg3hge2o1WyaWMNZd5PznjUkoXK0fmtnXu4kJ0fpi4tj+ylkjx0DHHtXkfAiocak4bGbHWs7e4X7kE8fl47SydTto/lWWG7AVjgLKOCk8sOOh7xw8KsKF5pPRn2moZVzc9FF1bbWltj0rhv4bSx6nmpigFARDWrUGC8JkT9jMfpKPNY/1r294wfGota1jU1rUy9ybl6vaJQl7UNz2rg/Aq/Tmpt5aZLxl0+vHll9vUe0Cq6pb1IbUbpZ5ZtLrVGWD3PU/J9RH6wFqKAzdD6VltJRLCxVh7mHYw6g9le4VJQeMSNdWlK6punVWK7vmvmX5qxpxL6BZk4Hky9VYcx+Y7iKuqVVVI6SOX5QsZ2dd0pdT3r/fc1W0LXeHREG+/nyvkRRdWI6nsUZGT7KykIoFDpfWWcgFpFBGRnct4uzhyB97HvoDaaU2H6Rhi8ojQzMASY0Zt7/TvKA33UBB9B6wXej5N63lkhYHzlHIkdHQ8D4EUB661aZjvZRcCEQzOCZwp/ZvJn00HNS3MjJ48etAeuourX/U7xLXyqQ72SWbmQOJCD6T4yccOR7KA6r1W1ZttGwiC2QKvNmPF3b6znqfuHIYFAUz+kr84tPs5PxCgJ9sK/g8HrTf8jUBk7RtnNvpZN/hDcKPNmA5gfRlH0l7+Y6dQQOWbmLybum8rbpK7yHKtg81PVTjIPhQEi0BredHQMtogjupMiS5bDMqZ4JCMYQHAJJySfAYA1thZ3elLlY08pcTv1ZixwOZZmPADtJoCey7CdIiPeEluz9Yw758AxTGfcO+gMTVvX3SWgp/k10JHjUgPBKSWUdsTHOB1GMqfbmgOjdC6VivII7iBt+OQZU/EEdCDkEdCKAzqAUAoDRa9fMLn7M/lWG45KRZZH59S4nPtUZ1QnWxz57J9g/446mWPKPgaznVzOP1ruZctWxz8UAoBQFZ7avRtvGX4JVff7Im4Zpe9V6vE2Wx75k/2z/hSvdjyb4kTOnnkfpXeydVNNaFAVRtp/e2/qyfFarL/AGxN3zS5OrxXiVvUA28v3Z5/Drf1W/E1XdtyUTl+XOf1ePgiRVnKkUBTm1rQghuFuEGFmzvAcg64yfaCD4g1VXtLRlpLpN/zYvXVoOjLbDZwfl5EDqEbOXps00y11ZrvnLxHybE8yAAVJ9hAz3Grm0qadPX0HNMv2atrt6KwUta8fuSupJSCgFAKAjundS7S7yWjCOf/AMkfmtnv6N7RWCpbU57UWtnlq7tcFGWMdz1rzXUVTrZqTPYZf97DnhIo5euPo+PEd/SqytbSp69qN3yZluhe+z7s9z8H095GKjl0TnZVpsW8sqOfMdA3P6SkD7wx9wqZZ1dGTTNZzksnXpQnHanh1Nfgr/Xa6l01ptoUOcy/J4s8lRSVLeGd5z41bHPyeaY13TQN1baKhhMVrCYzPKQC8ocZZlHHhk5J5kqQMAcQLdbS0Ah+U+Vj8ju73ld4bm7zznligOQ9c9JR3V9c3EK7sckrsvTIJ5kdC3pY76A08bYIOAcEHBzg9xxxxQF3atbKI7m5g0jBMIrJ/JTpGCxmRuDGPe5AKwxvZJ6Y60Bb2tGn4tHW0l1NvFI93IUAsSzBQACQM5I60Bzhtc13t9LywPAkqCNGVvKBQSSQeG6zUBKdmO1Wy0dZQ2cyT74d8uqoUAdyc5LhuAPHhQF16e0Yt5bS25ZkWVGXeU4IyOY7fDryoDnTW3Z+uhbSV7lknmmcRW+5vAIo89pGBx52AFC8QN7r0AregLN2Cadt7S+dZ2VDNHuJI2AA28Duk9N7HvAHUUBfGuWssOjrSSeR1UhW8muRvO+DuhR1OfcMnlQFRyTnWfRc0rwbt7ZAFZlACyjBYoO8qCd3kCVIxkigPr9HLWBhJPYMcoV8tGD0YEKwHiCp/wBJoC+KAUAoDR68KTYXOP8A+bfdxrDcclLgWOSHhfUvqRz5VGdVJzsebF6/fC/44z+VTLHlHwNazqX/AIcfqXcy5qtjnwoBQCgKt21ScbZc9JTj+wf5qtv37qN0zSjqqy4eJuNjw/7J/tn/AApWax5PrK/Onni+ld7J1Uw1sUBVG2n97b+rJ8Vqsv8AbE3fNLk6vFeJW9QDby/dnn8Ot/Vb8TVd23JROX5c5/V4+CJFWcqRQEF2wxA2SN1WVce1XFQ75ft9Zsua0mrxrfF96KaqpOglm7FZTm5XpiI+3zx/74VYWD95Gm52xWFKXHwLJ0ndeRhklA3txHbGcZ3QTjPTlVhOWjFs1G3pelqxp44YtLtZEtTNezpCcwmER4Qvnf3s4KjGN0fWz7KjULr0stHDAu8rZCVjRVVT0teGzDf8/kTapZrwoBQHxLEHUqwBUggg8iDzBr41jqZ9jJxalF4NHP2uehhZXckK+hwZPVbiB7OI9lUlen6ObR1PJN67u1jVe3Y+K89ppVYjkSPCsJYtJ7Tz2R+Zp2ETEb+9OCf69yQcOHbmtiONF0bTdnMemEV1YRXMYwshGQy891+uMkkHpk880BzxrjqldaKdIrnd88Fl3H3lIBxnkMce6gLd2c7IrKSziuLxWmknRZAu+yqisMqBukEndIJJPP7wK92uairoi4TyJJgmDFAxyysuN5SccR5ykHnx7skC6Nhjk6Hgzng0wHh5RuVAfu1XWHRiWz2l9IzGQKfJQ4M3AhgR0XiPpYzQHNun5bRnHyOOaNBnPlpFdm7D5qgL4caA2eq9xoobgvobosGyXikTcIzyKFQcY4HDZ50B1Rq9p+2v4vK2sqypwBxwK9zKeKnuIoCmv0lpT5WzXoEmPtJQfkKA+Nj+y63vLb5beqZFcsIowzKMKcFmKkE5YEAZ5DPHPADW7ZNm0OjES6tSwhdwjRsS24xBIKseJUhTwOSD148ANJqXsyvNKxrOjxpDvFS7MSwxzAQcc9xI5igOi9VdWrfRVoLeP0VDNI5xl2x5zN7BjuAAoCgdhYzplCmQoSckZ+jukAHt4laA6coBQCgMPTFr5aCWL68br7wRXmcdKLRntavoq0Km5p9jObCMVr515PElGzW98lpCHJwH3kP+oHH+4CpFpLRqops4KPpbCeHRg+zb9sS96ujmYoBQCgKX2uXwkvRGDwijUH1myx+4rVTeyxqYbjoWa9DQtHN/yf2WrzJ/s0tDFo+HPN95/wC5jj/biptpHCkjVsv1VUv54dGC7Fr+5KaklMKAqjbT+9t/Vk+K1WX+2Ju+aXJ1eK8St6gG3l+7PP4db+q34mq7tuSicvy5z+rx8ESKs5UigK92y3YW3hizxeTex3KpHxYVBv5ewkbVmpSbuJ1OhLDrb/BUVVZvhaWxW2OLmXoTGo8RvE/FasbBe8zSs7aq0qVPi+7DuZYGm4963mU9YpB71NTqixg+Bq1pLRuINfEu8pTZtfCHSEWeAfejP+ocP9wWqi0lo1UdEy/QdWxnhtWvs2/bEviro5mKAUAoCm9sRHyxMc/Irn+58VU33KLgb/mqn6pLdpPuRodUNBfLpmj4+ahbh4qPzrDQpeklgWmVb71Okp73h9mRzaXbf9L008tu673lFuFwc7jMd4q4B4ednh9Vh21eHLCQbJ9ctJ3WlfOaSeKXJmX6Ea4OGUco8HA4cxw4nFASzb7qjLdwx3cCl2gDB0HEmM8d4DrukcQOjd1ANhuuc11Atm9vIwgUKLhceTCgear5I84DAG7kkccDBNAQjbzrOl9dxW0BEi24YFl470rkAqO3G6o4dSeygJhrBp86uaGtbOPheSRnHXyZbzpHPaQzYGeZ8DQFQaG1R0jpTemhhknyx3pWYDebmfPdhvHt4mgNRpfRU1pKYbiNopFxlWHHB5EdCO8UBn6t6o3ukd75LA0oXgzZVVB7N5iBnuzmgMy0l0hoC7Vyj28o+iw8yReoODuuvgeB7CKAsva2yaY0Ta6UtwcRMwdeqB8K4Pquq8ew5oDc7Atao5rP5CzATQFt1SeLxsS2R6pJUjoN3toCFbY9arrSFwmjltZYQjgiJgDJI5yoPmkjdwTjdJByTnsAt/UHV59FaMSDAeYK8jKCAGkbLboPdwXPdmgOetIa9aVSW6SaaRWmDxyxOCAgIIwin92QDwxj20BPP0btEoXubsspcARKmRvBThixGcgEhQD/AEtQF7UAoBQCgKK2jaBNpdswH7KYl0PTJ4svsJ9xFU11S0J49DOlZBv1c2qi37UdT8H195GIZSjBlOGUggjoRxB99Rk8Hii6nBTi4y2MvzU/WeO/hDAgSgDykfUHtA6qeh9lXdCsqsfmcuypkypZVWmvZfuv/dJIKzlYKA02s+sUVhEXkILYO4mfOc93d2npWKtVjTjiyfk/J9W9qqEFq6X0Jf7YikNH2sukrwLzeVyzt0UZyx7gBy9gqnjGVapxOj16tLJ9pj0RWCW/d2/k6DtbdY0WNBhVUKB2ADAq8SSWCOWVKkqk3OW1vFnrX08CgKo20/vbf1ZPitVl/tibvmlydXivEreoBt5fuzz+HW/qt+Jqu7bkonL8uc/q8fBEirOVJ4Xl2kKNJIwRFGSx5CvkpKKxZkpUp1ZqEFi30FDa7awm/uTIMiNRuxg893tPeTx9w6VS3Fb0k8eg6bkjJ6srdQfvPXLj+DR28LSMqICzMQABzJPIVgSbeCLKc4wi5SeCW06C1P0J8htUh+n6TkdXPP2DgPAVeUKfo4KJyzKl765cyq9GxcF/ses2WkU3opF7Uce8GsktcWRKEtGrF/Nd5zVFIVYMpwQQQR0I4g1r6eDxOvyipRcXsZ0DqhrEl/AsgwJBgSJ1Vv8AB5j/AMVeUKyqRx6ek5ZlTJ87Ku4P3X7r3rzXSbysxXCgPiaVUUsxCqASSeAAHU18bw1s9Ri5NRisWzn3XDTHy27kmGdwkKmfqrwHv5+2qOvU9JNyOp5Ks/VLWNJ7dr4v/YFm7KtAG2tzPIMPNggHmEHo+/JPhirGzpaEdJ7WabnJfq4rqlB+zDv6ezZ2lVz7Fr6TSDxlv+3LM/ypjvEqTniud4yceOeuTmphrho7vRuldWrgyKWRSQPKoN6GUdA2Rj2NgjjjtoCVWW3+dVAls43b6yyMgPsKt8aAjWndqF/fA21ui20bk/s7ZTvuW55YcSSc+iBnPHNATfZFspaJ1vr9N11IaGA4yp6PIOhHReh4niMUBDdrEr32nWgzyeC3TuB3e/67saA6S0VaRQRrbwhVSIKgUY83gCM95Bzx55z1oCj/ANJK6haa1jXBnRZC+OYRiu6G9oYgf5oCc7CbqF9ExJERvo0glXI3g5ZiCfFd3HcMdKA99smiI7vRlxndMtuomU82XHE56gMgb7j0oCD/AKO1wJor6ylUPEwR908QQ4KOD4gL7qAjmvezW70TN8ps/KPACWSSPPlIe58ccD644Y54oD20JtsuoipubeG6dV3Vlx5OXHXLAEYPcBQHvpzbteTIVt4Y7Yn6eTIw9XICj2g0BrNWNmOkdLl7mdmhDAsJZwxeRumBne3eXnHhjlnlQEx2QbM7yyvWurr9kIw6IquD5Unhk4PoY44biTjhwoC7KAUAoBQGu09oaK9iMMy5B4gj0lboynof/qsdSnGpHRkSrO8q2lVVaT1/ZrcynNY9Qrq0JZVM0XR0GSB/UvMezI76qqtrOGzWjf7DL9rcpKT0Jbn4PZ4kYhmeJt5GZHHIqSrD2jiKjptPUXM4QqR0ZJNPfrRJLTaDpCMY8tvjh6aKT78Z++pCu6q6SoqZvWE3joYcG1+D6utomkJOHlQg/oRR95BNHd1X0nynm7YQ1uGPFsxtHau32kX3912zzllJC49Y8T4DNeY0atV4/dmWvlGxsIaOKWH8Y4Y9i2dZb2qGqkWj4yFO/I2N+QjGe4DovdVpQoKktW00TKmVat9PGWqK2Lz3skFZyrFAVbpraXcQXE0KxRERyOoJ38kAkcfO51XVL2UZOOGw3S0zat61CFVzeMkn0dPUQ/WvWiTSLI0iIm4CBu545xzyT2VErV3VaxL7JuS6dhGShJvHfgaKsJZky0JtEntIEgSKJlQEAtvZOSTxw3fUuneShFRSNfu83aFzWlWlNpvdh5HvcbU7xvRSFP8ASxP3tj7q+u+qPYkYoZrWa96Un1ryI1pLS91fN+1d5SOSgcB4KBgHvxUedSdR69ZcW9pa2Uf24qPz6e16zO0TqRfXON2Exr9aXzB7j5x9gNe4W1SfR2ka5y5ZUNs8Xujr/Hay0tUNSIbD9oT5Wb65GAvcg6ePP4VZULaNPXtZpWVMt1r32F7MN2/j5bCV1JKU+JU3lI7QRXxn2LwaZRumtQL22JITyyfWj4n2r6WfYfGqepaVIdGPA6TaZwWddJOWi90tX32Gjsr2ezl3o2eGQd2D4MDzHcRWGMpU3itTLKtRoXdPRmlKP+2PyJxo/axKoAmgRz9ZWKfcQamRv5L3ka3XzUpSeNKo18msfIypdrfDzbXj3ycPwV6d/uj9zDHNLX7VX/5/JFtM603ukz5IA7p5RRKePrcy3t4d1R6lepW1fZFzaZKssnL0j2/FJr7dC7yUambOCGWa8A4YKw5zxHEGQ8sf0+/sqRQs/wCU+wpsrZxpxdK165eXn2by0BViaaKA+ZIwwKsAQeYIyD4igI3d7P8ARcpy1lBnOfNQLx793FAbPROr9paZ+T28MJPMoiqT4kDJoDZ0By9tOU2On3mK8BLDOv8AUPNY/wC5WHiKAmev+q2lLq8OkNFuxiuI4cGGcRsV3BgtllBHZxPOgNRqzsUvLmQyaRcwqck4dZJmbpx85QM8SSSemOOQBhT7KdNWMpNmxcdJIJhESOm8GdSPDiO+gN8LC60NoPSDX7Dy92VRQZN9yXXdO82SCQu8eBPBaA/f0arFs3k/0f2UYPafOY+4bvvoC86A0Ok9S9H3JLS2cDMebbgDHxYYNAfui9TrC1YNDaQIw5MEBYeDHJ++gN7QCgFAKAUAoBQCgMS70ZDN+9ijk9ZFb4ivMoRltRnpXNalyc2uDaMA6p2J/wD1Yf7BXj0FP4USVlW9X/LLtMu10JbRcY4IkPasag+/FelTgtiMFS9uKmqdRvi2Z9eyMKAUAoD5MY7B7q+YH3Se8/PJL2D3CmCPulLePJL2D3CmCGlLePJL2D3CmCGlLePJL2D3CmCGlLefqoByAFfT423tPqh8FAKAUAoDxuLVJBh0Vx2MoPxr44p7T3CpODxg2uDwNZJqpZNztYfYij4CsboU3/FExZVvV/yy7WecWp1gvK2j9oz8Sa+K3pL+J7lli+ltqvu7jbWllHEN2ONIx2KoUfcKyxio7EQalapVeNSTb+bxPevpjFAKAUAoBQCgKy22aiNpGFbm3XNxAD5o5yR8yo7WB4gdcsOZFAV/st2qHRyizvAzQA4RgMvDx4qRzZM9OY48+QAl20na2bdbdtGy28yyCQuSCzLu7mAVyCud48xnhQGx1c2t23/T0uL6aNbg74MMQJc7rEL5mTu5AHFiB4UBUutus13rHeRxRRndyVhhBzjPN3PLOOZ5ADxJA6I1F1YTRdnHbKQzDzpHH05D6R8Og7gKAkFAKAUAoBQCgFAKAUAoBQCgFAKAUAoBQCgFAKAUAoBQCgFAKAUAoBQCgFAKAUAoBQCgFAKAUAoBQEC122U2WkmMozbznnJHjDHtdORPeME9TQFDbQ9RpNDyxxvKkokVmUqCDgEDzgeR49CaAkOz3ZG2k4Eu3uBFExYbqqWfzWKnmQBy58aAvPU/Uu00Um7bp5xxvytxkfxPQdwwO6gJFQCgFAKAUAoBQCgFAKAUAoBQCgFAKAUAoBQCgFAKAUAoBQCgFAKAUAoBQCgFAKAUAoBQCgFAKAUAoBQFL/pJxL5G1fdG9vsN7AzjdJxnnjPSgJ3spiVdF2wUBRuk8ABxJJJ8TQEt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80" y="2899544"/>
            <a:ext cx="1647825" cy="62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87" y="16478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72225" y="4483324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7</a:t>
            </a:r>
            <a:endParaRPr lang="sv-SE" dirty="0"/>
          </a:p>
        </p:txBody>
      </p:sp>
      <p:sp>
        <p:nvSpPr>
          <p:cNvPr id="27" name="TextBox 26"/>
          <p:cNvSpPr txBox="1"/>
          <p:nvPr/>
        </p:nvSpPr>
        <p:spPr>
          <a:xfrm>
            <a:off x="6560984" y="4483324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7</a:t>
            </a:r>
            <a:endParaRPr lang="sv-SE" dirty="0"/>
          </a:p>
        </p:txBody>
      </p:sp>
      <p:sp>
        <p:nvSpPr>
          <p:cNvPr id="28" name="TextBox 27"/>
          <p:cNvSpPr txBox="1"/>
          <p:nvPr/>
        </p:nvSpPr>
        <p:spPr>
          <a:xfrm>
            <a:off x="6825930" y="4489413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12</a:t>
            </a:r>
            <a:endParaRPr lang="sv-SE" dirty="0"/>
          </a:p>
        </p:txBody>
      </p:sp>
      <p:sp>
        <p:nvSpPr>
          <p:cNvPr id="29" name="TextBox 28"/>
          <p:cNvSpPr txBox="1"/>
          <p:nvPr/>
        </p:nvSpPr>
        <p:spPr>
          <a:xfrm>
            <a:off x="7323464" y="4483324"/>
            <a:ext cx="345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16</a:t>
            </a:r>
            <a:endParaRPr lang="sv-SE" dirty="0"/>
          </a:p>
        </p:txBody>
      </p:sp>
      <p:sp>
        <p:nvSpPr>
          <p:cNvPr id="30" name="TextBox 29"/>
          <p:cNvSpPr txBox="1"/>
          <p:nvPr/>
        </p:nvSpPr>
        <p:spPr>
          <a:xfrm>
            <a:off x="7855248" y="4509150"/>
            <a:ext cx="357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47</a:t>
            </a:r>
            <a:endParaRPr lang="sv-SE" dirty="0"/>
          </a:p>
        </p:txBody>
      </p:sp>
      <p:sp>
        <p:nvSpPr>
          <p:cNvPr id="8" name="AutoShape 2" descr="data:image/jpeg;base64,/9j/4AAQSkZJRgABAQAAAQABAAD/2wCEAAkGBggGEBARBxETEA8QFxUVDxcVFg8SFxYVGBYhFhUWGBIYHCYiFxwjGRQUHy8gJycqLCwsFR4xNTAqOCcrLCkBCQoKDgwOGg8PGjIkHyIsMi0pMTQ1NTQqKSwsKSwvLCk0LDUsLC8qLCwsKSksLCwsLC8sNCwsLCwtLCwsLCwuNP/AABEIALcBFAMBIgACEQEDEQH/xAAbAAEAAgMBAQAAAAAAAAAAAAAABQYCBAcDAf/EAD8QAAIBAQQECQoGAgIDAAAAAAABAgMEBQYREiExkRY0QVFTcXKy0TJEYXOBkqGxwcITFSIzUmIUIyTSQoKi/8QAGwEBAAMBAQEBAAAAAAAAAAAAAAMEBQIBBgf/xAA2EQACAQMABgYIBgMAAAAAAAAAAQIDBBEFEiExQVETFBVSofAzQmFxgbHR4SIjMjQ1RJGy8f/aAAwDAQACEQMRAD8AlQAfn582AAAAAAAAAAAAAAAAAAAAAAAAAAAAAAAAAAAAAAAAAAAAAAAAAAAAAAAAAAAAAAAAAAAAAAAAAAAAAAAAAAAAAAAAAAAAAAAAAAAAAAAAAAAAAAAAAAAAAAAAADYsNgr3lPQsyTlk3raWpbdbPYxcnhbz1Jt4Rrg9K9CdmlKFXVKDaly61qes8w1h4Y3AAHh4AAAAAAAbl4XTarr0f8tJaeejk09mWezrRpnUoSg9WSwzppxeGAAcnIAAAAAAAAAAAAAAAAAAAAAAAAAJK6rhtl766Cyhyylqj7Of2HcKcqj1YLLOoxcnhEaC62bAtlgv+TUnN/10YL6v4m1wLuvmn77NGOirhrgviWlZ1GUAF1tGBLLLi9ScX/bRkvoQN44XvC7s3o/iQXLDN5dcdqIKthXpLLjs9m0jnb1IbWiIJ3BnGl2J/QgidwZxpdif0OLP08Pejmh6SPvI++uM1/WT7xpG7fXGa/rJ94nLowjZ7xo06k6k4uabaWjlta5V6DpW869aUYb8v5nqpyqTaiVYF14B2Xpam6HgOAdl6Wpuh4E3Zdzy8STqlXkUoF14B2Xpam6HgOAdl6Wpuh4Dsu55eI6pV5FKDLrwDsvS1N0PAqN4WdWSrVpxeahKUU3teTyIK9nVoJOa3kVSjOmsyLHjnzbsz+0qpasc+bdmf2kZhy5aV9SqRqylHQSa0cuV5cpYvKcqt24R3vHyRLXi51nFedhEAuvAOy9LU3Q8BwDsvS1N0PA87LueXiOqVeRSgXXgHZelqboeA4B2Xpam6HgOy7nl4jqlXkUoFutGA9X/ABq2vmlH6rwK5eN1Wq65aNqjln5LWuL6mV61nWorM47CKdGcNskagAKpCAAAAAAAAAAAAAAASuHLn/N6uVT9uH6qnp5o5+n5JnRadOFFKNNJRWpJakl1FbwJTiqNWS2ueT6lFZfNlmPrdGUYwoqXGRs2kFGmnxZhVrU6CcqslGK2ttJb2aPCG688vx6e9fMjMZXZbLdGnKypzjDPSituvLKSXLsa9pSZxlTeU001tTzT3EN5pCpQqaqhs5vicV7mVOWEjq1G00bSs6EozXPFqS3o9Dk9C0VbLLSoScJLlTaZJ27E94W+mqdSSitk3HU59fN1I4hpiDi9eO35/Q8jexxtW02MV1rsq1P+Cv8AZn/slHLQfi/SvjyY4M40uxP6EETuDONLsT+hl0avS3cZtYy1uKcJ69ZS9pH31xmv6yfeL1hjilHqfeZRb64zX9ZPvF6wxxSj1PvMvaM/dVPj8yxa+ll54kqAUTFdvtVC1TjRqTjHRjqUpJbOZM2Lq5VvDXaztwXa1VUo6zL2Dlv5pbumq+/PxH5pbumq+/PxM3tmHcZV69HkdSOX33xi0esn3mY/mlu6ar78/E1qk5VG3Ntt5tt623ztmffX0bmKiljBXuLhVUkkWnHPm3Zn9pjgP9yt2Y/NmWOfNuzP7THAf7lbsx+bLL/kl59Ul/teeRdD5KcYeW0uvUfSvY44tH1ke7I3a9Xoqcp4zg0KktSLlyJ3/Io/yjvRlGpCfkNPqaZyXJGxd9or2SpCVkbU81lly6/Ja5U9mRjR0zlpOHj9iir7btidUNa8LBRvKnKnXWals50+Rr0o2QbsoqSw9xoNJrDOT16MrNOUKnlQbi+tPJnmbt81I1bRXcNjnLLfkaR8JUSjJpcz56Sw2kAAcHIAAAAAAAAAAABZsE3lGzznRqvJVMnDtLavavkXY5Im461qa2FqujGrpJQvJOWWycdv/tHl61uN7R1/CEeiqbOTNG2uVFaki4njaLJZ7WsrRCM1/ZJ/M8bJe9ht3F6sJPmzyfuvWbhvpxqLZtRopqS5kFa8G3baP2lKk/6vNe7LMg7dgm2WfN2WUaq5vIluep7y8gp1dHW9T1ce7Z9iGdtTlwOTVaU6DcaqcZLammmvYTWDONLsT+hacQ3JTvam3Ff7orOm+f8Aq/Q/gVbBnGl2J/QxeqStrqCe1N7Ch0LpVorhkj764zX9ZPvF6wxxSj1PvMot9cZr+sn3i9YY4pR6n3mT6M/dVPj8yS19LLzxJUjLdhy77xm6lpi3J5J5SktmpakyTPGpbLPReVWcIvmcop7mzeqQhNYqJNe00ZKLX4iK4HXT/CXvz8RwOun+Evfn4kn+Y2Ppafvw8R+Y2Ppafvw8Sv1e27sfAj6OlyRyySybyPjMp7X1mLPjGYRasc+bdmf2mOA/3K3Zj82ZY5827M/tMcB/uVuzH5s3H/JLz6pof2vPIuhrW677PeUdC1x0op55ZyWtelP0s2TxtVss9hjpWqShHPLN8/N8D6Geq4vX3e3caUsY27iN4J3R0X/3V/7GxY7gu6wS07PTSktjblJrqzbyPnCK6unhvPscQ3XLUq9PekVYq1i8rVz8CFKinsx4EgV/EWJqNgjKnZGpVnq1a1D0t8/oJ9NS1rWnsNO8rnsl6xytMVnySWqS6n9NhJcRqSptUnhndRSccQe05gDdva66t0VXTq61tg/5R5GaR8TODhJxlvRgyTi8MAA5OQAAAAAAAAAAAD0oUKlpko0IuUpbEtbZMW3CNvsdNVFlN7Zxjm3H/t6cvjtLPhmyXbSpKV3vScvLk8tLPma/8er57SZPobfRUJU8zeW92Ny+pp0rOLjmT3nIzbs17W6x8XqziubNte69RfLxw1d95NyqR0ZvbKH6W+tbHuIqWAqOf6a0suzF/Eqy0Zc05flvPtTwQu0qxf4TTuzGlrhKMbclODaTaWjJZ8urU+rIuxBXfhCwWGSnPSqSjrWllknyPRX1J027KnXhBqs88v8ApfoRqRX5jBRsMqKt9TR2f7curSLXfN5QuqjOctuyC55PYvr1Ip2DW3aln/Cf0K17NO4pQ45yRV5LpIR9pH31xmv6yfeL1hjilHqfeZRb64zX9ZPvF6wxxSj1PvMqaM/dVPj8yG19LLzxJU57jDjc+zD5HQjwq2Cy13pVqcJS53GLe9o1b22dxT1E8bclyvS6WOqjlWSGo6l+VWHoaXuQ8B+VWHoaXuQ8DI7Gn31/gpdRfM5aGdS/KrD0NL3IeBQcT0qdG1VY0koxWjkkkl5C5EVbvR8raCm5Z24Iq1s6Uctktjnzbsz+0xwH+5W7MfmzLHPm3Zn9pjgP9yt2Y/Nlt/yS8+qTf2vPIuhXsb8Wj6yPykWE8bVY6FtWjaYqcc88ms1nz/E3Lim6tKUFxRfqR14OK4nKgdL4P3X0FP3UfY3BdkXmqFP3UYPY1TvIzuoy5mrhH8b/ABYfjZ7ZaGf8c9Xs25ejImT4klsPp9DSp9HBQznCwacI6sVHkVfHdCLpUp8qm4+xxb+1FLLXjm3xm6dGDzcf1z9Dayit2b9qKofKaTlF3Esedhj3TTqvAABnFUAAAAAAAAAAAA2bDeFpu6WnZZOL5eZrma5S2Xdjez1clb4uEv5RzlHdtXxKUC3b3lWh+h7OXAmp150/0s6lZrzsVr4vVhLqks9202szkZkpyWxvezUjpp4/FDx+xcV8+MTq1W0UqCzqyjFelpfMh7wxfd9jT/Bf4suRR2e2ezdmc/evaCOppipJYhHHicSvZP8ASsG7et7Wm956VoepeTFbIr0eJIYM40uxP6EETuDONLsT+hQtpyncxlJ5bZXpScqqb5kffXGa/rJ94tmH78u6y2alCvVjGUU8089X6mVO+uM1/WT7xpHdO6lbVpyis714nUarpTbR0rhJdXTw3scJLq6eG9nNQW+2avdXj9Sbr0+SOlcJLq6eG9jhJdXTw3s5qB2zV7q8fqOvT5I6Vwkurp4b2UfElppWu01Z2eSlB6OTWx/oS+aI0Mq3V/O4goSSW3JFVuJVVhotWOfNuzP7TVwfb7Nd86rtc1BSjFLPl1m1jnzbsz+0qpLdVXRvHUXDH+qOq03Cu5LzsOlcJLq6eG9jhJdXTw3s5qCXtmr3V4/U769PkjpXCS6unhvY4SXV08N7Oagds1e6vH6jr0+SOkSxNdMNtaL6tJ/BIh7zxvBJxu2Lb/nJZJdUeX25FPBFU0rXmsLC9xxK8qSWFsM6lSdZuVRuUpPNt622YAGVvKgAAPAAAAAAAAAAAAAAAAAAAAAAb9y3mroq/iOOnqayzy2+nJ8xoA7hNwkpR3o6jJxeUe9ttP8AmValTLLTk5Zbcs3nlmeABy25PLPG8vIAB4eAAAAAAEtft+K+fwsoaH4aa26WeeXoWWwiQCSpUlVk5z3s7lJzeWAARnAAAAAAAAAAAAAAAAAAAAAAAAAAAAAAAAAAAAAAAAAAAAAAAAAAAAAAA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AutoShape 4" descr="data:image/jpeg;base64,/9j/4AAQSkZJRgABAQAAAQABAAD/2wCEAAkGBggGEBARBxETEA8QFxUVDxcVFg8SFxYVGBYhFhUWGBIYHCYiFxwjGRQUHy8gJycqLCwsFR4xNTAqOCcrLCkBCQoKDgwOGg8PGjIkHyIsMi0pMTQ1NTQqKSwsKSwvLCk0LDUsLC8qLCwsKSksLCwsLC8sNCwsLCwtLCwsLCwuNP/AABEIALcBFAMBIgACEQEDEQH/xAAbAAEAAgMBAQAAAAAAAAAAAAAABQYCBAcDAf/EAD8QAAIBAQQECQoGAgIDAAAAAAABAgMEBQYREiExkRY0QVFTcXKy0TJEYXOBkqGxwcITFSIzUmIUIyTSQoKi/8QAGwEBAAMBAQEBAAAAAAAAAAAAAAMEBQIBBgf/xAA2EQACAQMABgYIBgMAAAAAAAAAAQIDBBEFEiExQVETFBVSofAzQmFxgbHR4SIjMjQ1RJGy8f/aAAwDAQACEQMRAD8AlQAfn582AAAAAAAAAAAAAAAAAAAAAAAAAAAAAAAAAAAAAAAAAAAAAAAAAAAAAAAAAAAAAAAAAAAAAAAAAAAAAAAAAAAAAAAAAAAAAAAAAAAAAAAAAAAAAAAAAAAAAAAAADYsNgr3lPQsyTlk3raWpbdbPYxcnhbz1Jt4Rrg9K9CdmlKFXVKDaly61qes8w1h4Y3AAHh4AAAAAAAbl4XTarr0f8tJaeejk09mWezrRpnUoSg9WSwzppxeGAAcnIAAAAAAAAAAAAAAAAAAAAAAAAAJK6rhtl766Cyhyylqj7Of2HcKcqj1YLLOoxcnhEaC62bAtlgv+TUnN/10YL6v4m1wLuvmn77NGOirhrgviWlZ1GUAF1tGBLLLi9ScX/bRkvoQN44XvC7s3o/iQXLDN5dcdqIKthXpLLjs9m0jnb1IbWiIJ3BnGl2J/QgidwZxpdif0OLP08Pejmh6SPvI++uM1/WT7xpG7fXGa/rJ94nLowjZ7xo06k6k4uabaWjlta5V6DpW869aUYb8v5nqpyqTaiVYF14B2Xpam6HgOAdl6Wpuh4E3Zdzy8STqlXkUoF14B2Xpam6HgOAdl6Wpuh4Dsu55eI6pV5FKDLrwDsvS1N0PAqN4WdWSrVpxeahKUU3teTyIK9nVoJOa3kVSjOmsyLHjnzbsz+0qpasc+bdmf2kZhy5aV9SqRqylHQSa0cuV5cpYvKcqt24R3vHyRLXi51nFedhEAuvAOy9LU3Q8BwDsvS1N0PA87LueXiOqVeRSgXXgHZelqboeA4B2Xpam6HgOy7nl4jqlXkUoFutGA9X/ABq2vmlH6rwK5eN1Wq65aNqjln5LWuL6mV61nWorM47CKdGcNskagAKpCAAAAAAAAAAAAAAASuHLn/N6uVT9uH6qnp5o5+n5JnRadOFFKNNJRWpJakl1FbwJTiqNWS2ueT6lFZfNlmPrdGUYwoqXGRs2kFGmnxZhVrU6CcqslGK2ttJb2aPCG688vx6e9fMjMZXZbLdGnKypzjDPSituvLKSXLsa9pSZxlTeU001tTzT3EN5pCpQqaqhs5vicV7mVOWEjq1G00bSs6EozXPFqS3o9Dk9C0VbLLSoScJLlTaZJ27E94W+mqdSSitk3HU59fN1I4hpiDi9eO35/Q8jexxtW02MV1rsq1P+Cv8AZn/slHLQfi/SvjyY4M40uxP6EETuDONLsT+hl0avS3cZtYy1uKcJ69ZS9pH31xmv6yfeL1hjilHqfeZRb64zX9ZPvF6wxxSj1PvMvaM/dVPj8yxa+ll54kqAUTFdvtVC1TjRqTjHRjqUpJbOZM2Lq5VvDXaztwXa1VUo6zL2Dlv5pbumq+/PxH5pbumq+/PxM3tmHcZV69HkdSOX33xi0esn3mY/mlu6ar78/E1qk5VG3Ntt5tt623ztmffX0bmKiljBXuLhVUkkWnHPm3Zn9pjgP9yt2Y/NmWOfNuzP7THAf7lbsx+bLL/kl59Ul/teeRdD5KcYeW0uvUfSvY44tH1ke7I3a9Xoqcp4zg0KktSLlyJ3/Io/yjvRlGpCfkNPqaZyXJGxd9or2SpCVkbU81lly6/Ja5U9mRjR0zlpOHj9iir7btidUNa8LBRvKnKnXWals50+Rr0o2QbsoqSw9xoNJrDOT16MrNOUKnlQbi+tPJnmbt81I1bRXcNjnLLfkaR8JUSjJpcz56Sw2kAAcHIAAAAAAAAAAABZsE3lGzznRqvJVMnDtLavavkXY5Im461qa2FqujGrpJQvJOWWycdv/tHl61uN7R1/CEeiqbOTNG2uVFaki4njaLJZ7WsrRCM1/ZJ/M8bJe9ht3F6sJPmzyfuvWbhvpxqLZtRopqS5kFa8G3baP2lKk/6vNe7LMg7dgm2WfN2WUaq5vIluep7y8gp1dHW9T1ce7Z9iGdtTlwOTVaU6DcaqcZLammmvYTWDONLsT+hacQ3JTvam3Ff7orOm+f8Aq/Q/gVbBnGl2J/QxeqStrqCe1N7Ch0LpVorhkj764zX9ZPvF6wxxSj1PvMot9cZr+sn3i9YY4pR6n3mT6M/dVPj8yS19LLzxJUjLdhy77xm6lpi3J5J5SktmpakyTPGpbLPReVWcIvmcop7mzeqQhNYqJNe00ZKLX4iK4HXT/CXvz8RwOun+Evfn4kn+Y2Ppafvw8R+Y2Ppafvw8Sv1e27sfAj6OlyRyySybyPjMp7X1mLPjGYRasc+bdmf2mOA/3K3Zj82ZY5827M/tMcB/uVuzH5s3H/JLz6pof2vPIuhrW677PeUdC1x0op55ZyWtelP0s2TxtVss9hjpWqShHPLN8/N8D6Geq4vX3e3caUsY27iN4J3R0X/3V/7GxY7gu6wS07PTSktjblJrqzbyPnCK6unhvPscQ3XLUq9PekVYq1i8rVz8CFKinsx4EgV/EWJqNgjKnZGpVnq1a1D0t8/oJ9NS1rWnsNO8rnsl6xytMVnySWqS6n9NhJcRqSptUnhndRSccQe05gDdva66t0VXTq61tg/5R5GaR8TODhJxlvRgyTi8MAA5OQAAAAAAAAAAAD0oUKlpko0IuUpbEtbZMW3CNvsdNVFlN7Zxjm3H/t6cvjtLPhmyXbSpKV3vScvLk8tLPma/8er57SZPobfRUJU8zeW92Ny+pp0rOLjmT3nIzbs17W6x8XqziubNte69RfLxw1d95NyqR0ZvbKH6W+tbHuIqWAqOf6a0suzF/Eqy0Zc05flvPtTwQu0qxf4TTuzGlrhKMbclODaTaWjJZ8urU+rIuxBXfhCwWGSnPSqSjrWllknyPRX1J027KnXhBqs88v8ApfoRqRX5jBRsMqKt9TR2f7curSLXfN5QuqjOctuyC55PYvr1Ip2DW3aln/Cf0K17NO4pQ45yRV5LpIR9pH31xmv6yfeL1hjilHqfeZRb64zX9ZPvF6wxxSj1PvMqaM/dVPj8yG19LLzxJU57jDjc+zD5HQjwq2Cy13pVqcJS53GLe9o1b22dxT1E8bclyvS6WOqjlWSGo6l+VWHoaXuQ8B+VWHoaXuQ8DI7Gn31/gpdRfM5aGdS/KrD0NL3IeBQcT0qdG1VY0koxWjkkkl5C5EVbvR8raCm5Z24Iq1s6Uctktjnzbsz+0xwH+5W7MfmzLHPm3Zn9pjgP9yt2Y/Nlt/yS8+qTf2vPIuhXsb8Wj6yPykWE8bVY6FtWjaYqcc88ms1nz/E3Lim6tKUFxRfqR14OK4nKgdL4P3X0FP3UfY3BdkXmqFP3UYPY1TvIzuoy5mrhH8b/ABYfjZ7ZaGf8c9Xs25ejImT4klsPp9DSp9HBQznCwacI6sVHkVfHdCLpUp8qm4+xxb+1FLLXjm3xm6dGDzcf1z9Dayit2b9qKofKaTlF3Esedhj3TTqvAABnFUAAAAAAAAAAAA2bDeFpu6WnZZOL5eZrma5S2Xdjez1clb4uEv5RzlHdtXxKUC3b3lWh+h7OXAmp150/0s6lZrzsVr4vVhLqks9202szkZkpyWxvezUjpp4/FDx+xcV8+MTq1W0UqCzqyjFelpfMh7wxfd9jT/Bf4suRR2e2ezdmc/evaCOppipJYhHHicSvZP8ASsG7et7Wm956VoepeTFbIr0eJIYM40uxP6EETuDONLsT+hQtpyncxlJ5bZXpScqqb5kffXGa/rJ94tmH78u6y2alCvVjGUU8089X6mVO+uM1/WT7xpHdO6lbVpyis714nUarpTbR0rhJdXTw3scJLq6eG9nNQW+2avdXj9Sbr0+SOlcJLq6eG9jhJdXTw3s5qB2zV7q8fqOvT5I6Vwkurp4b2UfElppWu01Z2eSlB6OTWx/oS+aI0Mq3V/O4goSSW3JFVuJVVhotWOfNuzP7TVwfb7Nd86rtc1BSjFLPl1m1jnzbsz+0qpLdVXRvHUXDH+qOq03Cu5LzsOlcJLq6eG9jhJdXTw3s5qCXtmr3V4/U769PkjpXCS6unhvY4SXV08N7Oagds1e6vH6jr0+SOkSxNdMNtaL6tJ/BIh7zxvBJxu2Lb/nJZJdUeX25FPBFU0rXmsLC9xxK8qSWFsM6lSdZuVRuUpPNt622YAGVvKgAAPAAAAAAAAAAAAAAAAAAAAAAb9y3mroq/iOOnqayzy2+nJ8xoA7hNwkpR3o6jJxeUe9ttP8AmValTLLTk5Zbcs3nlmeABy25PLPG8vIAB4eAAAAAAEtft+K+fwsoaH4aa26WeeXoWWwiQCSpUlVk5z3s7lJzeWAARnAAAAAAAAAAAAAAAAAAAAAAAAAAAAAAAAAAAAAAAAAAAAAAAAAAAAAAA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3048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6" descr="data:image/jpeg;base64,/9j/4AAQSkZJRgABAQAAAQABAAD/2wCEAAkGBggGEBARBxETEA8QFxUVDxcVFg8SFxYVGBYhFhUWGBIYHCYiFxwjGRQUHy8gJycqLCwsFR4xNTAqOCcrLCkBCQoKDgwOGg8PGjIkHyIsMi0pMTQ1NTQqKSwsKSwvLCk0LDUsLC8qLCwsKSksLCwsLC8sNCwsLCwtLCwsLCwuNP/AABEIALcBFAMBIgACEQEDEQH/xAAbAAEAAgMBAQAAAAAAAAAAAAAABQYCBAcDAf/EAD8QAAIBAQQECQoGAgIDAAAAAAABAgMEBQYREiExkRY0QVFTcXKy0TJEYXOBkqGxwcITFSIzUmIUIyTSQoKi/8QAGwEBAAMBAQEBAAAAAAAAAAAAAAMEBQIBBgf/xAA2EQACAQMABgYIBgMAAAAAAAAAAQIDBBEFEiExQVETFBVSofAzQmFxgbHR4SIjMjQ1RJGy8f/aAAwDAQACEQMRAD8AlQAfn582AAAAAAAAAAAAAAAAAAAAAAAAAAAAAAAAAAAAAAAAAAAAAAAAAAAAAAAAAAAAAAAAAAAAAAAAAAAAAAAAAAAAAAAAAAAAAAAAAAAAAAAAAAAAAAAAAAAAAAAAADYsNgr3lPQsyTlk3raWpbdbPYxcnhbz1Jt4Rrg9K9CdmlKFXVKDaly61qes8w1h4Y3AAHh4AAAAAAAbl4XTarr0f8tJaeejk09mWezrRpnUoSg9WSwzppxeGAAcnIAAAAAAAAAAAAAAAAAAAAAAAAAJK6rhtl766Cyhyylqj7Of2HcKcqj1YLLOoxcnhEaC62bAtlgv+TUnN/10YL6v4m1wLuvmn77NGOirhrgviWlZ1GUAF1tGBLLLi9ScX/bRkvoQN44XvC7s3o/iQXLDN5dcdqIKthXpLLjs9m0jnb1IbWiIJ3BnGl2J/QgidwZxpdif0OLP08Pejmh6SPvI++uM1/WT7xpG7fXGa/rJ94nLowjZ7xo06k6k4uabaWjlta5V6DpW869aUYb8v5nqpyqTaiVYF14B2Xpam6HgOAdl6Wpuh4E3Zdzy8STqlXkUoF14B2Xpam6HgOAdl6Wpuh4Dsu55eI6pV5FKDLrwDsvS1N0PAqN4WdWSrVpxeahKUU3teTyIK9nVoJOa3kVSjOmsyLHjnzbsz+0qpasc+bdmf2kZhy5aV9SqRqylHQSa0cuV5cpYvKcqt24R3vHyRLXi51nFedhEAuvAOy9LU3Q8BwDsvS1N0PA87LueXiOqVeRSgXXgHZelqboeA4B2Xpam6HgOy7nl4jqlXkUoFutGA9X/ABq2vmlH6rwK5eN1Wq65aNqjln5LWuL6mV61nWorM47CKdGcNskagAKpCAAAAAAAAAAAAAAASuHLn/N6uVT9uH6qnp5o5+n5JnRadOFFKNNJRWpJakl1FbwJTiqNWS2ueT6lFZfNlmPrdGUYwoqXGRs2kFGmnxZhVrU6CcqslGK2ttJb2aPCG688vx6e9fMjMZXZbLdGnKypzjDPSituvLKSXLsa9pSZxlTeU001tTzT3EN5pCpQqaqhs5vicV7mVOWEjq1G00bSs6EozXPFqS3o9Dk9C0VbLLSoScJLlTaZJ27E94W+mqdSSitk3HU59fN1I4hpiDi9eO35/Q8jexxtW02MV1rsq1P+Cv8AZn/slHLQfi/SvjyY4M40uxP6EETuDONLsT+hl0avS3cZtYy1uKcJ69ZS9pH31xmv6yfeL1hjilHqfeZRb64zX9ZPvF6wxxSj1PvMvaM/dVPj8yxa+ll54kqAUTFdvtVC1TjRqTjHRjqUpJbOZM2Lq5VvDXaztwXa1VUo6zL2Dlv5pbumq+/PxH5pbumq+/PxM3tmHcZV69HkdSOX33xi0esn3mY/mlu6ar78/E1qk5VG3Ntt5tt623ztmffX0bmKiljBXuLhVUkkWnHPm3Zn9pjgP9yt2Y/NmWOfNuzP7THAf7lbsx+bLL/kl59Ul/teeRdD5KcYeW0uvUfSvY44tH1ke7I3a9Xoqcp4zg0KktSLlyJ3/Io/yjvRlGpCfkNPqaZyXJGxd9or2SpCVkbU81lly6/Ja5U9mRjR0zlpOHj9iir7btidUNa8LBRvKnKnXWals50+Rr0o2QbsoqSw9xoNJrDOT16MrNOUKnlQbi+tPJnmbt81I1bRXcNjnLLfkaR8JUSjJpcz56Sw2kAAcHIAAAAAAAAAAABZsE3lGzznRqvJVMnDtLavavkXY5Im461qa2FqujGrpJQvJOWWycdv/tHl61uN7R1/CEeiqbOTNG2uVFaki4njaLJZ7WsrRCM1/ZJ/M8bJe9ht3F6sJPmzyfuvWbhvpxqLZtRopqS5kFa8G3baP2lKk/6vNe7LMg7dgm2WfN2WUaq5vIluep7y8gp1dHW9T1ce7Z9iGdtTlwOTVaU6DcaqcZLammmvYTWDONLsT+hacQ3JTvam3Ff7orOm+f8Aq/Q/gVbBnGl2J/QxeqStrqCe1N7Ch0LpVorhkj764zX9ZPvF6wxxSj1PvMot9cZr+sn3i9YY4pR6n3mT6M/dVPj8yS19LLzxJUjLdhy77xm6lpi3J5J5SktmpakyTPGpbLPReVWcIvmcop7mzeqQhNYqJNe00ZKLX4iK4HXT/CXvz8RwOun+Evfn4kn+Y2Ppafvw8R+Y2Ppafvw8Sv1e27sfAj6OlyRyySybyPjMp7X1mLPjGYRasc+bdmf2mOA/3K3Zj82ZY5827M/tMcB/uVuzH5s3H/JLz6pof2vPIuhrW677PeUdC1x0op55ZyWtelP0s2TxtVss9hjpWqShHPLN8/N8D6Geq4vX3e3caUsY27iN4J3R0X/3V/7GxY7gu6wS07PTSktjblJrqzbyPnCK6unhvPscQ3XLUq9PekVYq1i8rVz8CFKinsx4EgV/EWJqNgjKnZGpVnq1a1D0t8/oJ9NS1rWnsNO8rnsl6xytMVnySWqS6n9NhJcRqSptUnhndRSccQe05gDdva66t0VXTq61tg/5R5GaR8TODhJxlvRgyTi8MAA5OQAAAAAAAAAAAD0oUKlpko0IuUpbEtbZMW3CNvsdNVFlN7Zxjm3H/t6cvjtLPhmyXbSpKV3vScvLk8tLPma/8er57SZPobfRUJU8zeW92Ny+pp0rOLjmT3nIzbs17W6x8XqziubNte69RfLxw1d95NyqR0ZvbKH6W+tbHuIqWAqOf6a0suzF/Eqy0Zc05flvPtTwQu0qxf4TTuzGlrhKMbclODaTaWjJZ8urU+rIuxBXfhCwWGSnPSqSjrWllknyPRX1J027KnXhBqs88v8ApfoRqRX5jBRsMqKt9TR2f7curSLXfN5QuqjOctuyC55PYvr1Ip2DW3aln/Cf0K17NO4pQ45yRV5LpIR9pH31xmv6yfeL1hjilHqfeZRb64zX9ZPvF6wxxSj1PvMqaM/dVPj8yG19LLzxJU57jDjc+zD5HQjwq2Cy13pVqcJS53GLe9o1b22dxT1E8bclyvS6WOqjlWSGo6l+VWHoaXuQ8B+VWHoaXuQ8DI7Gn31/gpdRfM5aGdS/KrD0NL3IeBQcT0qdG1VY0koxWjkkkl5C5EVbvR8raCm5Z24Iq1s6Uctktjnzbsz+0xwH+5W7MfmzLHPm3Zn9pjgP9yt2Y/Nlt/yS8+qTf2vPIuhXsb8Wj6yPykWE8bVY6FtWjaYqcc88ms1nz/E3Lim6tKUFxRfqR14OK4nKgdL4P3X0FP3UfY3BdkXmqFP3UYPY1TvIzuoy5mrhH8b/ABYfjZ7ZaGf8c9Xs25ejImT4klsPp9DSp9HBQznCwacI6sVHkVfHdCLpUp8qm4+xxb+1FLLXjm3xm6dGDzcf1z9Dayit2b9qKofKaTlF3Esedhj3TTqvAABnFUAAAAAAAAAAAA2bDeFpu6WnZZOL5eZrma5S2Xdjez1clb4uEv5RzlHdtXxKUC3b3lWh+h7OXAmp150/0s6lZrzsVr4vVhLqks9202szkZkpyWxvezUjpp4/FDx+xcV8+MTq1W0UqCzqyjFelpfMh7wxfd9jT/Bf4suRR2e2ezdmc/evaCOppipJYhHHicSvZP8ASsG7et7Wm956VoepeTFbIr0eJIYM40uxP6EETuDONLsT+hQtpyncxlJ5bZXpScqqb5kffXGa/rJ94tmH78u6y2alCvVjGUU8089X6mVO+uM1/WT7xpHdO6lbVpyis714nUarpTbR0rhJdXTw3scJLq6eG9nNQW+2avdXj9Sbr0+SOlcJLq6eG9jhJdXTw3s5qB2zV7q8fqOvT5I6Vwkurp4b2UfElppWu01Z2eSlB6OTWx/oS+aI0Mq3V/O4goSSW3JFVuJVVhotWOfNuzP7TVwfb7Nd86rtc1BSjFLPl1m1jnzbsz+0qpLdVXRvHUXDH+qOq03Cu5LzsOlcJLq6eG9jhJdXTw3s5qCXtmr3V4/U769PkjpXCS6unhvY4SXV08N7Oagds1e6vH6jr0+SOkSxNdMNtaL6tJ/BIh7zxvBJxu2Lb/nJZJdUeX25FPBFU0rXmsLC9xxK8qSWFsM6lSdZuVRuUpPNt622YAGVvKgAAPAAAAAAAAAAAAAAAAAAAAAAb9y3mroq/iOOnqayzy2+nJ8xoA7hNwkpR3o6jJxeUe9ttP8AmValTLLTk5Zbcs3nlmeABy25PLPG8vIAB4eAAAAAAEtft+K+fwsoaH4aa26WeeXoWWwiQCSpUlVk5z3s7lJzeWAARnAAAAAAAAAAAAAAAAAAAAAAAAAAAAAAAAAAAAAAAAAAAAAAAAAAAAAAA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457200" y="7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017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27" grpId="0"/>
      <p:bldP spid="28" grpId="0"/>
      <p:bldP spid="29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 far so </a:t>
            </a:r>
            <a:r>
              <a:rPr lang="sv-SE" dirty="0" err="1" smtClean="0"/>
              <a:t>good</a:t>
            </a:r>
            <a:r>
              <a:rPr lang="sv-SE" dirty="0" smtClean="0"/>
              <a:t> …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40" y="1824629"/>
            <a:ext cx="2857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0" y="1824629"/>
            <a:ext cx="2857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9548" y="1274768"/>
            <a:ext cx="211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err="1" smtClean="0"/>
              <a:t>Internal</a:t>
            </a:r>
            <a:r>
              <a:rPr lang="sv-SE" sz="1800" dirty="0" smtClean="0"/>
              <a:t> </a:t>
            </a:r>
            <a:r>
              <a:rPr lang="sv-SE" sz="1800" dirty="0" err="1" smtClean="0"/>
              <a:t>measurement</a:t>
            </a:r>
            <a:endParaRPr lang="sv-SE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213047" y="1288289"/>
            <a:ext cx="215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err="1" smtClean="0"/>
              <a:t>External</a:t>
            </a:r>
            <a:r>
              <a:rPr lang="sv-SE" sz="1800" dirty="0" smtClean="0"/>
              <a:t> </a:t>
            </a:r>
            <a:r>
              <a:rPr lang="sv-SE" sz="1800" dirty="0" err="1" smtClean="0"/>
              <a:t>measurement</a:t>
            </a:r>
            <a:endParaRPr lang="sv-SE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40" y="997769"/>
            <a:ext cx="537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/>
              <a:t>~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4036965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Business risk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t="30500" r="42503" b="5007"/>
          <a:stretch/>
        </p:blipFill>
        <p:spPr bwMode="auto">
          <a:xfrm>
            <a:off x="2483710" y="764630"/>
            <a:ext cx="3870430" cy="54310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50" y="188550"/>
            <a:ext cx="1800206" cy="154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450" y="724570"/>
            <a:ext cx="480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much</a:t>
            </a:r>
            <a:r>
              <a:rPr lang="sv-SE" sz="2000" dirty="0" smtClean="0"/>
              <a:t> </a:t>
            </a:r>
            <a:r>
              <a:rPr lang="sv-SE" sz="2000" dirty="0" err="1" smtClean="0"/>
              <a:t>could</a:t>
            </a:r>
            <a:r>
              <a:rPr lang="sv-SE" sz="2000" dirty="0" smtClean="0"/>
              <a:t> SEB </a:t>
            </a:r>
            <a:r>
              <a:rPr lang="sv-SE" sz="2000" dirty="0" err="1" smtClean="0"/>
              <a:t>lose</a:t>
            </a:r>
            <a:r>
              <a:rPr lang="sv-SE" sz="2000" dirty="0" smtClean="0"/>
              <a:t> </a:t>
            </a:r>
            <a:r>
              <a:rPr lang="sv-SE" sz="2000" dirty="0" err="1" smtClean="0"/>
              <a:t>due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anything</a:t>
            </a:r>
            <a:r>
              <a:rPr lang="sv-SE" sz="2000" dirty="0" smtClean="0"/>
              <a:t> </a:t>
            </a:r>
            <a:r>
              <a:rPr lang="sv-SE" sz="2000" dirty="0" err="1" smtClean="0"/>
              <a:t>else</a:t>
            </a:r>
            <a:r>
              <a:rPr lang="sv-SE" sz="2000" dirty="0" smtClean="0"/>
              <a:t>?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002511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Business risk is a </a:t>
            </a:r>
            <a:r>
              <a:rPr lang="sv-SE" dirty="0" err="1"/>
              <a:t>catch</a:t>
            </a:r>
            <a:r>
              <a:rPr lang="sv-SE" dirty="0"/>
              <a:t> all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quantify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 for non </a:t>
            </a:r>
            <a:r>
              <a:rPr lang="sv-SE" dirty="0" err="1"/>
              <a:t>financial</a:t>
            </a:r>
            <a:r>
              <a:rPr lang="sv-SE" dirty="0"/>
              <a:t> risks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442813"/>
              </p:ext>
            </p:extLst>
          </p:nvPr>
        </p:nvGraphicFramePr>
        <p:xfrm>
          <a:off x="611188" y="1268413"/>
          <a:ext cx="792162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80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Aggregated</a:t>
            </a:r>
            <a:r>
              <a:rPr lang="sv-SE" dirty="0" smtClean="0"/>
              <a:t> risk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50" y="188550"/>
            <a:ext cx="1800206" cy="154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t="28358" r="38572" b="8209"/>
          <a:stretch/>
        </p:blipFill>
        <p:spPr bwMode="auto">
          <a:xfrm>
            <a:off x="2130663" y="1124680"/>
            <a:ext cx="4457683" cy="46402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11450" y="724570"/>
            <a:ext cx="5796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much</a:t>
            </a:r>
            <a:r>
              <a:rPr lang="sv-SE" sz="2000" dirty="0" smtClean="0"/>
              <a:t> </a:t>
            </a:r>
            <a:r>
              <a:rPr lang="sv-SE" sz="2000" dirty="0" err="1" smtClean="0"/>
              <a:t>could</a:t>
            </a:r>
            <a:r>
              <a:rPr lang="sv-SE" sz="2000" dirty="0" smtClean="0"/>
              <a:t> SEB </a:t>
            </a:r>
            <a:r>
              <a:rPr lang="sv-SE" sz="2000" dirty="0" err="1" smtClean="0"/>
              <a:t>lose</a:t>
            </a:r>
            <a:r>
              <a:rPr lang="sv-SE" sz="2000" dirty="0" smtClean="0"/>
              <a:t> </a:t>
            </a:r>
            <a:r>
              <a:rPr lang="sv-SE" sz="2000" dirty="0" err="1" smtClean="0"/>
              <a:t>when</a:t>
            </a:r>
            <a:r>
              <a:rPr lang="sv-SE" sz="2000" dirty="0" smtClean="0"/>
              <a:t> </a:t>
            </a:r>
            <a:r>
              <a:rPr lang="sv-SE" sz="2000" dirty="0" err="1" smtClean="0"/>
              <a:t>everything</a:t>
            </a:r>
            <a:r>
              <a:rPr lang="sv-SE" sz="2000" dirty="0" smtClean="0"/>
              <a:t> is </a:t>
            </a:r>
            <a:r>
              <a:rPr lang="sv-SE" sz="2000" dirty="0" err="1" smtClean="0"/>
              <a:t>considered</a:t>
            </a:r>
            <a:r>
              <a:rPr lang="sv-SE" sz="2000" dirty="0" smtClean="0"/>
              <a:t>?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88263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Internally, we assume that not all shocks happen at once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439157"/>
              </p:ext>
            </p:extLst>
          </p:nvPr>
        </p:nvGraphicFramePr>
        <p:xfrm>
          <a:off x="611188" y="1268413"/>
          <a:ext cx="792162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7930" y="3284980"/>
            <a:ext cx="1080149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Total </a:t>
            </a:r>
            <a:r>
              <a:rPr lang="sv-SE" dirty="0" err="1" smtClean="0"/>
              <a:t>Capital</a:t>
            </a:r>
            <a:r>
              <a:rPr lang="sv-SE" dirty="0" smtClean="0"/>
              <a:t> </a:t>
            </a:r>
            <a:r>
              <a:rPr lang="sv-SE" dirty="0" err="1" smtClean="0"/>
              <a:t>Requirement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9548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B2EF9-E1E6-44DB-88CB-BF8082A2B71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46495" y="908650"/>
            <a:ext cx="3797765" cy="92333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ICAAP</a:t>
            </a:r>
            <a:endParaRPr lang="en-US" sz="5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34376" y="4269412"/>
            <a:ext cx="3282975" cy="76944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 process</a:t>
            </a:r>
            <a:endParaRPr lang="en-US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17514" y="4269622"/>
            <a:ext cx="3282976" cy="76944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 document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0" y="4293120"/>
            <a:ext cx="57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33985" y="5240291"/>
            <a:ext cx="1017665" cy="27699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Manage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67030" y="5240291"/>
            <a:ext cx="1017665" cy="27699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Measure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99685" y="5240291"/>
            <a:ext cx="1017665" cy="27699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Buffer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88030" y="5240291"/>
            <a:ext cx="1579754" cy="27699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Submitted to FSA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01528" y="5229250"/>
            <a:ext cx="1598962" cy="27699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Commented by FSA</a:t>
            </a:r>
            <a:endParaRPr lang="en-US" sz="1200" b="1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70" y="1556740"/>
            <a:ext cx="4794613" cy="313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725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81" name="Rectangle 13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 smtClean="0"/>
              <a:t>… while the regulators do not recognise any diversification between risk types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60663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619590" y="4293120"/>
            <a:ext cx="5904820" cy="30777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Total </a:t>
            </a:r>
            <a:r>
              <a:rPr lang="sv-SE" dirty="0" err="1" smtClean="0"/>
              <a:t>Regulatory</a:t>
            </a:r>
            <a:r>
              <a:rPr lang="sv-SE" dirty="0" smtClean="0"/>
              <a:t> </a:t>
            </a:r>
            <a:r>
              <a:rPr lang="sv-SE" dirty="0" err="1" smtClean="0"/>
              <a:t>Capital</a:t>
            </a:r>
            <a:r>
              <a:rPr lang="sv-SE" dirty="0" smtClean="0"/>
              <a:t> </a:t>
            </a:r>
            <a:r>
              <a:rPr lang="sv-SE" dirty="0" err="1" smtClean="0"/>
              <a:t>Requirement</a:t>
            </a:r>
            <a:endParaRPr lang="sv-SE" dirty="0"/>
          </a:p>
        </p:txBody>
      </p:sp>
      <p:sp>
        <p:nvSpPr>
          <p:cNvPr id="5" name="Plus 4"/>
          <p:cNvSpPr/>
          <p:nvPr/>
        </p:nvSpPr>
        <p:spPr bwMode="auto">
          <a:xfrm>
            <a:off x="2339690" y="2636890"/>
            <a:ext cx="504070" cy="504070"/>
          </a:xfrm>
          <a:prstGeom prst="mathPlus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39" name="Plus 38"/>
          <p:cNvSpPr/>
          <p:nvPr/>
        </p:nvSpPr>
        <p:spPr bwMode="auto">
          <a:xfrm>
            <a:off x="3347830" y="2636890"/>
            <a:ext cx="504070" cy="504070"/>
          </a:xfrm>
          <a:prstGeom prst="mathPlus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41" name="Plus 40"/>
          <p:cNvSpPr/>
          <p:nvPr/>
        </p:nvSpPr>
        <p:spPr bwMode="auto">
          <a:xfrm>
            <a:off x="5292100" y="2635479"/>
            <a:ext cx="504070" cy="504070"/>
          </a:xfrm>
          <a:prstGeom prst="mathPlus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1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14544"/>
          <a:stretch/>
        </p:blipFill>
        <p:spPr bwMode="auto">
          <a:xfrm>
            <a:off x="0" y="44530"/>
            <a:ext cx="9144000" cy="33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5BB42-141D-4A33-BE0B-96DA2E765E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922514463"/>
              </p:ext>
            </p:extLst>
          </p:nvPr>
        </p:nvGraphicFramePr>
        <p:xfrm>
          <a:off x="0" y="3429000"/>
          <a:ext cx="8820590" cy="273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3210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capital level based on several perspectives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8793" y="6453188"/>
            <a:ext cx="360362" cy="196850"/>
          </a:xfrm>
        </p:spPr>
        <p:txBody>
          <a:bodyPr/>
          <a:lstStyle/>
          <a:p>
            <a:pPr>
              <a:defRPr/>
            </a:pPr>
            <a:fld id="{F411A8CD-5612-40FC-A702-4F6E8B4286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100" y="1196690"/>
            <a:ext cx="187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US" sz="1800" dirty="0" smtClean="0"/>
              <a:t>Dominating view prior to crisis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292100" y="5301260"/>
            <a:ext cx="20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6600"/>
                </a:solidFill>
              </a:rPr>
              <a:t>2. </a:t>
            </a:r>
            <a:r>
              <a:rPr lang="en-US" sz="1800" dirty="0" smtClean="0"/>
              <a:t>Dominating view during crisis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236370" y="3286739"/>
            <a:ext cx="151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3. </a:t>
            </a:r>
            <a:r>
              <a:rPr lang="en-US" sz="1800" dirty="0" smtClean="0"/>
              <a:t>Dominating view post crisis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00" y="3287889"/>
            <a:ext cx="151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4. </a:t>
            </a:r>
            <a:r>
              <a:rPr lang="en-US" sz="1800" dirty="0" smtClean="0"/>
              <a:t>Trying to keep up</a:t>
            </a:r>
            <a:endParaRPr lang="en-US" sz="1800" dirty="0"/>
          </a:p>
        </p:txBody>
      </p:sp>
      <p:sp>
        <p:nvSpPr>
          <p:cNvPr id="12" name="Oval 11"/>
          <p:cNvSpPr/>
          <p:nvPr/>
        </p:nvSpPr>
        <p:spPr bwMode="auto">
          <a:xfrm>
            <a:off x="3563860" y="980659"/>
            <a:ext cx="1584220" cy="1551218"/>
          </a:xfrm>
          <a:prstGeom prst="ellipse">
            <a:avLst/>
          </a:prstGeom>
          <a:ln w="76200">
            <a:solidFill>
              <a:srgbClr val="92D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7957" y="1463880"/>
            <a:ext cx="111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Internal view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 bwMode="auto">
          <a:xfrm>
            <a:off x="3576693" y="2957932"/>
            <a:ext cx="1584220" cy="1551218"/>
          </a:xfrm>
          <a:prstGeom prst="ellipse">
            <a:avLst/>
          </a:prstGeom>
          <a:ln w="1016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6811" y="3277457"/>
            <a:ext cx="1115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Optimal capital level</a:t>
            </a:r>
            <a:endParaRPr lang="en-US" sz="2000" b="1" dirty="0"/>
          </a:p>
        </p:txBody>
      </p:sp>
      <p:sp>
        <p:nvSpPr>
          <p:cNvPr id="18" name="Oval 17"/>
          <p:cNvSpPr/>
          <p:nvPr/>
        </p:nvSpPr>
        <p:spPr bwMode="auto">
          <a:xfrm>
            <a:off x="3582714" y="4902202"/>
            <a:ext cx="1584220" cy="1551218"/>
          </a:xfrm>
          <a:prstGeom prst="ellipse">
            <a:avLst/>
          </a:prstGeom>
          <a:ln w="76200">
            <a:solidFill>
              <a:srgbClr val="FF66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6238" y="5266958"/>
            <a:ext cx="1115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Equity and debt investors</a:t>
            </a:r>
            <a:endParaRPr lang="en-US" sz="1600" b="1" dirty="0"/>
          </a:p>
        </p:txBody>
      </p:sp>
      <p:sp>
        <p:nvSpPr>
          <p:cNvPr id="20" name="Oval 19"/>
          <p:cNvSpPr/>
          <p:nvPr/>
        </p:nvSpPr>
        <p:spPr bwMode="auto">
          <a:xfrm>
            <a:off x="5580140" y="2957932"/>
            <a:ext cx="1584220" cy="1551218"/>
          </a:xfrm>
          <a:prstGeom prst="ellipse">
            <a:avLst/>
          </a:prstGeom>
          <a:ln w="7620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14237" y="3318103"/>
            <a:ext cx="1115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Politicians and regulators</a:t>
            </a:r>
            <a:endParaRPr lang="en-US" sz="1600" b="1" dirty="0"/>
          </a:p>
        </p:txBody>
      </p:sp>
      <p:sp>
        <p:nvSpPr>
          <p:cNvPr id="22" name="Oval 21"/>
          <p:cNvSpPr/>
          <p:nvPr/>
        </p:nvSpPr>
        <p:spPr bwMode="auto">
          <a:xfrm>
            <a:off x="1547580" y="2957932"/>
            <a:ext cx="1584220" cy="1551218"/>
          </a:xfrm>
          <a:prstGeom prst="ellipse">
            <a:avLst/>
          </a:prstGeom>
          <a:ln w="762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1104" y="3420305"/>
            <a:ext cx="111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Rating agencies</a:t>
            </a:r>
            <a:endParaRPr lang="en-US" sz="1600" b="1" dirty="0"/>
          </a:p>
        </p:txBody>
      </p:sp>
      <p:sp>
        <p:nvSpPr>
          <p:cNvPr id="24" name="Down Arrow 23"/>
          <p:cNvSpPr/>
          <p:nvPr/>
        </p:nvSpPr>
        <p:spPr bwMode="auto">
          <a:xfrm>
            <a:off x="4122395" y="2636890"/>
            <a:ext cx="504070" cy="216030"/>
          </a:xfrm>
          <a:prstGeom prst="downArrow">
            <a:avLst/>
          </a:prstGeom>
          <a:solidFill>
            <a:srgbClr val="F0F0F0"/>
          </a:solidFill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4130513" y="4581160"/>
            <a:ext cx="504070" cy="216030"/>
          </a:xfrm>
          <a:prstGeom prst="downArrow">
            <a:avLst/>
          </a:prstGeom>
          <a:solidFill>
            <a:srgbClr val="F0F0F0"/>
          </a:solidFill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5400000">
            <a:off x="5129226" y="3610728"/>
            <a:ext cx="504070" cy="216030"/>
          </a:xfrm>
          <a:prstGeom prst="downArrow">
            <a:avLst/>
          </a:prstGeom>
          <a:solidFill>
            <a:srgbClr val="F0F0F0"/>
          </a:solidFill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6200000">
            <a:off x="3094092" y="3620156"/>
            <a:ext cx="504070" cy="216030"/>
          </a:xfrm>
          <a:prstGeom prst="downArrow">
            <a:avLst/>
          </a:prstGeom>
          <a:solidFill>
            <a:srgbClr val="F0F0F0"/>
          </a:solidFill>
          <a:ln w="19050" cap="flat" cmpd="sng" algn="ctr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B Bas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87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gray">
          <a:xfrm>
            <a:off x="684213" y="1052512"/>
            <a:ext cx="7774823" cy="511333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25603" name="Rectangle 15"/>
          <p:cNvSpPr>
            <a:spLocks noChangeArrowheads="1"/>
          </p:cNvSpPr>
          <p:nvPr/>
        </p:nvSpPr>
        <p:spPr bwMode="gray">
          <a:xfrm>
            <a:off x="684214" y="1052513"/>
            <a:ext cx="7774822" cy="384175"/>
          </a:xfrm>
          <a:prstGeom prst="rect">
            <a:avLst/>
          </a:prstGeom>
          <a:solidFill>
            <a:schemeClr val="hlink"/>
          </a:solidFill>
          <a:ln w="19050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B Basic" pitchFamily="50" charset="0"/>
              </a:rPr>
              <a:t>European </a:t>
            </a:r>
            <a:r>
              <a:rPr lang="en-US" dirty="0" smtClean="0">
                <a:solidFill>
                  <a:schemeClr val="bg1"/>
                </a:solidFill>
                <a:latin typeface="SEB Basic" pitchFamily="50" charset="0"/>
              </a:rPr>
              <a:t>banks</a:t>
            </a:r>
            <a:r>
              <a:rPr lang="en-US" dirty="0">
                <a:solidFill>
                  <a:schemeClr val="bg1"/>
                </a:solidFill>
                <a:latin typeface="SEB Basic" pitchFamily="50" charset="0"/>
              </a:rPr>
              <a:t>’ 5 year senior unsecured CDS spreads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 and debt investors?</a:t>
            </a:r>
            <a:br>
              <a:rPr lang="en-US" dirty="0" smtClean="0"/>
            </a:br>
            <a:r>
              <a:rPr lang="en-US" sz="1400" dirty="0" smtClean="0"/>
              <a:t>Currently there seems to be little doubt that the market verdict is – “sufficiently </a:t>
            </a:r>
            <a:r>
              <a:rPr lang="en-US" sz="1400" dirty="0" err="1" smtClean="0"/>
              <a:t>capitalised</a:t>
            </a:r>
            <a:r>
              <a:rPr lang="en-US" sz="1400" dirty="0" smtClean="0"/>
              <a:t>”</a:t>
            </a:r>
            <a:endParaRPr lang="en-US" dirty="0" smtClean="0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397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97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D49DB9-2E90-4201-B5D6-0C5D8656A68E}" type="slidenum">
              <a:rPr lang="en-US" sz="1000" smtClean="0"/>
              <a:pPr/>
              <a:t>43</a:t>
            </a:fld>
            <a:endParaRPr lang="en-US" sz="1000" smtClean="0"/>
          </a:p>
        </p:txBody>
      </p:sp>
      <p:graphicFrame>
        <p:nvGraphicFramePr>
          <p:cNvPr id="256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379441"/>
              </p:ext>
            </p:extLst>
          </p:nvPr>
        </p:nvGraphicFramePr>
        <p:xfrm>
          <a:off x="884937" y="1700760"/>
          <a:ext cx="7373374" cy="424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9" name="Kalkylblad" r:id="rId3" imgW="10639552" imgH="4743501" progId="Excel.Sheet.8">
                  <p:link updateAutomatic="1"/>
                </p:oleObj>
              </mc:Choice>
              <mc:Fallback>
                <p:oleObj name="Kalkylblad" r:id="rId3" imgW="10639552" imgH="4743501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937" y="1700760"/>
                        <a:ext cx="7373374" cy="424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9676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Liquidity risk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3C6E-21BA-4DF7-8C6D-793663EAD989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04" y="210604"/>
            <a:ext cx="1817496" cy="156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16935" r="40502" b="3548"/>
          <a:stretch/>
        </p:blipFill>
        <p:spPr bwMode="auto">
          <a:xfrm>
            <a:off x="2267680" y="620610"/>
            <a:ext cx="4226530" cy="53287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61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9066E-6 L -0.3967 0.333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Liquidity risk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3C6E-21BA-4DF7-8C6D-793663EAD989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40" y="2492870"/>
            <a:ext cx="1817496" cy="156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70" y="12842"/>
            <a:ext cx="3461390" cy="226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590" y="2763489"/>
            <a:ext cx="792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6600"/>
                </a:solidFill>
              </a:rPr>
              <a:t>Short-term </a:t>
            </a:r>
            <a:r>
              <a:rPr lang="sv-SE" b="1" dirty="0" err="1" smtClean="0">
                <a:solidFill>
                  <a:srgbClr val="FF6600"/>
                </a:solidFill>
              </a:rPr>
              <a:t>liquidity</a:t>
            </a:r>
            <a:endParaRPr lang="sv-SE" b="1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72" y="3256950"/>
            <a:ext cx="828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80D746"/>
                </a:solidFill>
              </a:rPr>
              <a:t>Long-term </a:t>
            </a:r>
            <a:r>
              <a:rPr lang="sv-SE" b="1" dirty="0" err="1" smtClean="0">
                <a:solidFill>
                  <a:srgbClr val="80D746"/>
                </a:solidFill>
              </a:rPr>
              <a:t>solidity</a:t>
            </a:r>
            <a:endParaRPr lang="sv-SE" b="1" dirty="0">
              <a:solidFill>
                <a:srgbClr val="80D746"/>
              </a:solidFill>
            </a:endParaRPr>
          </a:p>
        </p:txBody>
      </p:sp>
      <p:cxnSp>
        <p:nvCxnSpPr>
          <p:cNvPr id="78855" name="Straight Arrow Connector 78854"/>
          <p:cNvCxnSpPr/>
          <p:nvPr/>
        </p:nvCxnSpPr>
        <p:spPr bwMode="auto">
          <a:xfrm flipH="1">
            <a:off x="6012200" y="5806473"/>
            <a:ext cx="504071" cy="0"/>
          </a:xfrm>
          <a:prstGeom prst="straightConnector1">
            <a:avLst/>
          </a:prstGeom>
          <a:solidFill>
            <a:srgbClr val="F0F0F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6516271" y="2209005"/>
            <a:ext cx="1" cy="3597468"/>
          </a:xfrm>
          <a:prstGeom prst="straightConnector1">
            <a:avLst/>
          </a:prstGeom>
          <a:solidFill>
            <a:srgbClr val="F0F0F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494516" y="1918545"/>
            <a:ext cx="0" cy="290460"/>
          </a:xfrm>
          <a:prstGeom prst="straightConnector1">
            <a:avLst/>
          </a:prstGeom>
          <a:solidFill>
            <a:srgbClr val="F0F0F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2411700" y="4008380"/>
            <a:ext cx="571171" cy="0"/>
          </a:xfrm>
          <a:prstGeom prst="straightConnector1">
            <a:avLst/>
          </a:prstGeom>
          <a:solidFill>
            <a:srgbClr val="F0F0F0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2411700" y="2061953"/>
            <a:ext cx="0" cy="1964182"/>
          </a:xfrm>
          <a:prstGeom prst="straightConnector1">
            <a:avLst/>
          </a:prstGeom>
          <a:solidFill>
            <a:srgbClr val="F0F0F0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4494516" y="2209005"/>
            <a:ext cx="2021756" cy="0"/>
          </a:xfrm>
          <a:prstGeom prst="straightConnector1">
            <a:avLst/>
          </a:prstGeom>
          <a:solidFill>
            <a:srgbClr val="F0F0F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77" name="Rectangle 78876"/>
          <p:cNvSpPr/>
          <p:nvPr/>
        </p:nvSpPr>
        <p:spPr bwMode="auto">
          <a:xfrm>
            <a:off x="2697285" y="1053813"/>
            <a:ext cx="3170895" cy="864732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000" smtClean="0">
              <a:solidFill>
                <a:srgbClr val="000000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2411700" y="2060810"/>
            <a:ext cx="3852535" cy="0"/>
          </a:xfrm>
          <a:prstGeom prst="straightConnector1">
            <a:avLst/>
          </a:prstGeom>
          <a:solidFill>
            <a:srgbClr val="F0F0F0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6264235" y="1916790"/>
            <a:ext cx="0" cy="147052"/>
          </a:xfrm>
          <a:prstGeom prst="straightConnector1">
            <a:avLst/>
          </a:prstGeom>
          <a:solidFill>
            <a:srgbClr val="F0F0F0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tangle 74"/>
          <p:cNvSpPr/>
          <p:nvPr/>
        </p:nvSpPr>
        <p:spPr bwMode="auto">
          <a:xfrm>
            <a:off x="5872273" y="1052058"/>
            <a:ext cx="643999" cy="864732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000" smtClean="0">
              <a:solidFill>
                <a:srgbClr val="000000"/>
              </a:solidFill>
            </a:endParaRP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50" y="1701903"/>
            <a:ext cx="349408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720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8877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B2EF9-E1E6-44DB-88CB-BF8082A2B71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46495" y="908650"/>
            <a:ext cx="3797765" cy="92333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ICAAP</a:t>
            </a:r>
            <a:endParaRPr lang="en-US" sz="5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34377" y="4294879"/>
            <a:ext cx="2313454" cy="461665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Manage</a:t>
            </a:r>
            <a:endParaRPr lang="en-US" sz="2400" b="1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0" y="1556740"/>
            <a:ext cx="4902627" cy="320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00231" y="4294879"/>
            <a:ext cx="2313454" cy="461665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Measure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66085" y="4294879"/>
            <a:ext cx="231345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Capital</a:t>
            </a:r>
            <a:r>
              <a:rPr lang="en-US" sz="2400" b="1" dirty="0" smtClean="0">
                <a:solidFill>
                  <a:schemeClr val="bg1"/>
                </a:solidFill>
              </a:rPr>
              <a:t> buffer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67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B2EF9-E1E6-44DB-88CB-BF8082A2B7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46495" y="908650"/>
            <a:ext cx="3797765" cy="92333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IC</a:t>
            </a:r>
            <a:r>
              <a:rPr lang="en-US" sz="5400" b="1" dirty="0" smtClean="0">
                <a:solidFill>
                  <a:srgbClr val="FF0000"/>
                </a:solidFill>
              </a:rPr>
              <a:t>(L)</a:t>
            </a:r>
            <a:r>
              <a:rPr lang="en-US" sz="5400" b="1" dirty="0" smtClean="0"/>
              <a:t>AAP</a:t>
            </a:r>
            <a:endParaRPr lang="en-US" sz="5400" b="1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70" y="1569499"/>
            <a:ext cx="4824670" cy="315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34377" y="4294879"/>
            <a:ext cx="2313454" cy="461665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Manage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00231" y="4294879"/>
            <a:ext cx="2313454" cy="461665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Measure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66085" y="4294879"/>
            <a:ext cx="231345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Liquidity</a:t>
            </a:r>
            <a:r>
              <a:rPr lang="en-US" sz="2400" b="1" dirty="0" smtClean="0">
                <a:solidFill>
                  <a:schemeClr val="bg1"/>
                </a:solidFill>
              </a:rPr>
              <a:t> buffer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53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Basel accords have been shaping the banking industry since 1988</a:t>
            </a:r>
            <a:endParaRPr lang="en-US" dirty="0"/>
          </a:p>
        </p:txBody>
      </p:sp>
      <p:sp>
        <p:nvSpPr>
          <p:cNvPr id="1259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  <a:cs typeface="ＭＳ Ｐゴシック" charset="0"/>
              </a:defRPr>
            </a:lvl1pPr>
            <a:lvl2pPr marL="742950" indent="-28575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fld id="{66D89E61-0AA2-9C46-93EF-8A04014EAFB2}" type="slidenum">
              <a:rPr lang="en-GB" sz="1000">
                <a:solidFill>
                  <a:srgbClr val="000000"/>
                </a:solidFill>
              </a:rPr>
              <a:pPr/>
              <a:t>7</a:t>
            </a:fld>
            <a:endParaRPr lang="en-GB" sz="100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824638"/>
              </p:ext>
            </p:extLst>
          </p:nvPr>
        </p:nvGraphicFramePr>
        <p:xfrm>
          <a:off x="611450" y="4004793"/>
          <a:ext cx="7921361" cy="237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470" y="1452668"/>
            <a:ext cx="2232310" cy="2697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Basel 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Credit only approach to </a:t>
            </a:r>
            <a:r>
              <a:rPr lang="en-US" sz="1200" dirty="0" smtClean="0">
                <a:solidFill>
                  <a:srgbClr val="000000"/>
                </a:solidFill>
              </a:rPr>
              <a:t>capital</a:t>
            </a:r>
            <a:endParaRPr lang="en-US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To create level playing field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Standards focused on credit risk, the main risk incurred by </a:t>
            </a:r>
            <a:r>
              <a:rPr lang="en-US" sz="1200" dirty="0" smtClean="0">
                <a:solidFill>
                  <a:srgbClr val="000000"/>
                </a:solidFill>
              </a:rPr>
              <a:t>banks</a:t>
            </a:r>
            <a:endParaRPr lang="en-US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</a:rPr>
              <a:t>Criticised</a:t>
            </a:r>
            <a:r>
              <a:rPr lang="en-US" sz="1200" dirty="0">
                <a:solidFill>
                  <a:srgbClr val="000000"/>
                </a:solidFill>
              </a:rPr>
              <a:t> as too </a:t>
            </a:r>
            <a:r>
              <a:rPr lang="en-US" sz="1200" dirty="0" smtClean="0">
                <a:solidFill>
                  <a:srgbClr val="000000"/>
                </a:solidFill>
              </a:rPr>
              <a:t>simplistic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19 pages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47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Basel accords have been shaping the banking industry since 1988</a:t>
            </a:r>
            <a:endParaRPr lang="en-US" dirty="0"/>
          </a:p>
        </p:txBody>
      </p:sp>
      <p:sp>
        <p:nvSpPr>
          <p:cNvPr id="1259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  <a:cs typeface="ＭＳ Ｐゴシック" charset="0"/>
              </a:defRPr>
            </a:lvl1pPr>
            <a:lvl2pPr marL="742950" indent="-28575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2pPr>
            <a:lvl3pPr marL="11430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3pPr>
            <a:lvl4pPr marL="16002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4pPr>
            <a:lvl5pPr marL="2057400" indent="-228600" defTabSz="839788" eaLnBrk="0" hangingPunct="0"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5pPr>
            <a:lvl6pPr marL="25146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6pPr>
            <a:lvl7pPr marL="29718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7pPr>
            <a:lvl8pPr marL="34290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8pPr>
            <a:lvl9pPr marL="3886200" indent="-228600" algn="ctr" defTabSz="839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SEB Basic" charset="0"/>
                <a:ea typeface="ＭＳ Ｐゴシック" charset="0"/>
              </a:defRPr>
            </a:lvl9pPr>
          </a:lstStyle>
          <a:p>
            <a:fld id="{66D89E61-0AA2-9C46-93EF-8A04014EAFB2}" type="slidenum">
              <a:rPr lang="en-GB" sz="1000">
                <a:solidFill>
                  <a:srgbClr val="000000"/>
                </a:solidFill>
              </a:rPr>
              <a:pPr/>
              <a:t>8</a:t>
            </a:fld>
            <a:endParaRPr lang="en-GB" sz="100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360445"/>
              </p:ext>
            </p:extLst>
          </p:nvPr>
        </p:nvGraphicFramePr>
        <p:xfrm>
          <a:off x="611450" y="4004793"/>
          <a:ext cx="7921361" cy="237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470" y="1452668"/>
            <a:ext cx="2232310" cy="2697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Basel 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Credit only approach to </a:t>
            </a:r>
            <a:r>
              <a:rPr lang="en-US" sz="1200" dirty="0" smtClean="0">
                <a:solidFill>
                  <a:srgbClr val="000000"/>
                </a:solidFill>
              </a:rPr>
              <a:t>capital</a:t>
            </a:r>
            <a:endParaRPr lang="en-US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To create level playing field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Standards focused on credit risk, the main risk incurred by </a:t>
            </a:r>
            <a:r>
              <a:rPr lang="en-US" sz="1200" dirty="0" smtClean="0">
                <a:solidFill>
                  <a:srgbClr val="000000"/>
                </a:solidFill>
              </a:rPr>
              <a:t>banks</a:t>
            </a:r>
            <a:endParaRPr lang="en-US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Criticized </a:t>
            </a:r>
            <a:r>
              <a:rPr lang="en-US" sz="1200" dirty="0">
                <a:solidFill>
                  <a:srgbClr val="000000"/>
                </a:solidFill>
              </a:rPr>
              <a:t>as too </a:t>
            </a:r>
            <a:r>
              <a:rPr lang="en-US" sz="1200" dirty="0" smtClean="0">
                <a:solidFill>
                  <a:srgbClr val="000000"/>
                </a:solidFill>
              </a:rPr>
              <a:t>simplistic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30pages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20" y="1480488"/>
            <a:ext cx="2232310" cy="2697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Basel II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Three </a:t>
            </a:r>
            <a:r>
              <a:rPr lang="en-US" sz="1200" dirty="0" smtClean="0">
                <a:solidFill>
                  <a:srgbClr val="000000"/>
                </a:solidFill>
              </a:rPr>
              <a:t>Pillars introduced:</a:t>
            </a:r>
            <a:endParaRPr lang="en-US" sz="12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I.  Minimum capital requirements for credit, market and operational </a:t>
            </a:r>
            <a:r>
              <a:rPr lang="en-US" sz="1200" dirty="0" smtClean="0">
                <a:solidFill>
                  <a:srgbClr val="000000"/>
                </a:solidFill>
              </a:rPr>
              <a:t>risks</a:t>
            </a:r>
            <a:endParaRPr lang="en-US" sz="12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II.  Supervisory review of an </a:t>
            </a:r>
            <a:r>
              <a:rPr lang="en-US" sz="1200" dirty="0" smtClean="0">
                <a:solidFill>
                  <a:srgbClr val="000000"/>
                </a:solidFill>
              </a:rPr>
              <a:t>institution’s </a:t>
            </a:r>
            <a:r>
              <a:rPr lang="en-US" sz="1200" dirty="0">
                <a:solidFill>
                  <a:srgbClr val="000000"/>
                </a:solidFill>
              </a:rPr>
              <a:t>capital adequacy and assessment process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</a:rPr>
              <a:t>III.  Market </a:t>
            </a:r>
            <a:r>
              <a:rPr lang="en-US" sz="1200" dirty="0" smtClean="0">
                <a:solidFill>
                  <a:srgbClr val="000000"/>
                </a:solidFill>
              </a:rPr>
              <a:t>Discipline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Requirements typically decreased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347pages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29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49288" y="1480253"/>
            <a:ext cx="7883262" cy="65256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gray">
          <a:xfrm>
            <a:off x="974725" y="1480253"/>
            <a:ext cx="7181850" cy="436537"/>
          </a:xfrm>
          <a:prstGeom prst="triangle">
            <a:avLst>
              <a:gd name="adj" fmla="val 50000"/>
            </a:avLst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GB" sz="2000" b="1" dirty="0">
                <a:solidFill>
                  <a:srgbClr val="FFFFFF"/>
                </a:solidFill>
                <a:latin typeface="SEB Basic"/>
              </a:rPr>
              <a:t>Basel </a:t>
            </a:r>
            <a:r>
              <a:rPr lang="en-GB" sz="2000" b="1" dirty="0" smtClean="0">
                <a:solidFill>
                  <a:srgbClr val="FFFFFF"/>
                </a:solidFill>
                <a:latin typeface="SEB Basic"/>
              </a:rPr>
              <a:t>II</a:t>
            </a:r>
            <a:endParaRPr lang="en-GB" sz="2400" b="1" dirty="0">
              <a:solidFill>
                <a:srgbClr val="FFFFFF"/>
              </a:solidFill>
              <a:latin typeface="SEB Basic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gray">
          <a:xfrm>
            <a:off x="1319213" y="3699968"/>
            <a:ext cx="1762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47650" indent="-247650" defTabSz="939800">
              <a:spcBef>
                <a:spcPct val="60000"/>
              </a:spcBef>
              <a:buClr>
                <a:srgbClr val="000000"/>
              </a:buClr>
              <a:buSzPct val="60000"/>
              <a:buFont typeface="Wingdings" charset="0"/>
              <a:buChar char="n"/>
              <a:defRPr/>
            </a:pPr>
            <a:endParaRPr lang="en-GB">
              <a:solidFill>
                <a:srgbClr val="000000"/>
              </a:solidFill>
              <a:latin typeface="SEB Basic"/>
            </a:endParaRPr>
          </a:p>
          <a:p>
            <a:pPr marL="247650" indent="-247650" defTabSz="939800">
              <a:spcBef>
                <a:spcPct val="60000"/>
              </a:spcBef>
              <a:buClr>
                <a:srgbClr val="000000"/>
              </a:buClr>
              <a:buSzPct val="60000"/>
              <a:buFontTx/>
              <a:buChar char="–"/>
              <a:defRPr/>
            </a:pPr>
            <a:endParaRPr lang="en-GB">
              <a:solidFill>
                <a:srgbClr val="000000"/>
              </a:solidFill>
              <a:latin typeface="SEB Basic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gray">
          <a:xfrm>
            <a:off x="3408363" y="3699968"/>
            <a:ext cx="1762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47650" indent="-247650" defTabSz="939800">
              <a:spcBef>
                <a:spcPct val="60000"/>
              </a:spcBef>
              <a:buClr>
                <a:srgbClr val="000000"/>
              </a:buClr>
              <a:buSzPct val="60000"/>
              <a:buFont typeface="Wingdings" charset="0"/>
              <a:buChar char="n"/>
              <a:defRPr/>
            </a:pPr>
            <a:endParaRPr lang="de-DE">
              <a:solidFill>
                <a:srgbClr val="000000"/>
              </a:solidFill>
              <a:latin typeface="SEB Basic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gray">
          <a:xfrm>
            <a:off x="5367338" y="3699968"/>
            <a:ext cx="1808162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47650" indent="-247650" defTabSz="939800">
              <a:spcBef>
                <a:spcPct val="60000"/>
              </a:spcBef>
              <a:buClr>
                <a:srgbClr val="000000"/>
              </a:buClr>
              <a:buSzPct val="60000"/>
              <a:buFontTx/>
              <a:buChar char="•"/>
              <a:defRPr/>
            </a:pPr>
            <a:endParaRPr lang="de-DE">
              <a:solidFill>
                <a:srgbClr val="000000"/>
              </a:solidFill>
              <a:latin typeface="SEB Basic"/>
            </a:endParaRP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gray">
          <a:xfrm>
            <a:off x="649288" y="3463430"/>
            <a:ext cx="2209800" cy="1821072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 anchorCtr="1"/>
          <a:lstStyle/>
          <a:p>
            <a:pPr marL="273050" indent="-177800">
              <a:buFontTx/>
              <a:buChar char="•"/>
              <a:defRPr/>
            </a:pPr>
            <a:endParaRPr lang="en-US" sz="1000">
              <a:solidFill>
                <a:srgbClr val="000000"/>
              </a:solidFill>
              <a:latin typeface="SEB Basic"/>
            </a:endParaRPr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gray">
          <a:xfrm>
            <a:off x="1086271" y="2544460"/>
            <a:ext cx="1331070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b" anchorCtr="1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000000"/>
                </a:solidFill>
                <a:latin typeface="SEB Basic"/>
              </a:rPr>
              <a:t>Pillar 1</a:t>
            </a:r>
          </a:p>
          <a:p>
            <a:pPr algn="ctr">
              <a:defRPr/>
            </a:pPr>
            <a:r>
              <a:rPr lang="en-GB" sz="1600" dirty="0">
                <a:solidFill>
                  <a:srgbClr val="000000"/>
                </a:solidFill>
                <a:latin typeface="SEB Basic"/>
              </a:rPr>
              <a:t>Minimum Capital</a:t>
            </a:r>
            <a:br>
              <a:rPr lang="en-GB" sz="1600" dirty="0">
                <a:solidFill>
                  <a:srgbClr val="000000"/>
                </a:solidFill>
                <a:latin typeface="SEB Basic"/>
              </a:rPr>
            </a:br>
            <a:r>
              <a:rPr lang="en-GB" sz="1600" dirty="0">
                <a:solidFill>
                  <a:srgbClr val="000000"/>
                </a:solidFill>
                <a:latin typeface="SEB Basic"/>
              </a:rPr>
              <a:t>Requirements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gray">
          <a:xfrm>
            <a:off x="787400" y="3582493"/>
            <a:ext cx="1928813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4625" indent="-174625">
              <a:spcBef>
                <a:spcPct val="60000"/>
              </a:spcBef>
              <a:spcAft>
                <a:spcPct val="30000"/>
              </a:spcAft>
              <a:buClr>
                <a:srgbClr val="000000"/>
              </a:buClr>
              <a:buSzPct val="60000"/>
              <a:buFont typeface="Wingdings" charset="0"/>
              <a:buChar char="n"/>
              <a:defRPr/>
            </a:pPr>
            <a:r>
              <a:rPr lang="en-GB" sz="1100" dirty="0">
                <a:solidFill>
                  <a:srgbClr val="000000"/>
                </a:solidFill>
                <a:latin typeface="SEB Basic"/>
              </a:rPr>
              <a:t>Recognition of agency ratings and internal ratings</a:t>
            </a:r>
          </a:p>
          <a:p>
            <a:pPr marL="174625" indent="-174625">
              <a:spcBef>
                <a:spcPct val="60000"/>
              </a:spcBef>
              <a:spcAft>
                <a:spcPct val="30000"/>
              </a:spcAft>
              <a:buClr>
                <a:srgbClr val="000000"/>
              </a:buClr>
              <a:buSzPct val="60000"/>
              <a:buFont typeface="Wingdings" charset="0"/>
              <a:buChar char="n"/>
              <a:defRPr/>
            </a:pPr>
            <a:r>
              <a:rPr lang="en-GB" sz="1100" dirty="0">
                <a:solidFill>
                  <a:srgbClr val="000000"/>
                </a:solidFill>
                <a:latin typeface="SEB Basic"/>
              </a:rPr>
              <a:t>Recognition of internal exposure and loss mitigation estimates</a:t>
            </a:r>
          </a:p>
          <a:p>
            <a:pPr marL="174625" indent="-174625">
              <a:spcBef>
                <a:spcPct val="60000"/>
              </a:spcBef>
              <a:spcAft>
                <a:spcPct val="30000"/>
              </a:spcAft>
              <a:buClr>
                <a:srgbClr val="000000"/>
              </a:buClr>
              <a:buSzPct val="60000"/>
              <a:buFont typeface="Wingdings" charset="0"/>
              <a:buChar char="n"/>
              <a:defRPr/>
            </a:pPr>
            <a:r>
              <a:rPr lang="en-GB" sz="1100" dirty="0">
                <a:solidFill>
                  <a:srgbClr val="000000"/>
                </a:solidFill>
                <a:latin typeface="SEB Basic"/>
              </a:rPr>
              <a:t>Explicit treatment of </a:t>
            </a:r>
            <a:r>
              <a:rPr lang="en-GB" sz="1100" dirty="0" smtClean="0">
                <a:solidFill>
                  <a:srgbClr val="000000"/>
                </a:solidFill>
                <a:latin typeface="SEB Basic"/>
              </a:rPr>
              <a:t>operational </a:t>
            </a:r>
            <a:r>
              <a:rPr lang="en-GB" sz="1100" dirty="0">
                <a:solidFill>
                  <a:srgbClr val="000000"/>
                </a:solidFill>
                <a:latin typeface="SEB Basic"/>
              </a:rPr>
              <a:t>Risk</a:t>
            </a:r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gray">
          <a:xfrm>
            <a:off x="3457575" y="3463430"/>
            <a:ext cx="2209800" cy="1821072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 anchorCtr="1"/>
          <a:lstStyle/>
          <a:p>
            <a:pPr marL="273050" indent="-177800">
              <a:buFontTx/>
              <a:buChar char="•"/>
              <a:defRPr/>
            </a:pPr>
            <a:endParaRPr lang="en-US" sz="1000">
              <a:solidFill>
                <a:srgbClr val="000000"/>
              </a:solidFill>
              <a:latin typeface="SEB Basic"/>
            </a:endParaRP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gray">
          <a:xfrm>
            <a:off x="3768925" y="2548404"/>
            <a:ext cx="1593450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b" anchorCtr="1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000000"/>
                </a:solidFill>
                <a:latin typeface="SEB Basic"/>
              </a:rPr>
              <a:t>Pillar 2</a:t>
            </a:r>
          </a:p>
          <a:p>
            <a:pPr algn="ctr">
              <a:defRPr/>
            </a:pPr>
            <a:r>
              <a:rPr lang="en-GB" sz="1600" dirty="0">
                <a:solidFill>
                  <a:srgbClr val="000000"/>
                </a:solidFill>
                <a:latin typeface="SEB Basic"/>
              </a:rPr>
              <a:t>Supervisory Review</a:t>
            </a:r>
            <a:br>
              <a:rPr lang="en-GB" sz="1600" dirty="0">
                <a:solidFill>
                  <a:srgbClr val="000000"/>
                </a:solidFill>
                <a:latin typeface="SEB Basic"/>
              </a:rPr>
            </a:br>
            <a:r>
              <a:rPr lang="en-GB" sz="1600" dirty="0">
                <a:solidFill>
                  <a:srgbClr val="000000"/>
                </a:solidFill>
                <a:latin typeface="SEB Basic"/>
              </a:rPr>
              <a:t>Of Capital Adequacy</a:t>
            </a:r>
          </a:p>
        </p:txBody>
      </p:sp>
      <p:sp>
        <p:nvSpPr>
          <p:cNvPr id="11279" name="Rectangle 14"/>
          <p:cNvSpPr>
            <a:spLocks noChangeArrowheads="1"/>
          </p:cNvSpPr>
          <p:nvPr/>
        </p:nvSpPr>
        <p:spPr bwMode="gray">
          <a:xfrm>
            <a:off x="3587750" y="3582493"/>
            <a:ext cx="1930400" cy="99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4625" indent="-174625">
              <a:spcBef>
                <a:spcPct val="60000"/>
              </a:spcBef>
              <a:spcAft>
                <a:spcPct val="30000"/>
              </a:spcAft>
              <a:buClr>
                <a:srgbClr val="000000"/>
              </a:buClr>
              <a:buSzPct val="60000"/>
              <a:buFont typeface="Wingdings" charset="0"/>
              <a:buChar char="n"/>
              <a:defRPr/>
            </a:pPr>
            <a:r>
              <a:rPr lang="en-GB" sz="1100" dirty="0">
                <a:solidFill>
                  <a:srgbClr val="000000"/>
                </a:solidFill>
                <a:latin typeface="SEB Basic"/>
              </a:rPr>
              <a:t>Banks must assess solvency relative to their risk profile</a:t>
            </a:r>
          </a:p>
          <a:p>
            <a:pPr marL="174625" indent="-174625">
              <a:spcBef>
                <a:spcPct val="60000"/>
              </a:spcBef>
              <a:spcAft>
                <a:spcPct val="30000"/>
              </a:spcAft>
              <a:buClr>
                <a:srgbClr val="000000"/>
              </a:buClr>
              <a:buSzPct val="60000"/>
              <a:buFont typeface="Wingdings" charset="0"/>
              <a:buChar char="n"/>
              <a:defRPr/>
            </a:pPr>
            <a:r>
              <a:rPr lang="en-GB" sz="1100" dirty="0">
                <a:solidFill>
                  <a:srgbClr val="000000"/>
                </a:solidFill>
                <a:latin typeface="SEB Basic"/>
              </a:rPr>
              <a:t>Supervisors review and evaluate risk management and capital management </a:t>
            </a:r>
            <a:r>
              <a:rPr lang="en-GB" sz="1100" dirty="0" smtClean="0">
                <a:solidFill>
                  <a:srgbClr val="000000"/>
                </a:solidFill>
                <a:latin typeface="SEB Basic"/>
              </a:rPr>
              <a:t>practices</a:t>
            </a:r>
            <a:endParaRPr lang="en-GB" sz="1100" dirty="0">
              <a:solidFill>
                <a:srgbClr val="000000"/>
              </a:solidFill>
              <a:latin typeface="SEB Basic"/>
            </a:endParaRP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gray">
          <a:xfrm>
            <a:off x="6238875" y="3463430"/>
            <a:ext cx="2211388" cy="1830465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 anchorCtr="1"/>
          <a:lstStyle/>
          <a:p>
            <a:pPr marL="273050" indent="-177800">
              <a:buFontTx/>
              <a:buChar char="•"/>
              <a:defRPr/>
            </a:pPr>
            <a:endParaRPr lang="en-US" sz="1000">
              <a:solidFill>
                <a:srgbClr val="000000"/>
              </a:solidFill>
              <a:latin typeface="SEB Basic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gray">
          <a:xfrm>
            <a:off x="6671468" y="2568808"/>
            <a:ext cx="1346201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b" anchorCtr="1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000000"/>
                </a:solidFill>
                <a:latin typeface="SEB Basic"/>
              </a:rPr>
              <a:t>Pillar 3</a:t>
            </a:r>
          </a:p>
          <a:p>
            <a:pPr algn="ctr">
              <a:defRPr/>
            </a:pPr>
            <a:r>
              <a:rPr lang="en-GB" sz="1600" dirty="0">
                <a:solidFill>
                  <a:srgbClr val="000000"/>
                </a:solidFill>
                <a:latin typeface="SEB Basic"/>
              </a:rPr>
              <a:t>Market </a:t>
            </a:r>
            <a:r>
              <a:rPr lang="en-GB" sz="1600" dirty="0" smtClean="0">
                <a:solidFill>
                  <a:srgbClr val="000000"/>
                </a:solidFill>
                <a:latin typeface="SEB Basic"/>
              </a:rPr>
              <a:t>Discipline</a:t>
            </a:r>
          </a:p>
          <a:p>
            <a:pPr algn="ctr">
              <a:defRPr/>
            </a:pPr>
            <a:endParaRPr lang="en-GB" sz="1600" dirty="0">
              <a:solidFill>
                <a:srgbClr val="000000"/>
              </a:solidFill>
              <a:latin typeface="SEB Basic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gray">
          <a:xfrm>
            <a:off x="6383338" y="3582493"/>
            <a:ext cx="192881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4625" indent="-174625">
              <a:spcBef>
                <a:spcPct val="60000"/>
              </a:spcBef>
              <a:spcAft>
                <a:spcPct val="30000"/>
              </a:spcAft>
              <a:buClr>
                <a:srgbClr val="000000"/>
              </a:buClr>
              <a:buSzPct val="60000"/>
              <a:buFont typeface="Wingdings" charset="0"/>
              <a:buChar char="n"/>
              <a:defRPr/>
            </a:pPr>
            <a:r>
              <a:rPr lang="en-GB" sz="1100" dirty="0">
                <a:solidFill>
                  <a:srgbClr val="000000"/>
                </a:solidFill>
                <a:latin typeface="SEB Basic"/>
              </a:rPr>
              <a:t>Improved disclosure of capital structure and capital adequacy</a:t>
            </a:r>
          </a:p>
          <a:p>
            <a:pPr marL="174625" indent="-174625">
              <a:spcBef>
                <a:spcPct val="60000"/>
              </a:spcBef>
              <a:spcAft>
                <a:spcPct val="30000"/>
              </a:spcAft>
              <a:buClr>
                <a:srgbClr val="000000"/>
              </a:buClr>
              <a:buSzPct val="60000"/>
              <a:buFont typeface="Wingdings" charset="0"/>
              <a:buChar char="n"/>
              <a:defRPr/>
            </a:pPr>
            <a:r>
              <a:rPr lang="en-GB" sz="1100" dirty="0">
                <a:solidFill>
                  <a:srgbClr val="000000"/>
                </a:solidFill>
                <a:latin typeface="SEB Basic"/>
              </a:rPr>
              <a:t>Improved disclosure of risk measurement and management practices</a:t>
            </a:r>
          </a:p>
          <a:p>
            <a:pPr marL="174625" indent="-174625">
              <a:spcBef>
                <a:spcPct val="60000"/>
              </a:spcBef>
              <a:spcAft>
                <a:spcPct val="30000"/>
              </a:spcAft>
              <a:buClr>
                <a:srgbClr val="000000"/>
              </a:buClr>
              <a:buSzPct val="60000"/>
              <a:buFont typeface="Wingdings" charset="0"/>
              <a:buChar char="n"/>
              <a:defRPr/>
            </a:pPr>
            <a:r>
              <a:rPr lang="en-GB" sz="1100" dirty="0">
                <a:solidFill>
                  <a:srgbClr val="000000"/>
                </a:solidFill>
                <a:latin typeface="SEB Basic"/>
              </a:rPr>
              <a:t>Improved disclosure of </a:t>
            </a:r>
            <a:br>
              <a:rPr lang="en-GB" sz="1100" dirty="0">
                <a:solidFill>
                  <a:srgbClr val="000000"/>
                </a:solidFill>
                <a:latin typeface="SEB Basic"/>
              </a:rPr>
            </a:br>
            <a:r>
              <a:rPr lang="en-GB" sz="1100" dirty="0">
                <a:solidFill>
                  <a:srgbClr val="000000"/>
                </a:solidFill>
                <a:latin typeface="SEB Basic"/>
              </a:rPr>
              <a:t>risk profile</a:t>
            </a:r>
          </a:p>
        </p:txBody>
      </p:sp>
      <p:sp>
        <p:nvSpPr>
          <p:cNvPr id="11286" name="Rectangle 21"/>
          <p:cNvSpPr>
            <a:spLocks noGrp="1" noChangeArrowheads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Basel II </a:t>
            </a:r>
            <a:r>
              <a:rPr lang="en-GB" sz="2400" dirty="0" smtClean="0">
                <a:latin typeface="+mn-lt"/>
              </a:rPr>
              <a:t>introduced a supervisory review (pillar 2) and market disclosure (pillar 3) on top of minimum requirements (pillar 1)</a:t>
            </a:r>
            <a:endParaRPr lang="en-GB" sz="24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2103999">
            <a:off x="3400790" y="3973552"/>
            <a:ext cx="23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ICAAP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SEB">
  <a:themeElements>
    <a:clrScheme name="1_SEB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80D746"/>
      </a:accent1>
      <a:accent2>
        <a:srgbClr val="BFEBA3"/>
      </a:accent2>
      <a:accent3>
        <a:srgbClr val="FFFFFF"/>
      </a:accent3>
      <a:accent4>
        <a:srgbClr val="000000"/>
      </a:accent4>
      <a:accent5>
        <a:srgbClr val="C0E8B0"/>
      </a:accent5>
      <a:accent6>
        <a:srgbClr val="ADD593"/>
      </a:accent6>
      <a:hlink>
        <a:srgbClr val="33B9D5"/>
      </a:hlink>
      <a:folHlink>
        <a:srgbClr val="99DCEA"/>
      </a:folHlink>
    </a:clrScheme>
    <a:fontScheme name="1_SEB">
      <a:majorFont>
        <a:latin typeface="SEB Basic"/>
        <a:ea typeface="ＭＳ Ｐゴシック"/>
        <a:cs typeface=""/>
      </a:majorFont>
      <a:minorFont>
        <a:latin typeface="SEB Bas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0F0"/>
        </a:solidFill>
        <a:ln w="19050" cap="flat" cmpd="sng" algn="ctr">
          <a:solidFill>
            <a:srgbClr val="F0F0F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B Basic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0F0"/>
        </a:solidFill>
        <a:ln w="19050" cap="flat" cmpd="sng" algn="ctr">
          <a:solidFill>
            <a:srgbClr val="F0F0F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B Basic" pitchFamily="50" charset="0"/>
          </a:defRPr>
        </a:defPPr>
      </a:lstStyle>
    </a:lnDef>
  </a:objectDefaults>
  <a:extraClrSchemeLst>
    <a:extraClrScheme>
      <a:clrScheme name="1_SEB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D746"/>
        </a:accent1>
        <a:accent2>
          <a:srgbClr val="BFEBA3"/>
        </a:accent2>
        <a:accent3>
          <a:srgbClr val="FFFFFF"/>
        </a:accent3>
        <a:accent4>
          <a:srgbClr val="000000"/>
        </a:accent4>
        <a:accent5>
          <a:srgbClr val="C0E8B0"/>
        </a:accent5>
        <a:accent6>
          <a:srgbClr val="ADD593"/>
        </a:accent6>
        <a:hlink>
          <a:srgbClr val="33B9D5"/>
        </a:hlink>
        <a:folHlink>
          <a:srgbClr val="99DC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EB">
  <a:themeElements>
    <a:clrScheme name="1_SEB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80D746"/>
      </a:accent1>
      <a:accent2>
        <a:srgbClr val="BFEBA3"/>
      </a:accent2>
      <a:accent3>
        <a:srgbClr val="FFFFFF"/>
      </a:accent3>
      <a:accent4>
        <a:srgbClr val="000000"/>
      </a:accent4>
      <a:accent5>
        <a:srgbClr val="C0E8B0"/>
      </a:accent5>
      <a:accent6>
        <a:srgbClr val="ADD593"/>
      </a:accent6>
      <a:hlink>
        <a:srgbClr val="33B9D5"/>
      </a:hlink>
      <a:folHlink>
        <a:srgbClr val="99DCEA"/>
      </a:folHlink>
    </a:clrScheme>
    <a:fontScheme name="1_SEB">
      <a:majorFont>
        <a:latin typeface="SEB Basic"/>
        <a:ea typeface="ＭＳ Ｐゴシック"/>
        <a:cs typeface=""/>
      </a:majorFont>
      <a:minorFont>
        <a:latin typeface="SEB Bas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0F0"/>
        </a:solidFill>
        <a:ln w="19050" cap="flat" cmpd="sng" algn="ctr">
          <a:solidFill>
            <a:srgbClr val="F0F0F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B Basic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0F0"/>
        </a:solidFill>
        <a:ln w="19050" cap="flat" cmpd="sng" algn="ctr">
          <a:solidFill>
            <a:srgbClr val="F0F0F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B Basic" pitchFamily="50" charset="0"/>
          </a:defRPr>
        </a:defPPr>
      </a:lstStyle>
    </a:lnDef>
  </a:objectDefaults>
  <a:extraClrSchemeLst>
    <a:extraClrScheme>
      <a:clrScheme name="1_SEB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D746"/>
        </a:accent1>
        <a:accent2>
          <a:srgbClr val="BFEBA3"/>
        </a:accent2>
        <a:accent3>
          <a:srgbClr val="FFFFFF"/>
        </a:accent3>
        <a:accent4>
          <a:srgbClr val="000000"/>
        </a:accent4>
        <a:accent5>
          <a:srgbClr val="C0E8B0"/>
        </a:accent5>
        <a:accent6>
          <a:srgbClr val="ADD593"/>
        </a:accent6>
        <a:hlink>
          <a:srgbClr val="33B9D5"/>
        </a:hlink>
        <a:folHlink>
          <a:srgbClr val="99DC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B">
  <a:themeElements>
    <a:clrScheme name="SEB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80D746"/>
      </a:accent1>
      <a:accent2>
        <a:srgbClr val="BFEBA3"/>
      </a:accent2>
      <a:accent3>
        <a:srgbClr val="FFFFFF"/>
      </a:accent3>
      <a:accent4>
        <a:srgbClr val="000000"/>
      </a:accent4>
      <a:accent5>
        <a:srgbClr val="C0E8B0"/>
      </a:accent5>
      <a:accent6>
        <a:srgbClr val="ADD593"/>
      </a:accent6>
      <a:hlink>
        <a:srgbClr val="33B9D5"/>
      </a:hlink>
      <a:folHlink>
        <a:srgbClr val="99DCEA"/>
      </a:folHlink>
    </a:clrScheme>
    <a:fontScheme name="SEB">
      <a:majorFont>
        <a:latin typeface="SEB Basic"/>
        <a:ea typeface="ＭＳ Ｐゴシック"/>
        <a:cs typeface=""/>
      </a:majorFont>
      <a:minorFont>
        <a:latin typeface="SEB Bas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0F0"/>
        </a:solidFill>
        <a:ln w="19050" cap="flat" cmpd="sng" algn="ctr">
          <a:solidFill>
            <a:srgbClr val="F0F0F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B Basic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0F0"/>
        </a:solidFill>
        <a:ln w="19050" cap="flat" cmpd="sng" algn="ctr">
          <a:solidFill>
            <a:srgbClr val="F0F0F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B Basic" pitchFamily="50" charset="0"/>
          </a:defRPr>
        </a:defPPr>
      </a:lstStyle>
    </a:lnDef>
  </a:objectDefaults>
  <a:extraClrSchemeLst>
    <a:extraClrScheme>
      <a:clrScheme name="SEB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D746"/>
        </a:accent1>
        <a:accent2>
          <a:srgbClr val="BFEBA3"/>
        </a:accent2>
        <a:accent3>
          <a:srgbClr val="FFFFFF"/>
        </a:accent3>
        <a:accent4>
          <a:srgbClr val="000000"/>
        </a:accent4>
        <a:accent5>
          <a:srgbClr val="C0E8B0"/>
        </a:accent5>
        <a:accent6>
          <a:srgbClr val="ADD593"/>
        </a:accent6>
        <a:hlink>
          <a:srgbClr val="33B9D5"/>
        </a:hlink>
        <a:folHlink>
          <a:srgbClr val="99DC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seb_Q2_convert</Template>
  <TotalTime>0</TotalTime>
  <Words>3141</Words>
  <Application>Microsoft Office PowerPoint</Application>
  <PresentationFormat>On-screen Show (4:3)</PresentationFormat>
  <Paragraphs>644</Paragraphs>
  <Slides>45</Slides>
  <Notes>33</Notes>
  <HiddenSlides>0</HiddenSlides>
  <MMClips>0</MMClips>
  <ScaleCrop>false</ScaleCrop>
  <HeadingPairs>
    <vt:vector size="8" baseType="variant">
      <vt:variant>
        <vt:lpstr>Theme</vt:lpstr>
      </vt:variant>
      <vt:variant>
        <vt:i4>3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1_SEB</vt:lpstr>
      <vt:lpstr>2_SEB</vt:lpstr>
      <vt:lpstr>SEB</vt:lpstr>
      <vt:lpstr>\\sfcg022a\p-55525$\Hampus\Banker\Excel\Kurser, riskpremier &amp; nyckeltal\European corporate CDS spreads.xls!Output banks![European corporate CDS spreads.xls]Output banks Chart 5</vt:lpstr>
      <vt:lpstr>Acrobat Document</vt:lpstr>
      <vt:lpstr>Risk Overview</vt:lpstr>
      <vt:lpstr>Risk governance and escalation</vt:lpstr>
      <vt:lpstr>The building blocks of a universal bank</vt:lpstr>
      <vt:lpstr>PowerPoint Presentation</vt:lpstr>
      <vt:lpstr>PowerPoint Presentation</vt:lpstr>
      <vt:lpstr>PowerPoint Presentation</vt:lpstr>
      <vt:lpstr>The Basel accords have been shaping the banking industry since 1988</vt:lpstr>
      <vt:lpstr>The Basel accords have been shaping the banking industry since 1988</vt:lpstr>
      <vt:lpstr>Basel II introduced a supervisory review (pillar 2) and market disclosure (pillar 3) on top of minimum requirements (pillar 1)</vt:lpstr>
      <vt:lpstr>Then came the financial crisis</vt:lpstr>
      <vt:lpstr>Enter Basel III</vt:lpstr>
      <vt:lpstr>Regulatory response to financial crisis through Basel III and other initiatives quite clear</vt:lpstr>
      <vt:lpstr>What is ICAAP?</vt:lpstr>
      <vt:lpstr>Board requirements in connection with ICAAP</vt:lpstr>
      <vt:lpstr>SEB’s risk appetite framework provides an overall view of the risks within the Bank</vt:lpstr>
      <vt:lpstr>Risk philosophy describes the basis of SEB’s risk taking</vt:lpstr>
      <vt:lpstr>SEB has a well embedded risk appetite framework</vt:lpstr>
      <vt:lpstr>SEB faces seven fundamental sources of risk  for which we need to hold capital</vt:lpstr>
      <vt:lpstr>… and while different tools and methodologies are used to measure each risk ...</vt:lpstr>
      <vt:lpstr>… they are all based on the same idea</vt:lpstr>
      <vt:lpstr>PowerPoint Presentation</vt:lpstr>
      <vt:lpstr>Credit Risk</vt:lpstr>
      <vt:lpstr>Under Basel I, risk weighting was a way to capitalise different asset classes in a simple way</vt:lpstr>
      <vt:lpstr>Under Basel II, the exposure conversion became risk sensitive</vt:lpstr>
      <vt:lpstr>Three main components are used to calculate the risk sensitive exposure conversion</vt:lpstr>
      <vt:lpstr>Combination of parameters give the exposure conversion factors – RWA percentages</vt:lpstr>
      <vt:lpstr>On average the risk weight is 25% for SEB</vt:lpstr>
      <vt:lpstr>Market Risk</vt:lpstr>
      <vt:lpstr>Value at Risk is the method chosen as the foundation for capital requirement but the process is generic</vt:lpstr>
      <vt:lpstr>Measuring market risk, Value at Risk (VaR) </vt:lpstr>
      <vt:lpstr>What affects market risk RWA?</vt:lpstr>
      <vt:lpstr>Operational Risk</vt:lpstr>
      <vt:lpstr>Operational risks stem from many different sources – all being idiosyncratic and non-profitable</vt:lpstr>
      <vt:lpstr>Capital for operational risk losses is estimated by looking at historical events</vt:lpstr>
      <vt:lpstr>So far so good …</vt:lpstr>
      <vt:lpstr>Business risk </vt:lpstr>
      <vt:lpstr>Business risk is a catch all to quantify capital for non financial risks</vt:lpstr>
      <vt:lpstr>Aggregated risk </vt:lpstr>
      <vt:lpstr>Internally, we assume that not all shocks happen at once</vt:lpstr>
      <vt:lpstr>… while the regulators do not recognise any diversification between risk types</vt:lpstr>
      <vt:lpstr>PowerPoint Presentation</vt:lpstr>
      <vt:lpstr>Optimal capital level based on several perspectives</vt:lpstr>
      <vt:lpstr>Equity and debt investors? Currently there seems to be little doubt that the market verdict is – “sufficiently capitalised”</vt:lpstr>
      <vt:lpstr>Liquidity risk</vt:lpstr>
      <vt:lpstr>Liquidity risk</vt:lpstr>
    </vt:vector>
  </TitlesOfParts>
  <Company>Skandinaviska Enskilda Banken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s03759</dc:creator>
  <cp:lastModifiedBy>Ohlsson, Lars</cp:lastModifiedBy>
  <cp:revision>1472</cp:revision>
  <cp:lastPrinted>2013-11-25T11:13:23Z</cp:lastPrinted>
  <dcterms:created xsi:type="dcterms:W3CDTF">2011-08-29T12:09:10Z</dcterms:created>
  <dcterms:modified xsi:type="dcterms:W3CDTF">2014-03-31T14:24:13Z</dcterms:modified>
</cp:coreProperties>
</file>